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68" r:id="rId3"/>
    <p:sldId id="269" r:id="rId4"/>
    <p:sldId id="256" r:id="rId5"/>
    <p:sldId id="257" r:id="rId6"/>
    <p:sldId id="258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2E34B-06BF-4F70-BBB2-90673C1BE608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FB6E1-4F2D-4DC7-BF4D-18FCFD28F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096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FB6E1-4F2D-4DC7-BF4D-18FCFD28F59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35374-F7ED-4393-9084-6B7129DBDCDD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59F6E-9280-451A-B803-99C9B8C23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76400"/>
            <a:ext cx="3733799" cy="3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28600" y="5199673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      Figure S1: Indole-3-acetic acid production by sugarcane and wheat isolates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9708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msuser\Desktop\IAA Standard &amp; Samp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6379" y="1371600"/>
            <a:ext cx="5235575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1266" y="4915551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      Figure </a:t>
            </a:r>
            <a:r>
              <a:rPr lang="en-US" sz="1200" b="1" dirty="0" smtClean="0"/>
              <a:t>S2: </a:t>
            </a:r>
            <a:r>
              <a:rPr lang="en-US" sz="1200" b="1" dirty="0" smtClean="0"/>
              <a:t>(A) Indole-3-acetic acid 20 ppm standard , (B) IAA production by EPS-14 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895600" y="1524000"/>
            <a:ext cx="228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A</a:t>
            </a:r>
            <a:endParaRPr lang="de-DE" sz="1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3008310"/>
            <a:ext cx="228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B</a:t>
            </a:r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xmlns="" val="140948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ufyan Kamran\Desktop\Sana\Research\results pics\edited final\protease 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6365" y="1083365"/>
            <a:ext cx="4707835" cy="43268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81000" y="5486400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Figure S3: Solubilization </a:t>
            </a:r>
            <a:r>
              <a:rPr lang="en-US" sz="1200" b="1" dirty="0"/>
              <a:t>of </a:t>
            </a:r>
            <a:r>
              <a:rPr lang="en-US" sz="1200" b="1" dirty="0" smtClean="0"/>
              <a:t>inorganic phosphate by </a:t>
            </a:r>
            <a:r>
              <a:rPr lang="en-US" sz="1200" b="1" dirty="0"/>
              <a:t>wheat and sugarcane </a:t>
            </a:r>
            <a:r>
              <a:rPr lang="en-US" sz="1200" b="1" dirty="0" smtClean="0"/>
              <a:t>isolates on NBRIP agar plates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605466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fyan Kamran\Desktop\Zn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4549544" cy="32501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33400" y="46482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               Figure S4: Solubilization </a:t>
            </a:r>
            <a:r>
              <a:rPr lang="en-US" sz="1200" b="1" dirty="0"/>
              <a:t>of ZnO by wheat and sugarcane isolates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ufyan Kamran\Desktop\Sana\Research\results pics\edited final\znpo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4473" y="1538112"/>
            <a:ext cx="5295053" cy="37817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990600" y="5562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Figure S5: Solubilization </a:t>
            </a:r>
            <a:r>
              <a:rPr lang="en-US" sz="1200" b="1" dirty="0"/>
              <a:t>of Zn</a:t>
            </a:r>
            <a:r>
              <a:rPr lang="en-US" sz="1200" b="1" baseline="-25000" dirty="0"/>
              <a:t>3</a:t>
            </a:r>
            <a:r>
              <a:rPr lang="en-US" sz="1200" b="1" dirty="0"/>
              <a:t>(PO</a:t>
            </a:r>
            <a:r>
              <a:rPr lang="en-US" sz="1200" b="1" baseline="-25000" dirty="0"/>
              <a:t>4</a:t>
            </a:r>
            <a:r>
              <a:rPr lang="en-US" sz="1200" b="1" dirty="0"/>
              <a:t>)</a:t>
            </a:r>
            <a:r>
              <a:rPr lang="en-US" sz="1200" b="1" baseline="-25000" dirty="0"/>
              <a:t>2</a:t>
            </a:r>
            <a:r>
              <a:rPr lang="en-US" sz="1200" b="1" dirty="0"/>
              <a:t> by wheat and sugarcane isolates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ufyan Kamran\Desktop\ZnCO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0200"/>
            <a:ext cx="4028038" cy="32660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295400" y="5029200"/>
            <a:ext cx="678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Figure S6: Solubilization </a:t>
            </a:r>
            <a:r>
              <a:rPr lang="en-US" sz="1200" b="1" dirty="0"/>
              <a:t>of ZnCO</a:t>
            </a:r>
            <a:r>
              <a:rPr lang="en-US" sz="1200" b="1" baseline="-25000" dirty="0"/>
              <a:t>3 </a:t>
            </a:r>
            <a:r>
              <a:rPr lang="en-US" sz="1200" b="1" dirty="0"/>
              <a:t>by wheat and sugarcane isolates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3060226"/>
              </p:ext>
            </p:extLst>
          </p:nvPr>
        </p:nvGraphicFramePr>
        <p:xfrm>
          <a:off x="990600" y="838200"/>
          <a:ext cx="6858001" cy="6172200"/>
        </p:xfrm>
        <a:graphic>
          <a:graphicData uri="http://schemas.openxmlformats.org/drawingml/2006/table">
            <a:tbl>
              <a:tblPr/>
              <a:tblGrid>
                <a:gridCol w="791310"/>
                <a:gridCol w="2505809"/>
                <a:gridCol w="1252904"/>
                <a:gridCol w="725365"/>
                <a:gridCol w="659422"/>
                <a:gridCol w="923191"/>
              </a:tblGrid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Sr. No.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Bacterial strain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Isolate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ZnCO</a:t>
                      </a:r>
                      <a:r>
                        <a:rPr lang="en-US" sz="1000" b="1" baseline="-250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ZnO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Zn</a:t>
                      </a:r>
                      <a:r>
                        <a:rPr lang="en-US" sz="1000" b="1" baseline="-250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(PO</a:t>
                      </a:r>
                      <a:r>
                        <a:rPr lang="en-US" sz="1000" b="1" baseline="-2500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1000" b="1" baseline="-2500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Pseudomonas fragi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1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0.9 cm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0.8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0.3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Pantoea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sp. 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2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0.5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In progress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4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Acinetobacter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johnsonii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5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0.3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Pantoea dispersa 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6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1.1 cm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0.4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Kosakonia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oryzae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7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0.2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7.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In progress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9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8.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A.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johnsonii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10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9.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A.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johnsonii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11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0.5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10.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In progress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12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0.4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11.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Pantoea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vagans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EPS 13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 cm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0.5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12.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Enterobacter cloacae / E.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asburiae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EPS 14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0.3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13.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Pseudomonas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fragi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EPS 15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14.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Bacillus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pumilus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EPS 16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0.6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15.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Pantoea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agglomerans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EPS 17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0.6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16.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Enterobacter cloacae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PBS 1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0.6 cm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0.3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0.2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17.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E. cloacae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PBS 2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 cm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0.5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18.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Caulobacter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sp.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QS2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0.1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19.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 E. cloacae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Qst-W1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0.2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20.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E. cloacae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LHR sterilized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0.3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21.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+mn-lt"/>
                          <a:ea typeface="Times New Roman"/>
                          <a:cs typeface="Times New Roman"/>
                        </a:rPr>
                        <a:t>E. cloacae</a:t>
                      </a:r>
                      <a:endParaRPr lang="en-US" sz="1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LHST IN W1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0.2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22.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Rhizobium 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sp.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LHRW1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1.8 cm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1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0.6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23.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Klebsiella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 err="1">
                          <a:latin typeface="+mn-lt"/>
                          <a:ea typeface="Times New Roman"/>
                          <a:cs typeface="Times New Roman"/>
                        </a:rPr>
                        <a:t>oxytoca</a:t>
                      </a:r>
                      <a:endParaRPr lang="en-US" sz="1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LHRW2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24.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>
                          <a:latin typeface="+mn-lt"/>
                          <a:ea typeface="Times New Roman"/>
                          <a:cs typeface="Times New Roman"/>
                        </a:rPr>
                        <a:t>K. oxytoca</a:t>
                      </a:r>
                      <a:endParaRPr lang="en-US" sz="10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LS1-a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0.3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+mn-lt"/>
                          <a:ea typeface="Times New Roman"/>
                          <a:cs typeface="Times New Roman"/>
                        </a:rPr>
                        <a:t>25.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Enterobacter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 sp. </a:t>
                      </a:r>
                      <a:r>
                        <a:rPr lang="en-US" sz="1000" b="1" i="1" dirty="0">
                          <a:latin typeface="+mn-lt"/>
                          <a:ea typeface="Times New Roman"/>
                          <a:cs typeface="Times New Roman"/>
                        </a:rPr>
                        <a:t>/ Pantoea 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sp.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LS1-b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6286" marR="36286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0.4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0.1 cm</a:t>
                      </a:r>
                    </a:p>
                  </a:txBody>
                  <a:tcPr marL="36286" marR="36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56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Sr. No. 1 to 15: Wheat isolates           Sr. No. 16 to 25: Sugarcane isolates</a:t>
                      </a:r>
                    </a:p>
                  </a:txBody>
                  <a:tcPr marL="36286" marR="3628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3810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Table S1: </a:t>
            </a:r>
            <a:r>
              <a:rPr lang="en-US" sz="1400" b="1" dirty="0"/>
              <a:t>Zinc solubilizing ability of bacterial isolates on three zinc complex media</a:t>
            </a:r>
            <a:r>
              <a:rPr lang="en-US" b="1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395"/>
          <a:stretch/>
        </p:blipFill>
        <p:spPr bwMode="auto">
          <a:xfrm>
            <a:off x="1973580" y="1524000"/>
            <a:ext cx="5120640" cy="24029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7485" y="4114800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      Figure S7: Comparison of control and inoculated plants after one month of growth showing effect of bacterial inoculations on wheat growth</a:t>
            </a:r>
            <a:endParaRPr 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4462" y="990600"/>
            <a:ext cx="6238875" cy="391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5258199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      Figure S8: Comparison of control and inoculated plants after one month of growth showing effect of bacterial inoculations on wheat shoots and roots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456</Words>
  <Application>Microsoft Office PowerPoint</Application>
  <PresentationFormat>On-screen Show (4:3)</PresentationFormat>
  <Paragraphs>169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chughtai computers</dc:creator>
  <cp:lastModifiedBy>chughtai computers</cp:lastModifiedBy>
  <cp:revision>10</cp:revision>
  <dcterms:created xsi:type="dcterms:W3CDTF">2017-12-05T08:26:40Z</dcterms:created>
  <dcterms:modified xsi:type="dcterms:W3CDTF">2017-12-17T06:42:36Z</dcterms:modified>
</cp:coreProperties>
</file>