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</p:sldIdLst>
  <p:sldSz cx="12190413" cy="6859588"/>
  <p:notesSz cx="6858000" cy="9144000"/>
  <p:defaultTextStyle>
    <a:defPPr>
      <a:defRPr lang="it-IT"/>
    </a:defPPr>
    <a:lvl1pPr marL="0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74" y="-96"/>
      </p:cViewPr>
      <p:guideLst>
        <p:guide orient="horz" pos="2161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b1\Dropbox\immagini%20Prof.sa%20Mazzon\Fig.eps\Grafici%20Full%20Exce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b1\Dropbox\immagini%20Prof.sa%20Mazzon\Fig.eps\Grafici%20Full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title>
      <c:tx>
        <c:rich>
          <a:bodyPr/>
          <a:lstStyle/>
          <a:p>
            <a:pPr>
              <a:defRPr/>
            </a:pPr>
            <a:r>
              <a:rPr lang="en-US"/>
              <a:t>P2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'[Grafici Full Excel.xlsx]Sheet1'!$C$221</c:f>
              <c:strCache>
                <c:ptCount val="1"/>
                <c:pt idx="0">
                  <c:v>hPDLSCs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'[Grafici Full Excel.xlsx]Sheet1'!$D$220:$L$220</c:f>
              <c:strCache>
                <c:ptCount val="9"/>
                <c:pt idx="0">
                  <c:v>JARID2</c:v>
                </c:pt>
                <c:pt idx="1">
                  <c:v>MEIS1</c:v>
                </c:pt>
                <c:pt idx="2">
                  <c:v>MYST3</c:v>
                </c:pt>
                <c:pt idx="3">
                  <c:v>NANOG</c:v>
                </c:pt>
                <c:pt idx="4">
                  <c:v>REST</c:v>
                </c:pt>
                <c:pt idx="5">
                  <c:v>RIF1</c:v>
                </c:pt>
                <c:pt idx="6">
                  <c:v>SIX3</c:v>
                </c:pt>
                <c:pt idx="7">
                  <c:v>SKIL</c:v>
                </c:pt>
                <c:pt idx="8">
                  <c:v>STAT3</c:v>
                </c:pt>
              </c:strCache>
            </c:strRef>
          </c:cat>
          <c:val>
            <c:numRef>
              <c:f>'[Grafici Full Excel.xlsx]Sheet1'!$D$221:$L$221</c:f>
              <c:numCache>
                <c:formatCode>General</c:formatCode>
                <c:ptCount val="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</c:ser>
        <c:ser>
          <c:idx val="1"/>
          <c:order val="1"/>
          <c:tx>
            <c:strRef>
              <c:f>'[Grafici Full Excel.xlsx]Sheet1'!$C$222</c:f>
              <c:strCache>
                <c:ptCount val="1"/>
                <c:pt idx="0">
                  <c:v>MS-hPDLSCs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'[Grafici Full Excel.xlsx]Sheet1'!$D$220:$L$220</c:f>
              <c:strCache>
                <c:ptCount val="9"/>
                <c:pt idx="0">
                  <c:v>JARID2</c:v>
                </c:pt>
                <c:pt idx="1">
                  <c:v>MEIS1</c:v>
                </c:pt>
                <c:pt idx="2">
                  <c:v>MYST3</c:v>
                </c:pt>
                <c:pt idx="3">
                  <c:v>NANOG</c:v>
                </c:pt>
                <c:pt idx="4">
                  <c:v>REST</c:v>
                </c:pt>
                <c:pt idx="5">
                  <c:v>RIF1</c:v>
                </c:pt>
                <c:pt idx="6">
                  <c:v>SIX3</c:v>
                </c:pt>
                <c:pt idx="7">
                  <c:v>SKIL</c:v>
                </c:pt>
                <c:pt idx="8">
                  <c:v>STAT3</c:v>
                </c:pt>
              </c:strCache>
            </c:strRef>
          </c:cat>
          <c:val>
            <c:numRef>
              <c:f>'[Grafici Full Excel.xlsx]Sheet1'!$D$222:$L$222</c:f>
              <c:numCache>
                <c:formatCode>General</c:formatCode>
                <c:ptCount val="9"/>
                <c:pt idx="0">
                  <c:v>0.89000000000000012</c:v>
                </c:pt>
                <c:pt idx="1">
                  <c:v>2.3499999999999992</c:v>
                </c:pt>
                <c:pt idx="2">
                  <c:v>1.22</c:v>
                </c:pt>
                <c:pt idx="3">
                  <c:v>2.2400000000000002</c:v>
                </c:pt>
                <c:pt idx="4">
                  <c:v>1.1900000000000004</c:v>
                </c:pt>
                <c:pt idx="5">
                  <c:v>0.65000000000000024</c:v>
                </c:pt>
                <c:pt idx="6">
                  <c:v>0.12000000000000002</c:v>
                </c:pt>
                <c:pt idx="7">
                  <c:v>0.5</c:v>
                </c:pt>
                <c:pt idx="8">
                  <c:v>2.3899999999999997</c:v>
                </c:pt>
              </c:numCache>
            </c:numRef>
          </c:val>
        </c:ser>
        <c:axId val="109959424"/>
        <c:axId val="110076288"/>
      </c:barChart>
      <c:catAx>
        <c:axId val="109959424"/>
        <c:scaling>
          <c:orientation val="minMax"/>
        </c:scaling>
        <c:axPos val="b"/>
        <c:tickLblPos val="nextTo"/>
        <c:crossAx val="110076288"/>
        <c:crosses val="autoZero"/>
        <c:auto val="1"/>
        <c:lblAlgn val="ctr"/>
        <c:lblOffset val="100"/>
      </c:catAx>
      <c:valAx>
        <c:axId val="110076288"/>
        <c:scaling>
          <c:orientation val="minMax"/>
          <c:max val="6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Relative Gene Expression</a:t>
                </a:r>
              </a:p>
            </c:rich>
          </c:tx>
          <c:layout/>
        </c:title>
        <c:numFmt formatCode="General" sourceLinked="1"/>
        <c:tickLblPos val="nextTo"/>
        <c:crossAx val="109959424"/>
        <c:crosses val="autoZero"/>
        <c:crossBetween val="between"/>
        <c:majorUnit val="2"/>
      </c:valAx>
    </c:plotArea>
    <c:legend>
      <c:legendPos val="r"/>
      <c:layout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style val="18"/>
  <c:chart>
    <c:title>
      <c:tx>
        <c:rich>
          <a:bodyPr/>
          <a:lstStyle/>
          <a:p>
            <a:pPr>
              <a:defRPr/>
            </a:pPr>
            <a:r>
              <a:rPr lang="en-US"/>
              <a:t>P15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'[Grafici Full Excel.xlsx]Sheet1'!$P$221</c:f>
              <c:strCache>
                <c:ptCount val="1"/>
                <c:pt idx="0">
                  <c:v>hPDLSCs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'[Grafici Full Excel.xlsx]Sheet1'!$Q$220:$Y$220</c:f>
              <c:strCache>
                <c:ptCount val="9"/>
                <c:pt idx="0">
                  <c:v>JARID2</c:v>
                </c:pt>
                <c:pt idx="1">
                  <c:v>MEIS1</c:v>
                </c:pt>
                <c:pt idx="2">
                  <c:v>MYST3</c:v>
                </c:pt>
                <c:pt idx="3">
                  <c:v>NANOG</c:v>
                </c:pt>
                <c:pt idx="4">
                  <c:v>REST</c:v>
                </c:pt>
                <c:pt idx="5">
                  <c:v>RIF1</c:v>
                </c:pt>
                <c:pt idx="6">
                  <c:v>SIX3</c:v>
                </c:pt>
                <c:pt idx="7">
                  <c:v>SKIL</c:v>
                </c:pt>
                <c:pt idx="8">
                  <c:v>STAT3</c:v>
                </c:pt>
              </c:strCache>
            </c:strRef>
          </c:cat>
          <c:val>
            <c:numRef>
              <c:f>'[Grafici Full Excel.xlsx]Sheet1'!$Q$221:$Y$221</c:f>
              <c:numCache>
                <c:formatCode>General</c:formatCode>
                <c:ptCount val="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</c:ser>
        <c:ser>
          <c:idx val="1"/>
          <c:order val="1"/>
          <c:tx>
            <c:strRef>
              <c:f>'[Grafici Full Excel.xlsx]Sheet1'!$P$222</c:f>
              <c:strCache>
                <c:ptCount val="1"/>
                <c:pt idx="0">
                  <c:v>MS-hPDLSCs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'[Grafici Full Excel.xlsx]Sheet1'!$Q$220:$Y$220</c:f>
              <c:strCache>
                <c:ptCount val="9"/>
                <c:pt idx="0">
                  <c:v>JARID2</c:v>
                </c:pt>
                <c:pt idx="1">
                  <c:v>MEIS1</c:v>
                </c:pt>
                <c:pt idx="2">
                  <c:v>MYST3</c:v>
                </c:pt>
                <c:pt idx="3">
                  <c:v>NANOG</c:v>
                </c:pt>
                <c:pt idx="4">
                  <c:v>REST</c:v>
                </c:pt>
                <c:pt idx="5">
                  <c:v>RIF1</c:v>
                </c:pt>
                <c:pt idx="6">
                  <c:v>SIX3</c:v>
                </c:pt>
                <c:pt idx="7">
                  <c:v>SKIL</c:v>
                </c:pt>
                <c:pt idx="8">
                  <c:v>STAT3</c:v>
                </c:pt>
              </c:strCache>
            </c:strRef>
          </c:cat>
          <c:val>
            <c:numRef>
              <c:f>'[Grafici Full Excel.xlsx]Sheet1'!$Q$222:$Y$222</c:f>
              <c:numCache>
                <c:formatCode>General</c:formatCode>
                <c:ptCount val="9"/>
                <c:pt idx="0">
                  <c:v>4.25</c:v>
                </c:pt>
                <c:pt idx="1">
                  <c:v>1.87</c:v>
                </c:pt>
                <c:pt idx="2">
                  <c:v>2.42</c:v>
                </c:pt>
                <c:pt idx="3">
                  <c:v>4.1599999999999984</c:v>
                </c:pt>
                <c:pt idx="4">
                  <c:v>1.8800000000000001</c:v>
                </c:pt>
                <c:pt idx="5">
                  <c:v>1.3</c:v>
                </c:pt>
                <c:pt idx="6">
                  <c:v>9.0000000000000024E-2</c:v>
                </c:pt>
                <c:pt idx="7">
                  <c:v>1.1000000000000001</c:v>
                </c:pt>
                <c:pt idx="8">
                  <c:v>2.15</c:v>
                </c:pt>
              </c:numCache>
            </c:numRef>
          </c:val>
        </c:ser>
        <c:axId val="111154304"/>
        <c:axId val="111155840"/>
      </c:barChart>
      <c:catAx>
        <c:axId val="111154304"/>
        <c:scaling>
          <c:orientation val="minMax"/>
        </c:scaling>
        <c:axPos val="b"/>
        <c:tickLblPos val="nextTo"/>
        <c:crossAx val="111155840"/>
        <c:crosses val="autoZero"/>
        <c:auto val="1"/>
        <c:lblAlgn val="ctr"/>
        <c:lblOffset val="100"/>
      </c:catAx>
      <c:valAx>
        <c:axId val="111155840"/>
        <c:scaling>
          <c:orientation val="minMax"/>
          <c:max val="6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Relative Gene Expression</a:t>
                </a:r>
              </a:p>
            </c:rich>
          </c:tx>
          <c:layout/>
        </c:title>
        <c:numFmt formatCode="General" sourceLinked="1"/>
        <c:tickLblPos val="nextTo"/>
        <c:crossAx val="111154304"/>
        <c:crosses val="autoZero"/>
        <c:crossBetween val="between"/>
        <c:majorUnit val="2"/>
      </c:valAx>
    </c:plotArea>
    <c:legend>
      <c:legendPos val="r"/>
      <c:layout/>
    </c:legend>
    <c:plotVisOnly val="1"/>
    <c:dispBlanksAs val="gap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3803" y="1122657"/>
            <a:ext cx="9142810" cy="2388153"/>
          </a:xfrm>
        </p:spPr>
        <p:txBody>
          <a:bodyPr anchor="b"/>
          <a:lstStyle>
            <a:lvl1pPr algn="ctr">
              <a:defRPr sz="71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3803" y="3602872"/>
            <a:ext cx="9142810" cy="1656145"/>
          </a:xfrm>
        </p:spPr>
        <p:txBody>
          <a:bodyPr/>
          <a:lstStyle>
            <a:lvl1pPr marL="0" indent="0" algn="ctr">
              <a:buNone/>
              <a:defRPr sz="2900"/>
            </a:lvl1pPr>
            <a:lvl2pPr marL="544251" indent="0" algn="ctr">
              <a:buNone/>
              <a:defRPr sz="2400"/>
            </a:lvl2pPr>
            <a:lvl3pPr marL="1088502" indent="0" algn="ctr">
              <a:buNone/>
              <a:defRPr sz="2100"/>
            </a:lvl3pPr>
            <a:lvl4pPr marL="1632753" indent="0" algn="ctr">
              <a:buNone/>
              <a:defRPr sz="1900"/>
            </a:lvl4pPr>
            <a:lvl5pPr marL="2177004" indent="0" algn="ctr">
              <a:buNone/>
              <a:defRPr sz="1900"/>
            </a:lvl5pPr>
            <a:lvl6pPr marL="2721254" indent="0" algn="ctr">
              <a:buNone/>
              <a:defRPr sz="1900"/>
            </a:lvl6pPr>
            <a:lvl7pPr marL="3265505" indent="0" algn="ctr">
              <a:buNone/>
              <a:defRPr sz="1900"/>
            </a:lvl7pPr>
            <a:lvl8pPr marL="3809756" indent="0" algn="ctr">
              <a:buNone/>
              <a:defRPr sz="1900"/>
            </a:lvl8pPr>
            <a:lvl9pPr marL="4354007" indent="0" algn="ctr">
              <a:buNone/>
              <a:defRPr sz="19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9ED8-DFB6-4C7B-BF69-D7DFD165135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9F4-06E0-4C24-BE02-E138D3F7551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5745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9ED8-DFB6-4C7B-BF69-D7DFD165135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9F4-06E0-4C24-BE02-E138D3F7551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1386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3766" y="365209"/>
            <a:ext cx="2628558" cy="5813184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093" y="365209"/>
            <a:ext cx="7733293" cy="5813184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9ED8-DFB6-4C7B-BF69-D7DFD165135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9F4-06E0-4C24-BE02-E138D3F7551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32867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9ED8-DFB6-4C7B-BF69-D7DFD165135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9F4-06E0-4C24-BE02-E138D3F7551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5745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9ED8-DFB6-4C7B-BF69-D7DFD165135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9F4-06E0-4C24-BE02-E138D3F7551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81484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743" y="1710136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743" y="4590528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9ED8-DFB6-4C7B-BF69-D7DFD165135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9F4-06E0-4C24-BE02-E138D3F7551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22398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9ED8-DFB6-4C7B-BF69-D7DFD165135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9F4-06E0-4C24-BE02-E138D3F7551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45342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679" y="365212"/>
            <a:ext cx="10514231" cy="132587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680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680" y="2505655"/>
            <a:ext cx="5157116" cy="3685441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1398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1398" y="2505655"/>
            <a:ext cx="5182513" cy="3685441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9ED8-DFB6-4C7B-BF69-D7DFD165135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9F4-06E0-4C24-BE02-E138D3F7551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43315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9ED8-DFB6-4C7B-BF69-D7DFD165135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9F4-06E0-4C24-BE02-E138D3F7551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73053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9ED8-DFB6-4C7B-BF69-D7DFD165135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9F4-06E0-4C24-BE02-E138D3F7551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4425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2513" y="987656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9ED8-DFB6-4C7B-BF69-D7DFD165135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9F4-06E0-4C24-BE02-E138D3F7551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63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9ED8-DFB6-4C7B-BF69-D7DFD165135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9F4-06E0-4C24-BE02-E138D3F7551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81484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2513" y="987656"/>
            <a:ext cx="6171397" cy="48747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9ED8-DFB6-4C7B-BF69-D7DFD165135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9F4-06E0-4C24-BE02-E138D3F7551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94996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9ED8-DFB6-4C7B-BF69-D7DFD165135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9F4-06E0-4C24-BE02-E138D3F7551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13867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3765" y="365209"/>
            <a:ext cx="2628558" cy="5813184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092" y="365209"/>
            <a:ext cx="7733293" cy="5813184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9ED8-DFB6-4C7B-BF69-D7DFD165135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9F4-06E0-4C24-BE02-E138D3F7551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3286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777" y="1710137"/>
            <a:ext cx="10514231" cy="2853398"/>
          </a:xfrm>
        </p:spPr>
        <p:txBody>
          <a:bodyPr anchor="b"/>
          <a:lstStyle>
            <a:lvl1pPr>
              <a:defRPr sz="71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777" y="4590529"/>
            <a:ext cx="10514231" cy="1500534"/>
          </a:xfrm>
        </p:spPr>
        <p:txBody>
          <a:bodyPr/>
          <a:lstStyle>
            <a:lvl1pPr marL="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1pPr>
            <a:lvl2pPr marL="544251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8850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6327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17700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27212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26550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380975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35400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9ED8-DFB6-4C7B-BF69-D7DFD165135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9F4-06E0-4C24-BE02-E138D3F7551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2239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9ED8-DFB6-4C7B-BF69-D7DFD165135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9F4-06E0-4C24-BE02-E138D3F7551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4534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13" y="365213"/>
            <a:ext cx="10514231" cy="132587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681" y="1681552"/>
            <a:ext cx="5157115" cy="824103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681" y="2505655"/>
            <a:ext cx="5157115" cy="3685441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1433" y="1681552"/>
            <a:ext cx="5182513" cy="824103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1433" y="2505655"/>
            <a:ext cx="5182513" cy="3685441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9ED8-DFB6-4C7B-BF69-D7DFD165135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9F4-06E0-4C24-BE02-E138D3F7551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4331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9ED8-DFB6-4C7B-BF69-D7DFD165135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9F4-06E0-4C24-BE02-E138D3F7551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7305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9ED8-DFB6-4C7B-BF69-D7DFD165135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9F4-06E0-4C24-BE02-E138D3F7551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442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13" y="457340"/>
            <a:ext cx="3931725" cy="1600571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2513" y="987691"/>
            <a:ext cx="6171397" cy="4874754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13" y="2057876"/>
            <a:ext cx="3931725" cy="3812471"/>
          </a:xfrm>
        </p:spPr>
        <p:txBody>
          <a:bodyPr/>
          <a:lstStyle>
            <a:lvl1pPr marL="0" indent="0">
              <a:buNone/>
              <a:defRPr sz="1900"/>
            </a:lvl1pPr>
            <a:lvl2pPr marL="544251" indent="0">
              <a:buNone/>
              <a:defRPr sz="1700"/>
            </a:lvl2pPr>
            <a:lvl3pPr marL="1088502" indent="0">
              <a:buNone/>
              <a:defRPr sz="1400"/>
            </a:lvl3pPr>
            <a:lvl4pPr marL="1632753" indent="0">
              <a:buNone/>
              <a:defRPr sz="1200"/>
            </a:lvl4pPr>
            <a:lvl5pPr marL="2177004" indent="0">
              <a:buNone/>
              <a:defRPr sz="1200"/>
            </a:lvl5pPr>
            <a:lvl6pPr marL="2721254" indent="0">
              <a:buNone/>
              <a:defRPr sz="1200"/>
            </a:lvl6pPr>
            <a:lvl7pPr marL="3265505" indent="0">
              <a:buNone/>
              <a:defRPr sz="1200"/>
            </a:lvl7pPr>
            <a:lvl8pPr marL="3809756" indent="0">
              <a:buNone/>
              <a:defRPr sz="1200"/>
            </a:lvl8pPr>
            <a:lvl9pPr marL="4354007" indent="0">
              <a:buNone/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9ED8-DFB6-4C7B-BF69-D7DFD165135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9F4-06E0-4C24-BE02-E138D3F7551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6306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13" y="457340"/>
            <a:ext cx="3931725" cy="1600571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2513" y="987691"/>
            <a:ext cx="6171397" cy="4874754"/>
          </a:xfrm>
        </p:spPr>
        <p:txBody>
          <a:bodyPr/>
          <a:lstStyle>
            <a:lvl1pPr marL="0" indent="0">
              <a:buNone/>
              <a:defRPr sz="3800"/>
            </a:lvl1pPr>
            <a:lvl2pPr marL="544251" indent="0">
              <a:buNone/>
              <a:defRPr sz="3300"/>
            </a:lvl2pPr>
            <a:lvl3pPr marL="1088502" indent="0">
              <a:buNone/>
              <a:defRPr sz="2900"/>
            </a:lvl3pPr>
            <a:lvl4pPr marL="1632753" indent="0">
              <a:buNone/>
              <a:defRPr sz="2400"/>
            </a:lvl4pPr>
            <a:lvl5pPr marL="2177004" indent="0">
              <a:buNone/>
              <a:defRPr sz="2400"/>
            </a:lvl5pPr>
            <a:lvl6pPr marL="2721254" indent="0">
              <a:buNone/>
              <a:defRPr sz="2400"/>
            </a:lvl6pPr>
            <a:lvl7pPr marL="3265505" indent="0">
              <a:buNone/>
              <a:defRPr sz="2400"/>
            </a:lvl7pPr>
            <a:lvl8pPr marL="3809756" indent="0">
              <a:buNone/>
              <a:defRPr sz="2400"/>
            </a:lvl8pPr>
            <a:lvl9pPr marL="4354007" indent="0">
              <a:buNone/>
              <a:defRPr sz="24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13" y="2057876"/>
            <a:ext cx="3931725" cy="3812471"/>
          </a:xfrm>
        </p:spPr>
        <p:txBody>
          <a:bodyPr/>
          <a:lstStyle>
            <a:lvl1pPr marL="0" indent="0">
              <a:buNone/>
              <a:defRPr sz="1900"/>
            </a:lvl1pPr>
            <a:lvl2pPr marL="544251" indent="0">
              <a:buNone/>
              <a:defRPr sz="1700"/>
            </a:lvl2pPr>
            <a:lvl3pPr marL="1088502" indent="0">
              <a:buNone/>
              <a:defRPr sz="1400"/>
            </a:lvl3pPr>
            <a:lvl4pPr marL="1632753" indent="0">
              <a:buNone/>
              <a:defRPr sz="1200"/>
            </a:lvl4pPr>
            <a:lvl5pPr marL="2177004" indent="0">
              <a:buNone/>
              <a:defRPr sz="1200"/>
            </a:lvl5pPr>
            <a:lvl6pPr marL="2721254" indent="0">
              <a:buNone/>
              <a:defRPr sz="1200"/>
            </a:lvl6pPr>
            <a:lvl7pPr marL="3265505" indent="0">
              <a:buNone/>
              <a:defRPr sz="1200"/>
            </a:lvl7pPr>
            <a:lvl8pPr marL="3809756" indent="0">
              <a:buNone/>
              <a:defRPr sz="1200"/>
            </a:lvl8pPr>
            <a:lvl9pPr marL="4354007" indent="0">
              <a:buNone/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9ED8-DFB6-4C7B-BF69-D7DFD165135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9F4-06E0-4C24-BE02-E138D3F7551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9499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125" y="365213"/>
            <a:ext cx="10514231" cy="1325870"/>
          </a:xfrm>
          <a:prstGeom prst="rect">
            <a:avLst/>
          </a:prstGeom>
        </p:spPr>
        <p:txBody>
          <a:bodyPr vert="horz" lIns="108850" tIns="54425" rIns="108850" bIns="54425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125" y="1826048"/>
            <a:ext cx="10514231" cy="4352346"/>
          </a:xfrm>
          <a:prstGeom prst="rect">
            <a:avLst/>
          </a:prstGeom>
        </p:spPr>
        <p:txBody>
          <a:bodyPr vert="horz" lIns="108850" tIns="54425" rIns="108850" bIns="54425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125" y="6357825"/>
            <a:ext cx="2742843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D9ED8-DFB6-4C7B-BF69-D7DFD165135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076" y="6357825"/>
            <a:ext cx="4114264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09479" y="6357825"/>
            <a:ext cx="2742843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6B9F4-06E0-4C24-BE02-E138D3F7551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7135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88502" rtl="0" eaLnBrk="1" latinLnBrk="0" hangingPunct="1">
        <a:lnSpc>
          <a:spcPct val="90000"/>
        </a:lnSpc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125" indent="-272125" algn="l" defTabSz="1088502" rtl="0" eaLnBrk="1" latinLnBrk="0" hangingPunct="1">
        <a:lnSpc>
          <a:spcPct val="90000"/>
        </a:lnSpc>
        <a:spcBef>
          <a:spcPts val="1190"/>
        </a:spcBef>
        <a:buFont typeface="Arial" panose="020B060402020202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76" indent="-272125" algn="l" defTabSz="1088502" rtl="0" eaLnBrk="1" latinLnBrk="0" hangingPunct="1">
        <a:lnSpc>
          <a:spcPct val="90000"/>
        </a:lnSpc>
        <a:spcBef>
          <a:spcPts val="595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627" indent="-272125" algn="l" defTabSz="1088502" rtl="0" eaLnBrk="1" latinLnBrk="0" hangingPunct="1">
        <a:lnSpc>
          <a:spcPct val="90000"/>
        </a:lnSpc>
        <a:spcBef>
          <a:spcPts val="595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04878" indent="-272125" algn="l" defTabSz="1088502" rtl="0" eaLnBrk="1" latinLnBrk="0" hangingPunct="1">
        <a:lnSpc>
          <a:spcPct val="90000"/>
        </a:lnSpc>
        <a:spcBef>
          <a:spcPts val="59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29" indent="-272125" algn="l" defTabSz="1088502" rtl="0" eaLnBrk="1" latinLnBrk="0" hangingPunct="1">
        <a:lnSpc>
          <a:spcPct val="90000"/>
        </a:lnSpc>
        <a:spcBef>
          <a:spcPts val="59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80" indent="-272125" algn="l" defTabSz="1088502" rtl="0" eaLnBrk="1" latinLnBrk="0" hangingPunct="1">
        <a:lnSpc>
          <a:spcPct val="90000"/>
        </a:lnSpc>
        <a:spcBef>
          <a:spcPts val="59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631" indent="-272125" algn="l" defTabSz="1088502" rtl="0" eaLnBrk="1" latinLnBrk="0" hangingPunct="1">
        <a:lnSpc>
          <a:spcPct val="90000"/>
        </a:lnSpc>
        <a:spcBef>
          <a:spcPts val="59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882" indent="-272125" algn="l" defTabSz="1088502" rtl="0" eaLnBrk="1" latinLnBrk="0" hangingPunct="1">
        <a:lnSpc>
          <a:spcPct val="90000"/>
        </a:lnSpc>
        <a:spcBef>
          <a:spcPts val="59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132" indent="-272125" algn="l" defTabSz="1088502" rtl="0" eaLnBrk="1" latinLnBrk="0" hangingPunct="1">
        <a:lnSpc>
          <a:spcPct val="90000"/>
        </a:lnSpc>
        <a:spcBef>
          <a:spcPts val="59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51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02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53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0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25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05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56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007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091" y="365212"/>
            <a:ext cx="10514231" cy="1325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091" y="6357824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7EAD9ED8-DFB6-4C7B-BF69-D7DFD165135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914400"/>
              <a:t>06/11/2017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075" y="6357824"/>
            <a:ext cx="4114264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09479" y="6357824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99D6B9F4-06E0-4C24-BE02-E138D3F7551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914400"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7135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Chart 30"/>
          <p:cNvGraphicFramePr/>
          <p:nvPr/>
        </p:nvGraphicFramePr>
        <p:xfrm>
          <a:off x="3502918" y="549474"/>
          <a:ext cx="5400600" cy="2958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Chart 31"/>
          <p:cNvGraphicFramePr/>
          <p:nvPr/>
        </p:nvGraphicFramePr>
        <p:xfrm>
          <a:off x="3502917" y="3573810"/>
          <a:ext cx="5385845" cy="2958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4147439" y="4514613"/>
            <a:ext cx="325688" cy="307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it-IT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4992201" y="5153605"/>
            <a:ext cx="325688" cy="307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it-IT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7503747" y="5270611"/>
            <a:ext cx="325688" cy="307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it-IT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5404043" y="4544110"/>
            <a:ext cx="325688" cy="307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it-IT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7523814" y="2142736"/>
            <a:ext cx="325688" cy="307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it-IT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4559888" y="2146403"/>
            <a:ext cx="325688" cy="307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it-IT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5411534" y="2194984"/>
            <a:ext cx="325688" cy="307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it-IT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7126011" y="2692014"/>
            <a:ext cx="255165" cy="307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it-IT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*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6683075" y="2708657"/>
            <a:ext cx="325688" cy="307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it-IT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4590555" y="5328357"/>
            <a:ext cx="255165" cy="307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it-IT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*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5855051" y="5354194"/>
            <a:ext cx="255165" cy="307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it-IT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*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6682517" y="5728367"/>
            <a:ext cx="325688" cy="307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it-IT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19" name="CasellaDiTesto 18"/>
          <p:cNvSpPr txBox="1"/>
          <p:nvPr/>
        </p:nvSpPr>
        <p:spPr>
          <a:xfrm>
            <a:off x="172117" y="-36686"/>
            <a:ext cx="2678589" cy="369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it-IT" sz="1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it-IT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  <a:endParaRPr lang="it-IT" sz="1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3344459" y="570577"/>
            <a:ext cx="295236" cy="2770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it-IT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3352474" y="3728627"/>
            <a:ext cx="287221" cy="2770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it-IT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24</Words>
  <Application>Microsoft Office PowerPoint</Application>
  <PresentationFormat>Personalizzato</PresentationFormat>
  <Paragraphs>19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1</vt:i4>
      </vt:variant>
    </vt:vector>
  </HeadingPairs>
  <TitlesOfParts>
    <vt:vector size="3" baseType="lpstr">
      <vt:lpstr>1_Tema di Office</vt:lpstr>
      <vt:lpstr>Tema di Office</vt:lpstr>
      <vt:lpstr>Diapositiva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Lab1</dc:creator>
  <cp:lastModifiedBy>Windows User</cp:lastModifiedBy>
  <cp:revision>12</cp:revision>
  <dcterms:created xsi:type="dcterms:W3CDTF">2017-11-03T09:58:39Z</dcterms:created>
  <dcterms:modified xsi:type="dcterms:W3CDTF">2017-11-06T10:49:01Z</dcterms:modified>
</cp:coreProperties>
</file>