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307" r:id="rId2"/>
  </p:sldIdLst>
  <p:sldSz cx="6858000" cy="9144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5473C9F6-98EB-496B-9513-CFC099674544}">
          <p14:sldIdLst/>
        </p14:section>
        <p14:section name="Untitled Section" id="{E2951517-1FEE-429D-8894-D7C147BD647C}">
          <p14:sldIdLst>
            <p14:sldId id="307"/>
          </p14:sldIdLst>
        </p14:section>
        <p14:section name="Untitled Section" id="{8C2FFECD-05F1-429A-AA53-DB8BECFE3257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3333FF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338" autoAdjust="0"/>
    <p:restoredTop sz="96737" autoAdjust="0"/>
  </p:normalViewPr>
  <p:slideViewPr>
    <p:cSldViewPr>
      <p:cViewPr>
        <p:scale>
          <a:sx n="100" d="100"/>
          <a:sy n="100" d="100"/>
        </p:scale>
        <p:origin x="1506" y="-186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37089" cy="464980"/>
          </a:xfrm>
          <a:prstGeom prst="rect">
            <a:avLst/>
          </a:prstGeom>
        </p:spPr>
        <p:txBody>
          <a:bodyPr vert="horz" lIns="92482" tIns="46241" rIns="92482" bIns="46241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1703" y="1"/>
            <a:ext cx="3037089" cy="464980"/>
          </a:xfrm>
          <a:prstGeom prst="rect">
            <a:avLst/>
          </a:prstGeom>
        </p:spPr>
        <p:txBody>
          <a:bodyPr vert="horz" lIns="92482" tIns="46241" rIns="92482" bIns="46241" rtlCol="0"/>
          <a:lstStyle>
            <a:lvl1pPr algn="r">
              <a:defRPr sz="1200"/>
            </a:lvl1pPr>
          </a:lstStyle>
          <a:p>
            <a:fld id="{41050595-0016-4EAB-80C7-6060053414DC}" type="datetimeFigureOut">
              <a:rPr lang="en-US" smtClean="0"/>
              <a:pPr/>
              <a:t>8/29/2017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97100" y="696913"/>
            <a:ext cx="2616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82" tIns="46241" rIns="92482" bIns="46241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362" y="4415710"/>
            <a:ext cx="5607677" cy="4183220"/>
          </a:xfrm>
          <a:prstGeom prst="rect">
            <a:avLst/>
          </a:prstGeom>
        </p:spPr>
        <p:txBody>
          <a:bodyPr vert="horz" lIns="92482" tIns="46241" rIns="92482" bIns="46241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817"/>
            <a:ext cx="3037089" cy="464980"/>
          </a:xfrm>
          <a:prstGeom prst="rect">
            <a:avLst/>
          </a:prstGeom>
        </p:spPr>
        <p:txBody>
          <a:bodyPr vert="horz" lIns="92482" tIns="46241" rIns="92482" bIns="46241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1703" y="8829817"/>
            <a:ext cx="3037089" cy="464980"/>
          </a:xfrm>
          <a:prstGeom prst="rect">
            <a:avLst/>
          </a:prstGeom>
        </p:spPr>
        <p:txBody>
          <a:bodyPr vert="horz" lIns="92482" tIns="46241" rIns="92482" bIns="46241" rtlCol="0" anchor="b"/>
          <a:lstStyle>
            <a:lvl1pPr algn="r">
              <a:defRPr sz="1200"/>
            </a:lvl1pPr>
          </a:lstStyle>
          <a:p>
            <a:fld id="{7F8F8C2C-397A-408F-ACD8-9CC9F53024B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21840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8F8C2C-397A-408F-ACD8-9CC9F53024B0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75708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293AF-45A9-4C64-AA91-936DE0B2441B}" type="datetimeFigureOut">
              <a:rPr lang="en-US" smtClean="0"/>
              <a:pPr/>
              <a:t>8/29/2017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C7BCD-275E-4540-A22F-2167FB34D69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01063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293AF-45A9-4C64-AA91-936DE0B2441B}" type="datetimeFigureOut">
              <a:rPr lang="en-US" smtClean="0"/>
              <a:pPr/>
              <a:t>8/29/2017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C7BCD-275E-4540-A22F-2167FB34D69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19959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293AF-45A9-4C64-AA91-936DE0B2441B}" type="datetimeFigureOut">
              <a:rPr lang="en-US" smtClean="0"/>
              <a:pPr/>
              <a:t>8/29/2017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C7BCD-275E-4540-A22F-2167FB34D69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45342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293AF-45A9-4C64-AA91-936DE0B2441B}" type="datetimeFigureOut">
              <a:rPr lang="en-US" smtClean="0"/>
              <a:pPr/>
              <a:t>8/29/2017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C7BCD-275E-4540-A22F-2167FB34D69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93565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293AF-45A9-4C64-AA91-936DE0B2441B}" type="datetimeFigureOut">
              <a:rPr lang="en-US" smtClean="0"/>
              <a:pPr/>
              <a:t>8/29/2017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C7BCD-275E-4540-A22F-2167FB34D69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76880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293AF-45A9-4C64-AA91-936DE0B2441B}" type="datetimeFigureOut">
              <a:rPr lang="en-US" smtClean="0"/>
              <a:pPr/>
              <a:t>8/29/2017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C7BCD-275E-4540-A22F-2167FB34D69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07215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293AF-45A9-4C64-AA91-936DE0B2441B}" type="datetimeFigureOut">
              <a:rPr lang="en-US" smtClean="0"/>
              <a:pPr/>
              <a:t>8/29/2017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C7BCD-275E-4540-A22F-2167FB34D69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96428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293AF-45A9-4C64-AA91-936DE0B2441B}" type="datetimeFigureOut">
              <a:rPr lang="en-US" smtClean="0"/>
              <a:pPr/>
              <a:t>8/29/2017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C7BCD-275E-4540-A22F-2167FB34D69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89640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293AF-45A9-4C64-AA91-936DE0B2441B}" type="datetimeFigureOut">
              <a:rPr lang="en-US" smtClean="0"/>
              <a:pPr/>
              <a:t>8/29/2017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C7BCD-275E-4540-A22F-2167FB34D69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53744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293AF-45A9-4C64-AA91-936DE0B2441B}" type="datetimeFigureOut">
              <a:rPr lang="en-US" smtClean="0"/>
              <a:pPr/>
              <a:t>8/29/2017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C7BCD-275E-4540-A22F-2167FB34D69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3320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293AF-45A9-4C64-AA91-936DE0B2441B}" type="datetimeFigureOut">
              <a:rPr lang="en-US" smtClean="0"/>
              <a:pPr/>
              <a:t>8/29/2017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C7BCD-275E-4540-A22F-2167FB34D69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69789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A293AF-45A9-4C64-AA91-936DE0B2441B}" type="datetimeFigureOut">
              <a:rPr lang="en-US" smtClean="0"/>
              <a:pPr/>
              <a:t>8/29/2017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5C7BCD-275E-4540-A22F-2167FB34D69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53028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13" Type="http://schemas.openxmlformats.org/officeDocument/2006/relationships/image" Target="../media/image10.png"/><Relationship Id="rId18" Type="http://schemas.microsoft.com/office/2007/relationships/hdphoto" Target="../media/hdphoto4.wdp"/><Relationship Id="rId26" Type="http://schemas.microsoft.com/office/2007/relationships/hdphoto" Target="../media/hdphoto8.wdp"/><Relationship Id="rId39" Type="http://schemas.openxmlformats.org/officeDocument/2006/relationships/image" Target="../media/image29.jpeg"/><Relationship Id="rId3" Type="http://schemas.openxmlformats.org/officeDocument/2006/relationships/image" Target="../media/image1.png"/><Relationship Id="rId21" Type="http://schemas.openxmlformats.org/officeDocument/2006/relationships/image" Target="../media/image14.png"/><Relationship Id="rId34" Type="http://schemas.openxmlformats.org/officeDocument/2006/relationships/image" Target="../media/image24.png"/><Relationship Id="rId42" Type="http://schemas.openxmlformats.org/officeDocument/2006/relationships/image" Target="../media/image32.png"/><Relationship Id="rId7" Type="http://schemas.openxmlformats.org/officeDocument/2006/relationships/image" Target="../media/image5.png"/><Relationship Id="rId12" Type="http://schemas.openxmlformats.org/officeDocument/2006/relationships/image" Target="../media/image9.jpeg"/><Relationship Id="rId17" Type="http://schemas.openxmlformats.org/officeDocument/2006/relationships/image" Target="../media/image12.png"/><Relationship Id="rId25" Type="http://schemas.openxmlformats.org/officeDocument/2006/relationships/image" Target="../media/image16.png"/><Relationship Id="rId33" Type="http://schemas.openxmlformats.org/officeDocument/2006/relationships/image" Target="../media/image23.png"/><Relationship Id="rId38" Type="http://schemas.openxmlformats.org/officeDocument/2006/relationships/image" Target="../media/image28.png"/><Relationship Id="rId46" Type="http://schemas.openxmlformats.org/officeDocument/2006/relationships/image" Target="../media/image36.png"/><Relationship Id="rId2" Type="http://schemas.openxmlformats.org/officeDocument/2006/relationships/notesSlide" Target="../notesSlides/notesSlide1.xml"/><Relationship Id="rId16" Type="http://schemas.microsoft.com/office/2007/relationships/hdphoto" Target="../media/hdphoto3.wdp"/><Relationship Id="rId20" Type="http://schemas.microsoft.com/office/2007/relationships/hdphoto" Target="../media/hdphoto5.wdp"/><Relationship Id="rId29" Type="http://schemas.openxmlformats.org/officeDocument/2006/relationships/image" Target="../media/image19.tiff"/><Relationship Id="rId41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11" Type="http://schemas.openxmlformats.org/officeDocument/2006/relationships/image" Target="../media/image8.tiff"/><Relationship Id="rId24" Type="http://schemas.microsoft.com/office/2007/relationships/hdphoto" Target="../media/hdphoto7.wdp"/><Relationship Id="rId32" Type="http://schemas.openxmlformats.org/officeDocument/2006/relationships/image" Target="../media/image22.png"/><Relationship Id="rId37" Type="http://schemas.openxmlformats.org/officeDocument/2006/relationships/image" Target="../media/image27.png"/><Relationship Id="rId40" Type="http://schemas.openxmlformats.org/officeDocument/2006/relationships/image" Target="../media/image30.png"/><Relationship Id="rId45" Type="http://schemas.openxmlformats.org/officeDocument/2006/relationships/image" Target="../media/image35.tiff"/><Relationship Id="rId5" Type="http://schemas.openxmlformats.org/officeDocument/2006/relationships/image" Target="../media/image3.png"/><Relationship Id="rId15" Type="http://schemas.openxmlformats.org/officeDocument/2006/relationships/image" Target="../media/image11.png"/><Relationship Id="rId23" Type="http://schemas.openxmlformats.org/officeDocument/2006/relationships/image" Target="../media/image15.png"/><Relationship Id="rId28" Type="http://schemas.openxmlformats.org/officeDocument/2006/relationships/image" Target="../media/image18.png"/><Relationship Id="rId36" Type="http://schemas.openxmlformats.org/officeDocument/2006/relationships/image" Target="../media/image26.png"/><Relationship Id="rId10" Type="http://schemas.openxmlformats.org/officeDocument/2006/relationships/image" Target="../media/image7.jpeg"/><Relationship Id="rId19" Type="http://schemas.openxmlformats.org/officeDocument/2006/relationships/image" Target="../media/image13.png"/><Relationship Id="rId31" Type="http://schemas.openxmlformats.org/officeDocument/2006/relationships/image" Target="../media/image21.png"/><Relationship Id="rId44" Type="http://schemas.openxmlformats.org/officeDocument/2006/relationships/image" Target="../media/image34.png"/><Relationship Id="rId4" Type="http://schemas.openxmlformats.org/officeDocument/2006/relationships/image" Target="../media/image2.png"/><Relationship Id="rId9" Type="http://schemas.openxmlformats.org/officeDocument/2006/relationships/image" Target="../media/image6.jpeg"/><Relationship Id="rId14" Type="http://schemas.microsoft.com/office/2007/relationships/hdphoto" Target="../media/hdphoto2.wdp"/><Relationship Id="rId22" Type="http://schemas.microsoft.com/office/2007/relationships/hdphoto" Target="../media/hdphoto6.wdp"/><Relationship Id="rId27" Type="http://schemas.openxmlformats.org/officeDocument/2006/relationships/image" Target="../media/image17.jpeg"/><Relationship Id="rId30" Type="http://schemas.openxmlformats.org/officeDocument/2006/relationships/image" Target="../media/image20.png"/><Relationship Id="rId35" Type="http://schemas.openxmlformats.org/officeDocument/2006/relationships/image" Target="../media/image25.png"/><Relationship Id="rId43" Type="http://schemas.openxmlformats.org/officeDocument/2006/relationships/image" Target="../media/image3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TextBox 41"/>
          <p:cNvSpPr txBox="1"/>
          <p:nvPr/>
        </p:nvSpPr>
        <p:spPr>
          <a:xfrm>
            <a:off x="0" y="78351"/>
            <a:ext cx="6858000" cy="14003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Supplementary </a:t>
            </a: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data</a:t>
            </a:r>
          </a:p>
          <a:p>
            <a:pPr>
              <a:spcAft>
                <a:spcPts val="600"/>
              </a:spcAft>
            </a:pPr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Figure S2.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EGFR and c-Myc proteins are overexpressed to similar levels in F0 and corresponding F1 tumors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. (</a:t>
            </a:r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) IHC staining demonstrates relatively high levels of EGFR expression in CCA1, 3 and 4. And moderate levels of c-Myc expression in F0 and F1 in CCA1 and CCA2 tumors. Scale bar = 20µm. Total expression index values are shown below each image. (</a:t>
            </a:r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) Normal pancreas tissue expresses moderate levels of EGFR, but no detectable levels of 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HER2 or 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c-Myc protein. Scale bar for 20x=20µm; for 40x=10µm. 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Expression 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indices of EGFR, HER2 and c-Myc calculated as described in Materials and Methods. </a:t>
            </a:r>
            <a:endParaRPr 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8" name="TextBox 117"/>
          <p:cNvSpPr txBox="1"/>
          <p:nvPr/>
        </p:nvSpPr>
        <p:spPr>
          <a:xfrm>
            <a:off x="5645816" y="0"/>
            <a:ext cx="11192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Figure S2</a:t>
            </a: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6" name="Group 35"/>
          <p:cNvGrpSpPr/>
          <p:nvPr/>
        </p:nvGrpSpPr>
        <p:grpSpPr>
          <a:xfrm>
            <a:off x="-3913" y="1749623"/>
            <a:ext cx="6785713" cy="7165777"/>
            <a:chOff x="-3913" y="1749623"/>
            <a:chExt cx="6785713" cy="7165777"/>
          </a:xfrm>
        </p:grpSpPr>
        <p:grpSp>
          <p:nvGrpSpPr>
            <p:cNvPr id="9225" name="Group 9224"/>
            <p:cNvGrpSpPr/>
            <p:nvPr/>
          </p:nvGrpSpPr>
          <p:grpSpPr>
            <a:xfrm>
              <a:off x="-3913" y="1749623"/>
              <a:ext cx="6785713" cy="7165777"/>
              <a:chOff x="-3913" y="1749623"/>
              <a:chExt cx="6785713" cy="7165777"/>
            </a:xfrm>
          </p:grpSpPr>
          <p:sp>
            <p:nvSpPr>
              <p:cNvPr id="54" name="TextBox 53"/>
              <p:cNvSpPr txBox="1"/>
              <p:nvPr/>
            </p:nvSpPr>
            <p:spPr>
              <a:xfrm>
                <a:off x="101926" y="1749623"/>
                <a:ext cx="41390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a</a:t>
                </a:r>
              </a:p>
            </p:txBody>
          </p:sp>
          <p:sp>
            <p:nvSpPr>
              <p:cNvPr id="117" name="TextBox 116"/>
              <p:cNvSpPr txBox="1"/>
              <p:nvPr/>
            </p:nvSpPr>
            <p:spPr>
              <a:xfrm>
                <a:off x="118700" y="7236023"/>
                <a:ext cx="41390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b</a:t>
                </a:r>
              </a:p>
            </p:txBody>
          </p:sp>
          <p:grpSp>
            <p:nvGrpSpPr>
              <p:cNvPr id="52" name="Group 51"/>
              <p:cNvGrpSpPr/>
              <p:nvPr/>
            </p:nvGrpSpPr>
            <p:grpSpPr>
              <a:xfrm>
                <a:off x="-3913" y="1832427"/>
                <a:ext cx="6647110" cy="5406573"/>
                <a:chOff x="-3913" y="542236"/>
                <a:chExt cx="6647110" cy="5406573"/>
              </a:xfrm>
            </p:grpSpPr>
            <p:grpSp>
              <p:nvGrpSpPr>
                <p:cNvPr id="4" name="Group 3"/>
                <p:cNvGrpSpPr/>
                <p:nvPr/>
              </p:nvGrpSpPr>
              <p:grpSpPr>
                <a:xfrm>
                  <a:off x="-3913" y="542236"/>
                  <a:ext cx="6647110" cy="5164013"/>
                  <a:chOff x="-3913" y="838200"/>
                  <a:chExt cx="6647110" cy="5164013"/>
                </a:xfrm>
              </p:grpSpPr>
              <p:grpSp>
                <p:nvGrpSpPr>
                  <p:cNvPr id="44" name="Group 43"/>
                  <p:cNvGrpSpPr/>
                  <p:nvPr/>
                </p:nvGrpSpPr>
                <p:grpSpPr>
                  <a:xfrm>
                    <a:off x="-3913" y="838200"/>
                    <a:ext cx="6633313" cy="5156319"/>
                    <a:chOff x="-3913" y="1216223"/>
                    <a:chExt cx="6633313" cy="5156319"/>
                  </a:xfrm>
                </p:grpSpPr>
                <p:grpSp>
                  <p:nvGrpSpPr>
                    <p:cNvPr id="32" name="Group 31"/>
                    <p:cNvGrpSpPr/>
                    <p:nvPr/>
                  </p:nvGrpSpPr>
                  <p:grpSpPr>
                    <a:xfrm>
                      <a:off x="-3913" y="1216223"/>
                      <a:ext cx="6552119" cy="5156319"/>
                      <a:chOff x="-3913" y="705505"/>
                      <a:chExt cx="6552119" cy="5156319"/>
                    </a:xfrm>
                  </p:grpSpPr>
                  <p:sp>
                    <p:nvSpPr>
                      <p:cNvPr id="10" name="TextBox 9"/>
                      <p:cNvSpPr txBox="1"/>
                      <p:nvPr/>
                    </p:nvSpPr>
                    <p:spPr>
                      <a:xfrm>
                        <a:off x="-3913" y="1668397"/>
                        <a:ext cx="601447" cy="276999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/>
                      <a:p>
                        <a:r>
                          <a:rPr lang="en-US" sz="1200" b="1" dirty="0" smtClean="0">
                            <a:latin typeface="Arial" panose="020B0604020202020204" pitchFamily="34" charset="0"/>
                            <a:cs typeface="Arial" panose="020B0604020202020204" pitchFamily="34" charset="0"/>
                          </a:rPr>
                          <a:t>CCA1</a:t>
                        </a:r>
                      </a:p>
                    </p:txBody>
                  </p:sp>
                  <p:sp>
                    <p:nvSpPr>
                      <p:cNvPr id="11" name="TextBox 10"/>
                      <p:cNvSpPr txBox="1"/>
                      <p:nvPr/>
                    </p:nvSpPr>
                    <p:spPr>
                      <a:xfrm>
                        <a:off x="-3913" y="2587768"/>
                        <a:ext cx="601447" cy="276999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/>
                      <a:p>
                        <a:r>
                          <a:rPr lang="en-US" sz="1200" b="1" dirty="0" smtClean="0">
                            <a:latin typeface="Arial" panose="020B0604020202020204" pitchFamily="34" charset="0"/>
                            <a:cs typeface="Arial" panose="020B0604020202020204" pitchFamily="34" charset="0"/>
                          </a:rPr>
                          <a:t>CCA2</a:t>
                        </a:r>
                      </a:p>
                    </p:txBody>
                  </p:sp>
                  <p:sp>
                    <p:nvSpPr>
                      <p:cNvPr id="12" name="TextBox 11"/>
                      <p:cNvSpPr txBox="1"/>
                      <p:nvPr/>
                    </p:nvSpPr>
                    <p:spPr>
                      <a:xfrm>
                        <a:off x="-3913" y="4416568"/>
                        <a:ext cx="601447" cy="276999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/>
                      <a:p>
                        <a:r>
                          <a:rPr lang="en-US" sz="1200" b="1" dirty="0" smtClean="0">
                            <a:latin typeface="Arial" panose="020B0604020202020204" pitchFamily="34" charset="0"/>
                            <a:cs typeface="Arial" panose="020B0604020202020204" pitchFamily="34" charset="0"/>
                          </a:rPr>
                          <a:t>CCA4</a:t>
                        </a:r>
                      </a:p>
                    </p:txBody>
                  </p:sp>
                  <p:sp>
                    <p:nvSpPr>
                      <p:cNvPr id="13" name="TextBox 12"/>
                      <p:cNvSpPr txBox="1"/>
                      <p:nvPr/>
                    </p:nvSpPr>
                    <p:spPr>
                      <a:xfrm>
                        <a:off x="-3913" y="3502168"/>
                        <a:ext cx="601447" cy="276999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/>
                      <a:p>
                        <a:r>
                          <a:rPr lang="en-US" sz="1200" b="1" dirty="0" smtClean="0">
                            <a:latin typeface="Arial" panose="020B0604020202020204" pitchFamily="34" charset="0"/>
                            <a:cs typeface="Arial" panose="020B0604020202020204" pitchFamily="34" charset="0"/>
                          </a:rPr>
                          <a:t>CCA3</a:t>
                        </a:r>
                      </a:p>
                    </p:txBody>
                  </p:sp>
                  <p:sp>
                    <p:nvSpPr>
                      <p:cNvPr id="14" name="TextBox 13"/>
                      <p:cNvSpPr txBox="1"/>
                      <p:nvPr/>
                    </p:nvSpPr>
                    <p:spPr>
                      <a:xfrm>
                        <a:off x="-3913" y="5330968"/>
                        <a:ext cx="601447" cy="276999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/>
                      <a:p>
                        <a:r>
                          <a:rPr lang="en-US" sz="1200" b="1" dirty="0" smtClean="0">
                            <a:latin typeface="Arial" panose="020B0604020202020204" pitchFamily="34" charset="0"/>
                            <a:cs typeface="Arial" panose="020B0604020202020204" pitchFamily="34" charset="0"/>
                          </a:rPr>
                          <a:t>CCA5</a:t>
                        </a:r>
                      </a:p>
                    </p:txBody>
                  </p:sp>
                  <p:sp>
                    <p:nvSpPr>
                      <p:cNvPr id="15" name="Rectangle 14"/>
                      <p:cNvSpPr/>
                      <p:nvPr/>
                    </p:nvSpPr>
                    <p:spPr>
                      <a:xfrm>
                        <a:off x="1298000" y="705505"/>
                        <a:ext cx="612668" cy="276999"/>
                      </a:xfrm>
                      <a:prstGeom prst="rect">
                        <a:avLst/>
                      </a:prstGeom>
                    </p:spPr>
                    <p:txBody>
                      <a:bodyPr wrap="none">
                        <a:spAutoFit/>
                      </a:bodyPr>
                      <a:lstStyle/>
                      <a:p>
                        <a:r>
                          <a:rPr lang="en-US" sz="1200" b="1" dirty="0" smtClean="0">
                            <a:latin typeface="Arial" panose="020B0604020202020204" pitchFamily="34" charset="0"/>
                            <a:cs typeface="Arial" panose="020B0604020202020204" pitchFamily="34" charset="0"/>
                          </a:rPr>
                          <a:t>EGFR</a:t>
                        </a:r>
                        <a:endParaRPr lang="en-US" sz="1200" dirty="0">
                          <a:latin typeface="Arial" panose="020B0604020202020204" pitchFamily="34" charset="0"/>
                          <a:cs typeface="Arial" panose="020B0604020202020204" pitchFamily="34" charset="0"/>
                        </a:endParaRPr>
                      </a:p>
                    </p:txBody>
                  </p:sp>
                  <p:grpSp>
                    <p:nvGrpSpPr>
                      <p:cNvPr id="31" name="Group 30"/>
                      <p:cNvGrpSpPr/>
                      <p:nvPr/>
                    </p:nvGrpSpPr>
                    <p:grpSpPr>
                      <a:xfrm>
                        <a:off x="609600" y="1461359"/>
                        <a:ext cx="1908529" cy="4397290"/>
                        <a:chOff x="609600" y="1461359"/>
                        <a:chExt cx="1908529" cy="4397290"/>
                      </a:xfrm>
                    </p:grpSpPr>
                    <p:pic>
                      <p:nvPicPr>
                        <p:cNvPr id="5" name="Picture 2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3" cstate="print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09600" y="1461359"/>
                          <a:ext cx="914400" cy="685800"/>
                        </a:xfrm>
                        <a:prstGeom prst="rect">
                          <a:avLst/>
                        </a:prstGeom>
                        <a:noFill/>
                        <a:ln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:ln>
                      </p:spPr>
                    </p:pic>
                    <p:pic>
                      <p:nvPicPr>
                        <p:cNvPr id="6" name="Picture 7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4" cstate="print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09600" y="4241009"/>
                          <a:ext cx="914400" cy="685800"/>
                        </a:xfrm>
                        <a:prstGeom prst="rect">
                          <a:avLst/>
                        </a:prstGeom>
                        <a:noFill/>
                        <a:ln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:ln>
                      </p:spPr>
                    </p:pic>
                    <p:pic>
                      <p:nvPicPr>
                        <p:cNvPr id="8" name="Picture 10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5" cstate="print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09600" y="2383368"/>
                          <a:ext cx="914400" cy="685800"/>
                        </a:xfrm>
                        <a:prstGeom prst="rect">
                          <a:avLst/>
                        </a:prstGeom>
                        <a:noFill/>
                        <a:ln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:ln>
                      </p:spPr>
                    </p:pic>
                    <p:pic>
                      <p:nvPicPr>
                        <p:cNvPr id="9" name="Picture 2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6" cstate="print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09600" y="3325049"/>
                          <a:ext cx="914400" cy="685800"/>
                        </a:xfrm>
                        <a:prstGeom prst="rect">
                          <a:avLst/>
                        </a:prstGeom>
                        <a:noFill/>
                        <a:ln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:ln>
                      </p:spPr>
                    </p:pic>
                    <p:pic>
                      <p:nvPicPr>
                        <p:cNvPr id="18" name="Picture 3" descr="C:\Users\pgarcia\Desktop\Tumorgraft   Patrick\H&amp;E staining images\IHC TG\EGFR\I2-EGFR\I2-F1-EGFR\(1)SO012312-I2M4C2-F1-20x-102913-EGFR.tif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7" cstate="print">
                          <a:extLst>
                            <a:ext uri="{BEBA8EAE-BF5A-486C-A8C5-ECC9F3942E4B}">
                              <a14:imgProps xmlns:a14="http://schemas.microsoft.com/office/drawing/2010/main">
                                <a14:imgLayer r:embed="rId8">
                                  <a14:imgEffect>
                                    <a14:sharpenSoften amount="7000"/>
                                  </a14:imgEffect>
                                  <a14:imgEffect>
                                    <a14:brightnessContrast bright="6000" contrast="8000"/>
                                  </a14:imgEffect>
                                </a14:imgLayer>
                              </a14:imgProps>
                            </a:ex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600200" y="1461359"/>
                          <a:ext cx="914400" cy="685800"/>
                        </a:xfrm>
                        <a:prstGeom prst="rect">
                          <a:avLst/>
                        </a:prstGeom>
                        <a:noFill/>
                        <a:ln>
                          <a:solidFill>
                            <a:schemeClr val="tx1"/>
                          </a:solidFill>
                        </a:ln>
                        <a:extLst>
                          <a:ext uri="{909E8E84-426E-40dd-AFC4-6F175D3DCCD1}">
                            <a14:hiddenFill xmlns:a14="http://schemas.microsoft.com/office/drawing/2010/main" xmlns="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  <p:pic>
                      <p:nvPicPr>
                        <p:cNvPr id="19" name="Picture 4" descr="C:\Users\pgarcia\Desktop\Tumorgraft   Patrick\H&amp;E staining images\IHC TG\EGFR\I13-EGFR\F1-EGFR\(2)SO032112-I13M3C13-F1-20x-102513-EGFR.tif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9" cstate="print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603729" y="2383368"/>
                          <a:ext cx="914400" cy="685800"/>
                        </a:xfrm>
                        <a:prstGeom prst="rect">
                          <a:avLst/>
                        </a:prstGeom>
                        <a:noFill/>
                        <a:ln>
                          <a:solidFill>
                            <a:schemeClr val="tx1"/>
                          </a:solidFill>
                        </a:ln>
                        <a:extLst>
                          <a:ext uri="{909E8E84-426E-40dd-AFC4-6F175D3DCCD1}">
                            <a14:hiddenFill xmlns:a14="http://schemas.microsoft.com/office/drawing/2010/main" xmlns="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  <p:pic>
                      <p:nvPicPr>
                        <p:cNvPr id="20" name="Picture 5" descr="C:\Users\pgarcia\Desktop\Tumorgraft   Patrick\H&amp;E staining images\IHC TG\EGFR\I26-EGFR\I26-F1-EGFR\(2)JC052412-I26M1C29-F1-20x-102913-EGFR.tif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10" cstate="print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600200" y="3325049"/>
                          <a:ext cx="914400" cy="685800"/>
                        </a:xfrm>
                        <a:prstGeom prst="rect">
                          <a:avLst/>
                        </a:prstGeom>
                        <a:noFill/>
                        <a:ln>
                          <a:solidFill>
                            <a:schemeClr val="tx1"/>
                          </a:solidFill>
                        </a:ln>
                        <a:extLst>
                          <a:ext uri="{909E8E84-426E-40dd-AFC4-6F175D3DCCD1}">
                            <a14:hiddenFill xmlns:a14="http://schemas.microsoft.com/office/drawing/2010/main" xmlns="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  <p:pic>
                      <p:nvPicPr>
                        <p:cNvPr id="21" name="Picture 6" descr="C:\Users\pgarcia\Desktop\Tumorgraft   Patrick\H&amp;E staining images\IHC TG\EGFR\I30-EGFR\I30-F1-EGFR\(1)JC061112-I30M1C35-F1-20x-103013-EGFR.tif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11" cstate="print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602867" y="4241009"/>
                          <a:ext cx="914400" cy="685800"/>
                        </a:xfrm>
                        <a:prstGeom prst="rect">
                          <a:avLst/>
                        </a:prstGeom>
                        <a:noFill/>
                        <a:ln>
                          <a:solidFill>
                            <a:schemeClr val="tx1"/>
                          </a:solidFill>
                        </a:ln>
                        <a:extLst>
                          <a:ext uri="{909E8E84-426E-40dd-AFC4-6F175D3DCCD1}">
                            <a14:hiddenFill xmlns:a14="http://schemas.microsoft.com/office/drawing/2010/main" xmlns="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  <p:pic>
                      <p:nvPicPr>
                        <p:cNvPr id="22" name="Picture 7" descr="C:\Users\pgarcia\Desktop\Tumorgraft   Patrick\H&amp;E staining images\IHC TG\EGFR\I67-EGFR\I67-F1-EGFR\(2)SO022513-I67M1R9-F1-20x-103013-EGFR.tif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12" cstate="print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603592" y="5172849"/>
                          <a:ext cx="914400" cy="685800"/>
                        </a:xfrm>
                        <a:prstGeom prst="rect">
                          <a:avLst/>
                        </a:prstGeom>
                        <a:noFill/>
                        <a:ln>
                          <a:solidFill>
                            <a:schemeClr val="tx1"/>
                          </a:solidFill>
                        </a:ln>
                        <a:extLst>
                          <a:ext uri="{909E8E84-426E-40dd-AFC4-6F175D3DCCD1}">
                            <a14:hiddenFill xmlns:a14="http://schemas.microsoft.com/office/drawing/2010/main" xmlns="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grpSp>
                  <p:sp>
                    <p:nvSpPr>
                      <p:cNvPr id="24" name="Rectangle 23"/>
                      <p:cNvSpPr/>
                      <p:nvPr/>
                    </p:nvSpPr>
                    <p:spPr>
                      <a:xfrm>
                        <a:off x="3276600" y="705505"/>
                        <a:ext cx="593432" cy="276999"/>
                      </a:xfrm>
                      <a:prstGeom prst="rect">
                        <a:avLst/>
                      </a:prstGeom>
                    </p:spPr>
                    <p:txBody>
                      <a:bodyPr wrap="none">
                        <a:spAutoFit/>
                      </a:bodyPr>
                      <a:lstStyle/>
                      <a:p>
                        <a:r>
                          <a:rPr lang="en-US" sz="1200" b="1" dirty="0" smtClean="0">
                            <a:latin typeface="Arial" panose="020B0604020202020204" pitchFamily="34" charset="0"/>
                            <a:cs typeface="Arial" panose="020B0604020202020204" pitchFamily="34" charset="0"/>
                          </a:rPr>
                          <a:t>HER2</a:t>
                        </a:r>
                        <a:endParaRPr lang="en-US" sz="1200" dirty="0">
                          <a:latin typeface="Arial" panose="020B0604020202020204" pitchFamily="34" charset="0"/>
                          <a:cs typeface="Arial" panose="020B0604020202020204" pitchFamily="34" charset="0"/>
                        </a:endParaRPr>
                      </a:p>
                    </p:txBody>
                  </p:sp>
                  <p:pic>
                    <p:nvPicPr>
                      <p:cNvPr id="27" name="Picture 15"/>
                      <p:cNvPicPr>
                        <a:picLocks noChangeArrowheads="1"/>
                      </p:cNvPicPr>
                      <p:nvPr/>
                    </p:nvPicPr>
                    <p:blipFill>
                      <a:blip r:embed="rId13" cstate="print">
                        <a:extLst>
                          <a:ext uri="{BEBA8EAE-BF5A-486C-A8C5-ECC9F3942E4B}">
                            <a14:imgProps xmlns:a14="http://schemas.microsoft.com/office/drawing/2010/main">
                              <a14:imgLayer r:embed="rId14">
                                <a14:imgEffect>
                                  <a14:brightnessContrast bright="12000"/>
                                </a14:imgEffect>
                              </a14:imgLayer>
                            </a14:imgProps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78084" y="2383368"/>
                        <a:ext cx="914400" cy="685800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</p:spPr>
                  </p:pic>
                  <p:pic>
                    <p:nvPicPr>
                      <p:cNvPr id="28" name="Picture 5"/>
                      <p:cNvPicPr>
                        <a:picLocks noChangeArrowheads="1"/>
                      </p:cNvPicPr>
                      <p:nvPr/>
                    </p:nvPicPr>
                    <p:blipFill>
                      <a:blip r:embed="rId15" cstate="print">
                        <a:extLst>
                          <a:ext uri="{BEBA8EAE-BF5A-486C-A8C5-ECC9F3942E4B}">
                            <a14:imgProps xmlns:a14="http://schemas.microsoft.com/office/drawing/2010/main">
                              <a14:imgLayer r:embed="rId16">
                                <a14:imgEffect>
                                  <a14:brightnessContrast bright="10000"/>
                                </a14:imgEffect>
                              </a14:imgLayer>
                            </a14:imgProps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79700" y="3319507"/>
                        <a:ext cx="914400" cy="685800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</p:spPr>
                  </p:pic>
                  <p:pic>
                    <p:nvPicPr>
                      <p:cNvPr id="29" name="Picture 6"/>
                      <p:cNvPicPr>
                        <a:picLocks noChangeArrowheads="1"/>
                      </p:cNvPicPr>
                      <p:nvPr/>
                    </p:nvPicPr>
                    <p:blipFill>
                      <a:blip r:embed="rId17" cstate="print">
                        <a:extLst>
                          <a:ext uri="{BEBA8EAE-BF5A-486C-A8C5-ECC9F3942E4B}">
                            <a14:imgProps xmlns:a14="http://schemas.microsoft.com/office/drawing/2010/main">
                              <a14:imgLayer r:embed="rId18">
                                <a14:imgEffect>
                                  <a14:brightnessContrast bright="11000"/>
                                </a14:imgEffect>
                              </a14:imgLayer>
                            </a14:imgProps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88417" y="5172849"/>
                        <a:ext cx="914400" cy="685800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</p:spPr>
                  </p:pic>
                  <p:pic>
                    <p:nvPicPr>
                      <p:cNvPr id="38" name="Picture 4" descr="C:\Users\pgarcia\Desktop\Tumorgraft   Patrick\H&amp;E staining images\IHC TG\HER2\I13-HER2\I13-F1\(1)SO032112-I13M3C13-F1-20x-102513-HER2.tif"/>
                      <p:cNvPicPr>
                        <a:picLocks noChangeArrowheads="1"/>
                      </p:cNvPicPr>
                      <p:nvPr/>
                    </p:nvPicPr>
                    <p:blipFill>
                      <a:blip r:embed="rId19" cstate="print">
                        <a:extLst>
                          <a:ext uri="{BEBA8EAE-BF5A-486C-A8C5-ECC9F3942E4B}">
                            <a14:imgProps xmlns:a14="http://schemas.microsoft.com/office/drawing/2010/main">
                              <a14:imgLayer r:embed="rId20">
                                <a14:imgEffect>
                                  <a14:brightnessContrast bright="9000"/>
                                </a14:imgEffect>
                              </a14:imgLayer>
                            </a14:imgProps>
                          </a:ex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76644" y="2388910"/>
                        <a:ext cx="914400" cy="685800"/>
                      </a:xfrm>
                      <a:prstGeom prst="rect">
                        <a:avLst/>
                      </a:prstGeom>
                      <a:noFill/>
                      <a:ln>
                        <a:solidFill>
                          <a:schemeClr val="tx1"/>
                        </a:solidFill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  <p:pic>
                    <p:nvPicPr>
                      <p:cNvPr id="39" name="Picture 5" descr="C:\Users\pgarcia\Desktop\Tumorgraft   Patrick\H&amp;E staining images\IHC TG\HER2\I26-HER2\I26-F1-HER2\(1)JC052412-I26M1C29-F1-20x-102913-HER2.tif"/>
                      <p:cNvPicPr>
                        <a:picLocks noChangeArrowheads="1"/>
                      </p:cNvPicPr>
                      <p:nvPr/>
                    </p:nvPicPr>
                    <p:blipFill>
                      <a:blip r:embed="rId21" cstate="print">
                        <a:extLst>
                          <a:ext uri="{BEBA8EAE-BF5A-486C-A8C5-ECC9F3942E4B}">
                            <a14:imgProps xmlns:a14="http://schemas.microsoft.com/office/drawing/2010/main">
                              <a14:imgLayer r:embed="rId22">
                                <a14:imgEffect>
                                  <a14:brightnessContrast bright="13000"/>
                                </a14:imgEffect>
                              </a14:imgLayer>
                            </a14:imgProps>
                          </a:ex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76644" y="3319507"/>
                        <a:ext cx="914400" cy="685800"/>
                      </a:xfrm>
                      <a:prstGeom prst="rect">
                        <a:avLst/>
                      </a:prstGeom>
                      <a:noFill/>
                      <a:ln>
                        <a:solidFill>
                          <a:schemeClr val="tx1"/>
                        </a:solidFill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  <p:pic>
                    <p:nvPicPr>
                      <p:cNvPr id="41" name="Picture 7" descr="C:\Users\pgarcia\Desktop\Tumorgraft   Patrick\H&amp;E staining images\IHC TG\HER2\I67-HER2\I67-F1-HER2\(1)SO022513-I67M1R9-F1-20x-103013-HER2.tif"/>
                      <p:cNvPicPr>
                        <a:picLocks noChangeArrowheads="1"/>
                      </p:cNvPicPr>
                      <p:nvPr/>
                    </p:nvPicPr>
                    <p:blipFill>
                      <a:blip r:embed="rId23" cstate="print">
                        <a:extLst>
                          <a:ext uri="{BEBA8EAE-BF5A-486C-A8C5-ECC9F3942E4B}">
                            <a14:imgProps xmlns:a14="http://schemas.microsoft.com/office/drawing/2010/main">
                              <a14:imgLayer r:embed="rId24">
                                <a14:imgEffect>
                                  <a14:brightnessContrast contrast="9000"/>
                                </a14:imgEffect>
                              </a14:imgLayer>
                            </a14:imgProps>
                          </a:ex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82186" y="5176024"/>
                        <a:ext cx="914400" cy="685800"/>
                      </a:xfrm>
                      <a:prstGeom prst="rect">
                        <a:avLst/>
                      </a:prstGeom>
                      <a:noFill/>
                      <a:ln>
                        <a:solidFill>
                          <a:schemeClr val="tx1"/>
                        </a:solidFill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  <p:cxnSp>
                    <p:nvCxnSpPr>
                      <p:cNvPr id="3" name="Straight Connector 2"/>
                      <p:cNvCxnSpPr/>
                      <p:nvPr/>
                    </p:nvCxnSpPr>
                    <p:spPr>
                      <a:xfrm>
                        <a:off x="2590802" y="1013281"/>
                        <a:ext cx="0" cy="4846320"/>
                      </a:xfrm>
                      <a:prstGeom prst="line">
                        <a:avLst/>
                      </a:prstGeom>
                      <a:ln w="19050"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9" name="Straight Connector 48"/>
                      <p:cNvCxnSpPr/>
                      <p:nvPr/>
                    </p:nvCxnSpPr>
                    <p:spPr>
                      <a:xfrm>
                        <a:off x="4657728" y="1013282"/>
                        <a:ext cx="0" cy="4846320"/>
                      </a:xfrm>
                      <a:prstGeom prst="line">
                        <a:avLst/>
                      </a:prstGeom>
                      <a:ln w="19050"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sp>
                    <p:nvSpPr>
                      <p:cNvPr id="45" name="Rectangle 44"/>
                      <p:cNvSpPr/>
                      <p:nvPr/>
                    </p:nvSpPr>
                    <p:spPr>
                      <a:xfrm>
                        <a:off x="5203436" y="705505"/>
                        <a:ext cx="619080" cy="276999"/>
                      </a:xfrm>
                      <a:prstGeom prst="rect">
                        <a:avLst/>
                      </a:prstGeom>
                    </p:spPr>
                    <p:txBody>
                      <a:bodyPr wrap="none">
                        <a:spAutoFit/>
                      </a:bodyPr>
                      <a:lstStyle/>
                      <a:p>
                        <a:r>
                          <a:rPr lang="en-US" sz="1200" b="1" dirty="0" smtClean="0">
                            <a:latin typeface="Arial" panose="020B0604020202020204" pitchFamily="34" charset="0"/>
                            <a:cs typeface="Arial" panose="020B0604020202020204" pitchFamily="34" charset="0"/>
                          </a:rPr>
                          <a:t>c-Myc</a:t>
                        </a:r>
                        <a:endParaRPr lang="en-US" sz="1200" dirty="0">
                          <a:latin typeface="Arial" panose="020B0604020202020204" pitchFamily="34" charset="0"/>
                          <a:cs typeface="Arial" panose="020B0604020202020204" pitchFamily="34" charset="0"/>
                        </a:endParaRPr>
                      </a:p>
                    </p:txBody>
                  </p:sp>
                  <p:grpSp>
                    <p:nvGrpSpPr>
                      <p:cNvPr id="30" name="Group 29"/>
                      <p:cNvGrpSpPr/>
                      <p:nvPr/>
                    </p:nvGrpSpPr>
                    <p:grpSpPr>
                      <a:xfrm>
                        <a:off x="669298" y="1001469"/>
                        <a:ext cx="5878908" cy="430888"/>
                        <a:chOff x="669298" y="1001469"/>
                        <a:chExt cx="5878908" cy="430888"/>
                      </a:xfrm>
                    </p:grpSpPr>
                    <p:sp>
                      <p:nvSpPr>
                        <p:cNvPr id="16" name="Rectangle 15"/>
                        <p:cNvSpPr/>
                        <p:nvPr/>
                      </p:nvSpPr>
                      <p:spPr>
                        <a:xfrm>
                          <a:off x="669298" y="1001470"/>
                          <a:ext cx="910789" cy="430887"/>
                        </a:xfrm>
                        <a:prstGeom prst="rect">
                          <a:avLst/>
                        </a:prstGeom>
                      </p:spPr>
                      <p:txBody>
                        <a:bodyPr wrap="none">
                          <a:spAutoFit/>
                        </a:bodyPr>
                        <a:lstStyle/>
                        <a:p>
                          <a:pPr algn="ctr"/>
                          <a:r>
                            <a:rPr lang="en-US" sz="1100" b="1" dirty="0" smtClean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Primary </a:t>
                          </a:r>
                        </a:p>
                        <a:p>
                          <a:pPr algn="ctr"/>
                          <a:r>
                            <a:rPr lang="en-US" sz="1100" b="1" dirty="0" smtClean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Tumor (F0)</a:t>
                          </a:r>
                          <a:endParaRPr lang="en-US" sz="110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p:txBody>
                    </p:sp>
                    <p:sp>
                      <p:nvSpPr>
                        <p:cNvPr id="17" name="Rectangle 16"/>
                        <p:cNvSpPr/>
                        <p:nvPr/>
                      </p:nvSpPr>
                      <p:spPr>
                        <a:xfrm>
                          <a:off x="1647300" y="1001470"/>
                          <a:ext cx="772480" cy="430887"/>
                        </a:xfrm>
                        <a:prstGeom prst="rect">
                          <a:avLst/>
                        </a:prstGeom>
                      </p:spPr>
                      <p:txBody>
                        <a:bodyPr wrap="none">
                          <a:spAutoFit/>
                        </a:bodyPr>
                        <a:lstStyle/>
                        <a:p>
                          <a:pPr algn="ctr"/>
                          <a:r>
                            <a:rPr lang="en-US" sz="1100" b="1" dirty="0" smtClean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 </a:t>
                          </a:r>
                        </a:p>
                        <a:p>
                          <a:pPr algn="ctr"/>
                          <a:r>
                            <a:rPr lang="en-US" sz="1100" b="1" dirty="0" smtClean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PDX (F1)</a:t>
                          </a:r>
                          <a:endParaRPr lang="en-US" sz="110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p:txBody>
                    </p:sp>
                    <p:sp>
                      <p:nvSpPr>
                        <p:cNvPr id="25" name="Rectangle 24"/>
                        <p:cNvSpPr/>
                        <p:nvPr/>
                      </p:nvSpPr>
                      <p:spPr>
                        <a:xfrm>
                          <a:off x="2614991" y="1001469"/>
                          <a:ext cx="910789" cy="430887"/>
                        </a:xfrm>
                        <a:prstGeom prst="rect">
                          <a:avLst/>
                        </a:prstGeom>
                      </p:spPr>
                      <p:txBody>
                        <a:bodyPr wrap="none">
                          <a:spAutoFit/>
                        </a:bodyPr>
                        <a:lstStyle/>
                        <a:p>
                          <a:pPr algn="ctr"/>
                          <a:r>
                            <a:rPr lang="en-US" sz="1100" b="1" dirty="0" smtClean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Primary </a:t>
                          </a:r>
                        </a:p>
                        <a:p>
                          <a:pPr algn="ctr"/>
                          <a:r>
                            <a:rPr lang="en-US" sz="1100" b="1" dirty="0" smtClean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Tumor (F0)</a:t>
                          </a:r>
                          <a:endParaRPr lang="en-US" sz="110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p:txBody>
                    </p:sp>
                    <p:sp>
                      <p:nvSpPr>
                        <p:cNvPr id="37" name="Rectangle 36"/>
                        <p:cNvSpPr/>
                        <p:nvPr/>
                      </p:nvSpPr>
                      <p:spPr>
                        <a:xfrm>
                          <a:off x="3652688" y="1001469"/>
                          <a:ext cx="811672" cy="430887"/>
                        </a:xfrm>
                        <a:prstGeom prst="rect">
                          <a:avLst/>
                        </a:prstGeom>
                      </p:spPr>
                      <p:txBody>
                        <a:bodyPr wrap="none">
                          <a:spAutoFit/>
                        </a:bodyPr>
                        <a:lstStyle/>
                        <a:p>
                          <a:pPr algn="ctr"/>
                          <a:endParaRPr lang="en-US" sz="1100" b="1" dirty="0" smtClean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 algn="ctr"/>
                          <a:r>
                            <a:rPr lang="en-US" sz="1100" b="1" dirty="0" smtClean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 PDX (F1)</a:t>
                          </a:r>
                          <a:endParaRPr lang="en-US" sz="110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p:txBody>
                    </p:sp>
                    <p:sp>
                      <p:nvSpPr>
                        <p:cNvPr id="79" name="Rectangle 78"/>
                        <p:cNvSpPr/>
                        <p:nvPr/>
                      </p:nvSpPr>
                      <p:spPr>
                        <a:xfrm>
                          <a:off x="4747008" y="1001470"/>
                          <a:ext cx="910789" cy="430887"/>
                        </a:xfrm>
                        <a:prstGeom prst="rect">
                          <a:avLst/>
                        </a:prstGeom>
                      </p:spPr>
                      <p:txBody>
                        <a:bodyPr wrap="none">
                          <a:spAutoFit/>
                        </a:bodyPr>
                        <a:lstStyle/>
                        <a:p>
                          <a:pPr algn="ctr"/>
                          <a:r>
                            <a:rPr lang="en-US" sz="1100" b="1" dirty="0" smtClean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Primary </a:t>
                          </a:r>
                        </a:p>
                        <a:p>
                          <a:pPr algn="ctr"/>
                          <a:r>
                            <a:rPr lang="en-US" sz="1100" b="1" dirty="0" smtClean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Tumor (F0)</a:t>
                          </a:r>
                          <a:endParaRPr lang="en-US" sz="110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p:txBody>
                    </p:sp>
                    <p:sp>
                      <p:nvSpPr>
                        <p:cNvPr id="80" name="Rectangle 79"/>
                        <p:cNvSpPr/>
                        <p:nvPr/>
                      </p:nvSpPr>
                      <p:spPr>
                        <a:xfrm>
                          <a:off x="5775726" y="1001470"/>
                          <a:ext cx="772480" cy="430887"/>
                        </a:xfrm>
                        <a:prstGeom prst="rect">
                          <a:avLst/>
                        </a:prstGeom>
                      </p:spPr>
                      <p:txBody>
                        <a:bodyPr wrap="none">
                          <a:spAutoFit/>
                        </a:bodyPr>
                        <a:lstStyle/>
                        <a:p>
                          <a:pPr algn="ctr"/>
                          <a:endParaRPr lang="en-US" sz="1100" b="1" dirty="0" smtClean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 algn="ctr"/>
                          <a:r>
                            <a:rPr lang="en-US" sz="1100" b="1" dirty="0" smtClean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PDX (F1)</a:t>
                          </a:r>
                          <a:endParaRPr lang="en-US" sz="110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p:txBody>
                    </p:sp>
                  </p:grpSp>
                  <p:pic>
                    <p:nvPicPr>
                      <p:cNvPr id="6146" name="Picture 2" descr="C:\Users\pgarcia\Desktop\Tumorgraft   Patrick\H&amp;E staining images\IHC TG\HER2\I30-HER2\(1)I30-F1-20x-HER2-NEG.tif"/>
                      <p:cNvPicPr>
                        <a:picLocks noChangeArrowheads="1"/>
                      </p:cNvPicPr>
                      <p:nvPr/>
                    </p:nvPicPr>
                    <p:blipFill>
                      <a:blip r:embed="rId25" cstate="print">
                        <a:extLst>
                          <a:ext uri="{BEBA8EAE-BF5A-486C-A8C5-ECC9F3942E4B}">
                            <a14:imgProps xmlns:a14="http://schemas.microsoft.com/office/drawing/2010/main">
                              <a14:imgLayer r:embed="rId26">
                                <a14:imgEffect>
                                  <a14:sharpenSoften amount="12000"/>
                                </a14:imgEffect>
                                <a14:imgEffect>
                                  <a14:brightnessContrast bright="10000" contrast="15000"/>
                                </a14:imgEffect>
                              </a14:imgLayer>
                            </a14:imgProps>
                          </a:ex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82186" y="4233735"/>
                        <a:ext cx="914400" cy="685800"/>
                      </a:xfrm>
                      <a:prstGeom prst="rect">
                        <a:avLst/>
                      </a:prstGeom>
                      <a:noFill/>
                      <a:ln>
                        <a:solidFill>
                          <a:schemeClr val="tx1"/>
                        </a:solidFill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  <p:pic>
                    <p:nvPicPr>
                      <p:cNvPr id="5122" name="Picture 2" descr="G:\(2)I30-F0-20x-HER2-NEG.tif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7" cstate="print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85876" y="4232651"/>
                        <a:ext cx="914400" cy="688490"/>
                      </a:xfrm>
                      <a:prstGeom prst="rect">
                        <a:avLst/>
                      </a:prstGeom>
                      <a:noFill/>
                      <a:ln>
                        <a:solidFill>
                          <a:schemeClr val="tx1"/>
                        </a:solidFill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  <p:grpSp>
                    <p:nvGrpSpPr>
                      <p:cNvPr id="33" name="Group 32"/>
                      <p:cNvGrpSpPr/>
                      <p:nvPr/>
                    </p:nvGrpSpPr>
                    <p:grpSpPr>
                      <a:xfrm>
                        <a:off x="4731210" y="1461359"/>
                        <a:ext cx="922014" cy="3458349"/>
                        <a:chOff x="4712160" y="1461359"/>
                        <a:chExt cx="922014" cy="3458349"/>
                      </a:xfrm>
                    </p:grpSpPr>
                    <p:pic>
                      <p:nvPicPr>
                        <p:cNvPr id="69" name="Picture 6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8" cstate="print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712160" y="1461359"/>
                          <a:ext cx="914400" cy="688490"/>
                        </a:xfrm>
                        <a:prstGeom prst="rect">
                          <a:avLst/>
                        </a:prstGeom>
                        <a:noFill/>
                        <a:ln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:ln>
                      </p:spPr>
                    </p:pic>
                    <p:pic>
                      <p:nvPicPr>
                        <p:cNvPr id="71" name="Picture 70"/>
                        <p:cNvPicPr>
                          <a:picLocks noChangeAspect="1"/>
                        </p:cNvPicPr>
                        <p:nvPr/>
                      </p:nvPicPr>
                      <p:blipFill>
                        <a:blip r:embed="rId29" cstate="print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tretch>
                          <a:fillRect/>
                        </a:stretch>
                      </p:blipFill>
                      <p:spPr>
                        <a:xfrm>
                          <a:off x="4719774" y="4231219"/>
                          <a:ext cx="914400" cy="688489"/>
                        </a:xfrm>
                        <a:prstGeom prst="rect">
                          <a:avLst/>
                        </a:prstGeom>
                        <a:ln>
                          <a:solidFill>
                            <a:schemeClr val="tx1"/>
                          </a:solidFill>
                        </a:ln>
                      </p:spPr>
                    </p:pic>
                  </p:grpSp>
                </p:grpSp>
                <p:grpSp>
                  <p:nvGrpSpPr>
                    <p:cNvPr id="43" name="Group 42"/>
                    <p:cNvGrpSpPr/>
                    <p:nvPr/>
                  </p:nvGrpSpPr>
                  <p:grpSpPr>
                    <a:xfrm>
                      <a:off x="609600" y="1490153"/>
                      <a:ext cx="6019800" cy="0"/>
                      <a:chOff x="609600" y="1490153"/>
                      <a:chExt cx="6019800" cy="0"/>
                    </a:xfrm>
                  </p:grpSpPr>
                  <p:cxnSp>
                    <p:nvCxnSpPr>
                      <p:cNvPr id="40" name="Straight Connector 39"/>
                      <p:cNvCxnSpPr/>
                      <p:nvPr/>
                    </p:nvCxnSpPr>
                    <p:spPr>
                      <a:xfrm>
                        <a:off x="609600" y="1490153"/>
                        <a:ext cx="1905000" cy="0"/>
                      </a:xfrm>
                      <a:prstGeom prst="line">
                        <a:avLst/>
                      </a:prstGeom>
                      <a:ln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63" name="Straight Connector 62"/>
                      <p:cNvCxnSpPr/>
                      <p:nvPr/>
                    </p:nvCxnSpPr>
                    <p:spPr>
                      <a:xfrm>
                        <a:off x="2667000" y="1490153"/>
                        <a:ext cx="1905000" cy="0"/>
                      </a:xfrm>
                      <a:prstGeom prst="line">
                        <a:avLst/>
                      </a:prstGeom>
                      <a:ln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64" name="Straight Connector 63"/>
                      <p:cNvCxnSpPr/>
                      <p:nvPr/>
                    </p:nvCxnSpPr>
                    <p:spPr>
                      <a:xfrm>
                        <a:off x="4724400" y="1490153"/>
                        <a:ext cx="1905000" cy="0"/>
                      </a:xfrm>
                      <a:prstGeom prst="line">
                        <a:avLst/>
                      </a:prstGeom>
                      <a:ln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</p:grpSp>
              <p:pic>
                <p:nvPicPr>
                  <p:cNvPr id="9218" name="Picture 2"/>
                  <p:cNvPicPr>
                    <a:picLocks noChangeAspect="1" noChangeArrowheads="1"/>
                  </p:cNvPicPr>
                  <p:nvPr/>
                </p:nvPicPr>
                <p:blipFill>
                  <a:blip r:embed="rId30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4737483" y="2516063"/>
                    <a:ext cx="914400" cy="688489"/>
                  </a:xfrm>
                  <a:prstGeom prst="rect">
                    <a:avLst/>
                  </a:prstGeom>
                  <a:noFill/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chemeClr val="accent1"/>
                        </a:solidFill>
                      </a14:hiddenFill>
                    </a:ext>
                  </a:extLst>
                </p:spPr>
              </p:pic>
              <p:pic>
                <p:nvPicPr>
                  <p:cNvPr id="2" name="Picture 2"/>
                  <p:cNvPicPr>
                    <a:picLocks noChangeAspect="1" noChangeArrowheads="1"/>
                  </p:cNvPicPr>
                  <p:nvPr/>
                </p:nvPicPr>
                <p:blipFill>
                  <a:blip r:embed="rId31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609600" y="5303177"/>
                    <a:ext cx="914400" cy="688489"/>
                  </a:xfrm>
                  <a:prstGeom prst="rect">
                    <a:avLst/>
                  </a:prstGeom>
                  <a:noFill/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chemeClr val="accent1"/>
                        </a:solidFill>
                      </a14:hiddenFill>
                    </a:ext>
                  </a:extLst>
                </p:spPr>
              </p:pic>
              <p:pic>
                <p:nvPicPr>
                  <p:cNvPr id="7" name="Picture 5"/>
                  <p:cNvPicPr>
                    <a:picLocks noChangeAspect="1" noChangeArrowheads="1"/>
                  </p:cNvPicPr>
                  <p:nvPr/>
                </p:nvPicPr>
                <p:blipFill>
                  <a:blip r:embed="rId32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5725332" y="2516063"/>
                    <a:ext cx="914400" cy="688489"/>
                  </a:xfrm>
                  <a:prstGeom prst="rect">
                    <a:avLst/>
                  </a:prstGeom>
                  <a:noFill/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chemeClr val="accent1"/>
                        </a:solidFill>
                      </a14:hiddenFill>
                    </a:ext>
                  </a:extLst>
                </p:spPr>
              </p:pic>
              <p:pic>
                <p:nvPicPr>
                  <p:cNvPr id="9222" name="Picture 6"/>
                  <p:cNvPicPr>
                    <a:picLocks noChangeAspect="1" noChangeArrowheads="1"/>
                  </p:cNvPicPr>
                  <p:nvPr/>
                </p:nvPicPr>
                <p:blipFill>
                  <a:blip r:embed="rId3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4739467" y="3449513"/>
                    <a:ext cx="914400" cy="688489"/>
                  </a:xfrm>
                  <a:prstGeom prst="rect">
                    <a:avLst/>
                  </a:prstGeom>
                  <a:noFill/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chemeClr val="accent1"/>
                        </a:solidFill>
                      </a14:hiddenFill>
                    </a:ext>
                  </a:extLst>
                </p:spPr>
              </p:pic>
              <p:pic>
                <p:nvPicPr>
                  <p:cNvPr id="23" name="Picture 7"/>
                  <p:cNvPicPr>
                    <a:picLocks noChangeAspect="1" noChangeArrowheads="1"/>
                  </p:cNvPicPr>
                  <p:nvPr/>
                </p:nvPicPr>
                <p:blipFill>
                  <a:blip r:embed="rId3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5728550" y="3450139"/>
                    <a:ext cx="914400" cy="688489"/>
                  </a:xfrm>
                  <a:prstGeom prst="rect">
                    <a:avLst/>
                  </a:prstGeom>
                  <a:noFill/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chemeClr val="accent1"/>
                        </a:solidFill>
                      </a14:hiddenFill>
                    </a:ext>
                  </a:extLst>
                </p:spPr>
              </p:pic>
              <p:pic>
                <p:nvPicPr>
                  <p:cNvPr id="9224" name="Picture 8"/>
                  <p:cNvPicPr>
                    <a:picLocks noChangeAspect="1" noChangeArrowheads="1"/>
                  </p:cNvPicPr>
                  <p:nvPr/>
                </p:nvPicPr>
                <p:blipFill>
                  <a:blip r:embed="rId35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5728797" y="4363913"/>
                    <a:ext cx="914400" cy="688489"/>
                  </a:xfrm>
                  <a:prstGeom prst="rect">
                    <a:avLst/>
                  </a:prstGeom>
                  <a:noFill/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chemeClr val="accent1"/>
                        </a:solidFill>
                      </a14:hiddenFill>
                    </a:ext>
                  </a:extLst>
                </p:spPr>
              </p:pic>
              <p:pic>
                <p:nvPicPr>
                  <p:cNvPr id="26" name="Picture 9"/>
                  <p:cNvPicPr>
                    <a:picLocks noChangeAspect="1" noChangeArrowheads="1"/>
                  </p:cNvPicPr>
                  <p:nvPr/>
                </p:nvPicPr>
                <p:blipFill>
                  <a:blip r:embed="rId36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4739467" y="5313724"/>
                    <a:ext cx="914400" cy="688489"/>
                  </a:xfrm>
                  <a:prstGeom prst="rect">
                    <a:avLst/>
                  </a:prstGeom>
                  <a:noFill/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chemeClr val="accent1"/>
                        </a:solidFill>
                      </a14:hiddenFill>
                    </a:ext>
                  </a:extLst>
                </p:spPr>
              </p:pic>
              <p:pic>
                <p:nvPicPr>
                  <p:cNvPr id="34" name="Picture 10"/>
                  <p:cNvPicPr>
                    <a:picLocks noChangeAspect="1" noChangeArrowheads="1"/>
                  </p:cNvPicPr>
                  <p:nvPr/>
                </p:nvPicPr>
                <p:blipFill>
                  <a:blip r:embed="rId37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5724623" y="5312378"/>
                    <a:ext cx="914400" cy="688490"/>
                  </a:xfrm>
                  <a:prstGeom prst="rect">
                    <a:avLst/>
                  </a:prstGeom>
                  <a:noFill/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chemeClr val="accent1"/>
                        </a:solidFill>
                      </a14:hiddenFill>
                    </a:ext>
                  </a:extLst>
                </p:spPr>
              </p:pic>
              <p:pic>
                <p:nvPicPr>
                  <p:cNvPr id="9227" name="Picture 11"/>
                  <p:cNvPicPr>
                    <a:picLocks noChangeAspect="1" noChangeArrowheads="1"/>
                  </p:cNvPicPr>
                  <p:nvPr/>
                </p:nvPicPr>
                <p:blipFill>
                  <a:blip r:embed="rId38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5724191" y="1595347"/>
                    <a:ext cx="914400" cy="688490"/>
                  </a:xfrm>
                  <a:prstGeom prst="rect">
                    <a:avLst/>
                  </a:prstGeom>
                  <a:noFill/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chemeClr val="accent1"/>
                        </a:solidFill>
                      </a14:hiddenFill>
                    </a:ext>
                  </a:extLst>
                </p:spPr>
              </p:pic>
              <p:pic>
                <p:nvPicPr>
                  <p:cNvPr id="10242" name="Picture 2"/>
                  <p:cNvPicPr>
                    <a:picLocks noChangeAspect="1" noChangeArrowheads="1"/>
                  </p:cNvPicPr>
                  <p:nvPr/>
                </p:nvPicPr>
                <p:blipFill>
                  <a:blip r:embed="rId39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2676071" y="1591365"/>
                    <a:ext cx="914400" cy="688489"/>
                  </a:xfrm>
                  <a:prstGeom prst="rect">
                    <a:avLst/>
                  </a:prstGeom>
                  <a:noFill/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chemeClr val="accent1"/>
                        </a:solidFill>
                      </a14:hiddenFill>
                    </a:ext>
                  </a:extLst>
                </p:spPr>
              </p:pic>
              <p:pic>
                <p:nvPicPr>
                  <p:cNvPr id="10243" name="Picture 3"/>
                  <p:cNvPicPr>
                    <a:picLocks noChangeAspect="1" noChangeArrowheads="1"/>
                  </p:cNvPicPr>
                  <p:nvPr/>
                </p:nvPicPr>
                <p:blipFill>
                  <a:blip r:embed="rId40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3676002" y="1591364"/>
                    <a:ext cx="914400" cy="688489"/>
                  </a:xfrm>
                  <a:prstGeom prst="rect">
                    <a:avLst/>
                  </a:prstGeom>
                  <a:noFill/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chemeClr val="accent1"/>
                        </a:solidFill>
                      </a14:hiddenFill>
                    </a:ext>
                  </a:extLst>
                </p:spPr>
              </p:pic>
            </p:grpSp>
            <p:sp>
              <p:nvSpPr>
                <p:cNvPr id="51" name="TextBox 50"/>
                <p:cNvSpPr txBox="1"/>
                <p:nvPr/>
              </p:nvSpPr>
              <p:spPr>
                <a:xfrm>
                  <a:off x="838200" y="1981200"/>
                  <a:ext cx="5527475" cy="2616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100" b="1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250                    200                      &lt;50                    &lt;50                     120                      80</a:t>
                  </a:r>
                  <a:endParaRPr lang="en-US" sz="1100" b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05" name="TextBox 104"/>
                <p:cNvSpPr txBox="1"/>
                <p:nvPr/>
              </p:nvSpPr>
              <p:spPr>
                <a:xfrm>
                  <a:off x="838200" y="5687199"/>
                  <a:ext cx="5599610" cy="2616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100" b="1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170                   140                         0                          0                       &lt;50                   &lt;50</a:t>
                  </a:r>
                  <a:endParaRPr lang="en-US" sz="1100" b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19" name="TextBox 118"/>
                <p:cNvSpPr txBox="1"/>
                <p:nvPr/>
              </p:nvSpPr>
              <p:spPr>
                <a:xfrm>
                  <a:off x="838200" y="4763274"/>
                  <a:ext cx="5791200" cy="2616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100" b="1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285                    250                     &lt;50                     &lt;50                     270                     225     </a:t>
                  </a:r>
                  <a:endParaRPr lang="en-US" sz="1100" b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20" name="TextBox 119"/>
                <p:cNvSpPr txBox="1"/>
                <p:nvPr/>
              </p:nvSpPr>
              <p:spPr>
                <a:xfrm>
                  <a:off x="838200" y="2905899"/>
                  <a:ext cx="5593198" cy="2616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100" b="1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105                    150                        0                         0                      160                     200</a:t>
                  </a:r>
                  <a:endParaRPr lang="en-US" sz="1100" b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21" name="TextBox 120"/>
                <p:cNvSpPr txBox="1"/>
                <p:nvPr/>
              </p:nvSpPr>
              <p:spPr>
                <a:xfrm>
                  <a:off x="838200" y="3829824"/>
                  <a:ext cx="5604419" cy="2616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100" b="1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240                    200                     100                      60                      &lt;50                     &lt;50</a:t>
                  </a:r>
                  <a:endParaRPr lang="en-US" sz="1100" b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grpSp>
            <p:nvGrpSpPr>
              <p:cNvPr id="9223" name="Group 9222"/>
              <p:cNvGrpSpPr/>
              <p:nvPr/>
            </p:nvGrpSpPr>
            <p:grpSpPr>
              <a:xfrm>
                <a:off x="533400" y="7391400"/>
                <a:ext cx="6248400" cy="1524000"/>
                <a:chOff x="533400" y="6629400"/>
                <a:chExt cx="6248400" cy="1524000"/>
              </a:xfrm>
            </p:grpSpPr>
            <p:grpSp>
              <p:nvGrpSpPr>
                <p:cNvPr id="9221" name="Group 9220"/>
                <p:cNvGrpSpPr/>
                <p:nvPr/>
              </p:nvGrpSpPr>
              <p:grpSpPr>
                <a:xfrm>
                  <a:off x="1355098" y="6629400"/>
                  <a:ext cx="4748748" cy="276999"/>
                  <a:chOff x="1355098" y="6150003"/>
                  <a:chExt cx="4748748" cy="276999"/>
                </a:xfrm>
              </p:grpSpPr>
              <p:sp>
                <p:nvSpPr>
                  <p:cNvPr id="112" name="Rectangle 111"/>
                  <p:cNvSpPr/>
                  <p:nvPr/>
                </p:nvSpPr>
                <p:spPr>
                  <a:xfrm>
                    <a:off x="1355098" y="6150003"/>
                    <a:ext cx="702302" cy="276999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en-US" sz="1200" b="1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EGFR</a:t>
                    </a:r>
                    <a:endParaRPr lang="en-US" sz="12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15" name="Rectangle 114"/>
                  <p:cNvSpPr/>
                  <p:nvPr/>
                </p:nvSpPr>
                <p:spPr>
                  <a:xfrm>
                    <a:off x="3283648" y="6150003"/>
                    <a:ext cx="702302" cy="276999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en-US" sz="1200" b="1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HER2</a:t>
                    </a:r>
                    <a:endParaRPr lang="en-US" sz="12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16" name="Rectangle 115"/>
                  <p:cNvSpPr/>
                  <p:nvPr/>
                </p:nvSpPr>
                <p:spPr>
                  <a:xfrm>
                    <a:off x="5344535" y="6150003"/>
                    <a:ext cx="759311" cy="276999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en-US" sz="1200" b="1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c</a:t>
                    </a:r>
                    <a:r>
                      <a:rPr lang="en-US" sz="1200" b="1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-Myc</a:t>
                    </a:r>
                    <a:endParaRPr lang="en-US" sz="12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9220" name="Group 9219"/>
                <p:cNvGrpSpPr/>
                <p:nvPr/>
              </p:nvGrpSpPr>
              <p:grpSpPr>
                <a:xfrm>
                  <a:off x="533400" y="6964534"/>
                  <a:ext cx="6248400" cy="1188866"/>
                  <a:chOff x="533400" y="6431134"/>
                  <a:chExt cx="6248400" cy="1188866"/>
                </a:xfrm>
              </p:grpSpPr>
              <p:grpSp>
                <p:nvGrpSpPr>
                  <p:cNvPr id="60" name="Group 59"/>
                  <p:cNvGrpSpPr/>
                  <p:nvPr/>
                </p:nvGrpSpPr>
                <p:grpSpPr>
                  <a:xfrm>
                    <a:off x="533400" y="6431134"/>
                    <a:ext cx="1981200" cy="1188866"/>
                    <a:chOff x="609600" y="6299428"/>
                    <a:chExt cx="1981200" cy="1188866"/>
                  </a:xfrm>
                </p:grpSpPr>
                <p:sp>
                  <p:nvSpPr>
                    <p:cNvPr id="95" name="TextBox 94"/>
                    <p:cNvSpPr txBox="1"/>
                    <p:nvPr/>
                  </p:nvSpPr>
                  <p:spPr>
                    <a:xfrm>
                      <a:off x="807754" y="6299428"/>
                      <a:ext cx="1783046" cy="261610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US" sz="11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20x	     40x</a:t>
                      </a:r>
                      <a:endParaRPr lang="en-US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p:txBody>
                </p:sp>
                <p:pic>
                  <p:nvPicPr>
                    <p:cNvPr id="114" name="Picture 2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41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/>
                    <a:stretch>
                      <a:fillRect/>
                    </a:stretch>
                  </p:blipFill>
                  <p:spPr bwMode="auto">
                    <a:xfrm>
                      <a:off x="609600" y="6538432"/>
                      <a:ext cx="914400" cy="688489"/>
                    </a:xfrm>
                    <a:prstGeom prst="rect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 xmlns="">
                          <a:solidFill>
                            <a:schemeClr val="accent1"/>
                          </a:solidFill>
                        </a14:hiddenFill>
                      </a:ext>
                    </a:extLst>
                  </p:spPr>
                </p:pic>
                <p:grpSp>
                  <p:nvGrpSpPr>
                    <p:cNvPr id="98" name="Group 97"/>
                    <p:cNvGrpSpPr/>
                    <p:nvPr/>
                  </p:nvGrpSpPr>
                  <p:grpSpPr>
                    <a:xfrm>
                      <a:off x="1231097" y="6538302"/>
                      <a:ext cx="1340653" cy="688490"/>
                      <a:chOff x="1272443" y="6296467"/>
                      <a:chExt cx="1340653" cy="688490"/>
                    </a:xfrm>
                  </p:grpSpPr>
                  <p:pic>
                    <p:nvPicPr>
                      <p:cNvPr id="108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2" cstate="print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98696" y="6296467"/>
                        <a:ext cx="914400" cy="688490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chemeClr val="accent1"/>
                            </a:solidFill>
                          </a14:hiddenFill>
                        </a:ext>
                      </a:extLst>
                    </p:spPr>
                  </p:pic>
                  <p:cxnSp>
                    <p:nvCxnSpPr>
                      <p:cNvPr id="109" name="Straight Connector 108"/>
                      <p:cNvCxnSpPr/>
                      <p:nvPr/>
                    </p:nvCxnSpPr>
                    <p:spPr>
                      <a:xfrm flipV="1">
                        <a:off x="1272443" y="6330475"/>
                        <a:ext cx="416203" cy="77682"/>
                      </a:xfrm>
                      <a:prstGeom prst="line">
                        <a:avLst/>
                      </a:prstGeom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10" name="Straight Connector 109"/>
                      <p:cNvCxnSpPr/>
                      <p:nvPr/>
                    </p:nvCxnSpPr>
                    <p:spPr>
                      <a:xfrm>
                        <a:off x="1298000" y="6857886"/>
                        <a:ext cx="400467" cy="114558"/>
                      </a:xfrm>
                      <a:prstGeom prst="line">
                        <a:avLst/>
                      </a:prstGeom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sp>
                  <p:nvSpPr>
                    <p:cNvPr id="35" name="TextBox 34"/>
                    <p:cNvSpPr txBox="1"/>
                    <p:nvPr/>
                  </p:nvSpPr>
                  <p:spPr>
                    <a:xfrm>
                      <a:off x="1904396" y="7226684"/>
                      <a:ext cx="420308" cy="261610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US" sz="11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150</a:t>
                      </a:r>
                      <a:endParaRPr lang="en-US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p:txBody>
                </p:sp>
              </p:grpSp>
              <p:grpSp>
                <p:nvGrpSpPr>
                  <p:cNvPr id="9219" name="Group 9218"/>
                  <p:cNvGrpSpPr/>
                  <p:nvPr/>
                </p:nvGrpSpPr>
                <p:grpSpPr>
                  <a:xfrm>
                    <a:off x="2647950" y="6434465"/>
                    <a:ext cx="2012937" cy="1185535"/>
                    <a:chOff x="2711463" y="6434465"/>
                    <a:chExt cx="2012937" cy="1185535"/>
                  </a:xfrm>
                </p:grpSpPr>
                <p:pic>
                  <p:nvPicPr>
                    <p:cNvPr id="113" name="Picture 3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43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/>
                    <a:stretch>
                      <a:fillRect/>
                    </a:stretch>
                  </p:blipFill>
                  <p:spPr bwMode="auto">
                    <a:xfrm>
                      <a:off x="2711463" y="6665856"/>
                      <a:ext cx="914400" cy="688489"/>
                    </a:xfrm>
                    <a:prstGeom prst="rect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 xmlns="">
                          <a:solidFill>
                            <a:schemeClr val="accent1"/>
                          </a:solidFill>
                        </a14:hiddenFill>
                      </a:ext>
                    </a:extLst>
                  </p:spPr>
                </p:pic>
                <p:grpSp>
                  <p:nvGrpSpPr>
                    <p:cNvPr id="99" name="Group 98"/>
                    <p:cNvGrpSpPr/>
                    <p:nvPr/>
                  </p:nvGrpSpPr>
                  <p:grpSpPr>
                    <a:xfrm>
                      <a:off x="3276600" y="6675990"/>
                      <a:ext cx="1400175" cy="688489"/>
                      <a:chOff x="1219200" y="7171578"/>
                      <a:chExt cx="1400175" cy="688489"/>
                    </a:xfrm>
                  </p:grpSpPr>
                  <p:pic>
                    <p:nvPicPr>
                      <p:cNvPr id="104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4" cstate="print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04975" y="7171578"/>
                        <a:ext cx="914400" cy="688489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chemeClr val="accent1"/>
                            </a:solidFill>
                          </a14:hiddenFill>
                        </a:ext>
                      </a:extLst>
                    </p:spPr>
                  </p:pic>
                  <p:cxnSp>
                    <p:nvCxnSpPr>
                      <p:cNvPr id="106" name="Straight Connector 105"/>
                      <p:cNvCxnSpPr/>
                      <p:nvPr/>
                    </p:nvCxnSpPr>
                    <p:spPr>
                      <a:xfrm flipV="1">
                        <a:off x="1219200" y="7208440"/>
                        <a:ext cx="457200" cy="105404"/>
                      </a:xfrm>
                      <a:prstGeom prst="line">
                        <a:avLst/>
                      </a:prstGeom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07" name="Straight Connector 106"/>
                      <p:cNvCxnSpPr/>
                      <p:nvPr/>
                    </p:nvCxnSpPr>
                    <p:spPr>
                      <a:xfrm>
                        <a:off x="1219200" y="7694844"/>
                        <a:ext cx="488976" cy="127679"/>
                      </a:xfrm>
                      <a:prstGeom prst="line">
                        <a:avLst/>
                      </a:prstGeom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sp>
                  <p:nvSpPr>
                    <p:cNvPr id="91" name="TextBox 90"/>
                    <p:cNvSpPr txBox="1"/>
                    <p:nvPr/>
                  </p:nvSpPr>
                  <p:spPr>
                    <a:xfrm>
                      <a:off x="4058524" y="7358390"/>
                      <a:ext cx="201523" cy="261610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US" sz="11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en-US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124" name="TextBox 123"/>
                    <p:cNvSpPr txBox="1"/>
                    <p:nvPr/>
                  </p:nvSpPr>
                  <p:spPr>
                    <a:xfrm>
                      <a:off x="2941354" y="6434465"/>
                      <a:ext cx="1783046" cy="261610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US" sz="11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20x	     40x</a:t>
                      </a:r>
                      <a:endParaRPr lang="en-US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p:txBody>
                </p:sp>
              </p:grpSp>
              <p:grpSp>
                <p:nvGrpSpPr>
                  <p:cNvPr id="9217" name="Group 9216"/>
                  <p:cNvGrpSpPr/>
                  <p:nvPr/>
                </p:nvGrpSpPr>
                <p:grpSpPr>
                  <a:xfrm>
                    <a:off x="4768863" y="6443990"/>
                    <a:ext cx="2012937" cy="928360"/>
                    <a:chOff x="4768863" y="6443990"/>
                    <a:chExt cx="2012937" cy="928360"/>
                  </a:xfrm>
                </p:grpSpPr>
                <p:pic>
                  <p:nvPicPr>
                    <p:cNvPr id="111" name="Picture 110"/>
                    <p:cNvPicPr>
                      <a:picLocks noChangeAspect="1"/>
                    </p:cNvPicPr>
                    <p:nvPr/>
                  </p:nvPicPr>
                  <p:blipFill>
                    <a:blip r:embed="rId45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4768863" y="6683861"/>
                      <a:ext cx="914400" cy="688489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</p:pic>
                <p:grpSp>
                  <p:nvGrpSpPr>
                    <p:cNvPr id="100" name="Group 99"/>
                    <p:cNvGrpSpPr/>
                    <p:nvPr/>
                  </p:nvGrpSpPr>
                  <p:grpSpPr>
                    <a:xfrm>
                      <a:off x="5334000" y="6683861"/>
                      <a:ext cx="1400175" cy="688489"/>
                      <a:chOff x="1219200" y="8046378"/>
                      <a:chExt cx="1400175" cy="688489"/>
                    </a:xfrm>
                  </p:grpSpPr>
                  <p:pic>
                    <p:nvPicPr>
                      <p:cNvPr id="101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6" cstate="print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04975" y="8046378"/>
                        <a:ext cx="914400" cy="688489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chemeClr val="accent1"/>
                            </a:solidFill>
                          </a14:hiddenFill>
                        </a:ext>
                      </a:extLst>
                    </p:spPr>
                  </p:pic>
                  <p:cxnSp>
                    <p:nvCxnSpPr>
                      <p:cNvPr id="102" name="Straight Connector 101"/>
                      <p:cNvCxnSpPr/>
                      <p:nvPr/>
                    </p:nvCxnSpPr>
                    <p:spPr>
                      <a:xfrm flipV="1">
                        <a:off x="1219200" y="8088822"/>
                        <a:ext cx="488516" cy="109956"/>
                      </a:xfrm>
                      <a:prstGeom prst="line">
                        <a:avLst/>
                      </a:prstGeom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03" name="Straight Connector 102"/>
                      <p:cNvCxnSpPr/>
                      <p:nvPr/>
                    </p:nvCxnSpPr>
                    <p:spPr>
                      <a:xfrm>
                        <a:off x="1219200" y="8583811"/>
                        <a:ext cx="488516" cy="105641"/>
                      </a:xfrm>
                      <a:prstGeom prst="line">
                        <a:avLst/>
                      </a:prstGeom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sp>
                  <p:nvSpPr>
                    <p:cNvPr id="125" name="TextBox 124"/>
                    <p:cNvSpPr txBox="1"/>
                    <p:nvPr/>
                  </p:nvSpPr>
                  <p:spPr>
                    <a:xfrm>
                      <a:off x="4998754" y="6443990"/>
                      <a:ext cx="1783046" cy="261610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US" sz="11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20x	     40x</a:t>
                      </a:r>
                      <a:endParaRPr lang="en-US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p:txBody>
                </p:sp>
              </p:grpSp>
              <p:cxnSp>
                <p:nvCxnSpPr>
                  <p:cNvPr id="126" name="Straight Connector 125"/>
                  <p:cNvCxnSpPr/>
                  <p:nvPr/>
                </p:nvCxnSpPr>
                <p:spPr>
                  <a:xfrm>
                    <a:off x="4686300" y="6667500"/>
                    <a:ext cx="0" cy="731520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7" name="Straight Connector 126"/>
                  <p:cNvCxnSpPr/>
                  <p:nvPr/>
                </p:nvCxnSpPr>
                <p:spPr>
                  <a:xfrm>
                    <a:off x="2562227" y="6653865"/>
                    <a:ext cx="0" cy="731520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128" name="Straight Connector 127"/>
                <p:cNvCxnSpPr/>
                <p:nvPr/>
              </p:nvCxnSpPr>
              <p:spPr>
                <a:xfrm>
                  <a:off x="571500" y="6934200"/>
                  <a:ext cx="1905000" cy="0"/>
                </a:xfrm>
                <a:prstGeom prst="line">
                  <a:avLst/>
                </a:prstGeom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9" name="Straight Connector 128"/>
                <p:cNvCxnSpPr/>
                <p:nvPr/>
              </p:nvCxnSpPr>
              <p:spPr>
                <a:xfrm>
                  <a:off x="2667000" y="6934200"/>
                  <a:ext cx="1905000" cy="0"/>
                </a:xfrm>
                <a:prstGeom prst="line">
                  <a:avLst/>
                </a:prstGeom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0" name="Straight Connector 129"/>
                <p:cNvCxnSpPr/>
                <p:nvPr/>
              </p:nvCxnSpPr>
              <p:spPr>
                <a:xfrm>
                  <a:off x="4800600" y="6934200"/>
                  <a:ext cx="1905000" cy="0"/>
                </a:xfrm>
                <a:prstGeom prst="line">
                  <a:avLst/>
                </a:prstGeom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122" name="TextBox 121"/>
            <p:cNvSpPr txBox="1"/>
            <p:nvPr/>
          </p:nvSpPr>
          <p:spPr>
            <a:xfrm>
              <a:off x="6122061" y="8653790"/>
              <a:ext cx="201523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  <a:endParaRPr lang="en-US" sz="11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9835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31385</TotalTime>
  <Words>206</Words>
  <Application>Microsoft Office PowerPoint</Application>
  <PresentationFormat>On-screen Show (4:3)</PresentationFormat>
  <Paragraphs>40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>UAB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Karina Yoon</dc:creator>
  <cp:lastModifiedBy>Karina Yoon</cp:lastModifiedBy>
  <cp:revision>775</cp:revision>
  <cp:lastPrinted>2016-12-08T18:47:39Z</cp:lastPrinted>
  <dcterms:created xsi:type="dcterms:W3CDTF">2015-01-13T15:31:42Z</dcterms:created>
  <dcterms:modified xsi:type="dcterms:W3CDTF">2017-08-29T14:45:26Z</dcterms:modified>
</cp:coreProperties>
</file>