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/>
    <p:restoredTop sz="94643"/>
  </p:normalViewPr>
  <p:slideViewPr>
    <p:cSldViewPr snapToObjects="1" showGuides="1">
      <p:cViewPr varScale="1">
        <p:scale>
          <a:sx n="115" d="100"/>
          <a:sy n="115" d="100"/>
        </p:scale>
        <p:origin x="1168" y="20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5B0C3-D788-3E4A-9FD0-504FE9B69C4E}" type="datetimeFigureOut">
              <a:rPr lang="en-GB" smtClean="0"/>
              <a:t>12/12/2017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C8F8-7C37-E440-B75D-2AA51F1654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5B0C3-D788-3E4A-9FD0-504FE9B69C4E}" type="datetimeFigureOut">
              <a:rPr lang="en-GB" smtClean="0"/>
              <a:t>12/12/2017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C8F8-7C37-E440-B75D-2AA51F1654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5B0C3-D788-3E4A-9FD0-504FE9B69C4E}" type="datetimeFigureOut">
              <a:rPr lang="en-GB" smtClean="0"/>
              <a:t>12/12/2017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C8F8-7C37-E440-B75D-2AA51F1654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5B0C3-D788-3E4A-9FD0-504FE9B69C4E}" type="datetimeFigureOut">
              <a:rPr lang="en-GB" smtClean="0"/>
              <a:t>12/12/2017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C8F8-7C37-E440-B75D-2AA51F1654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5B0C3-D788-3E4A-9FD0-504FE9B69C4E}" type="datetimeFigureOut">
              <a:rPr lang="en-GB" smtClean="0"/>
              <a:t>12/12/2017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C8F8-7C37-E440-B75D-2AA51F1654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5B0C3-D788-3E4A-9FD0-504FE9B69C4E}" type="datetimeFigureOut">
              <a:rPr lang="en-GB" smtClean="0"/>
              <a:t>12/12/2017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C8F8-7C37-E440-B75D-2AA51F1654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5B0C3-D788-3E4A-9FD0-504FE9B69C4E}" type="datetimeFigureOut">
              <a:rPr lang="en-GB" smtClean="0"/>
              <a:t>12/12/2017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C8F8-7C37-E440-B75D-2AA51F1654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5B0C3-D788-3E4A-9FD0-504FE9B69C4E}" type="datetimeFigureOut">
              <a:rPr lang="en-GB" smtClean="0"/>
              <a:t>12/12/2017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C8F8-7C37-E440-B75D-2AA51F1654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5B0C3-D788-3E4A-9FD0-504FE9B69C4E}" type="datetimeFigureOut">
              <a:rPr lang="en-GB" smtClean="0"/>
              <a:t>12/12/2017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C8F8-7C37-E440-B75D-2AA51F1654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5B0C3-D788-3E4A-9FD0-504FE9B69C4E}" type="datetimeFigureOut">
              <a:rPr lang="en-GB" smtClean="0"/>
              <a:t>12/12/2017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C8F8-7C37-E440-B75D-2AA51F1654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5B0C3-D788-3E4A-9FD0-504FE9B69C4E}" type="datetimeFigureOut">
              <a:rPr lang="en-GB" smtClean="0"/>
              <a:t>12/12/2017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3C8F8-7C37-E440-B75D-2AA51F16547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5B0C3-D788-3E4A-9FD0-504FE9B69C4E}" type="datetimeFigureOut">
              <a:rPr lang="en-GB" smtClean="0"/>
              <a:t>12/12/2017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3C8F8-7C37-E440-B75D-2AA51F1654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482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811" y="240903"/>
            <a:ext cx="9467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Supplementary Figure </a:t>
            </a:r>
            <a:r>
              <a:rPr lang="en-GB" sz="1400" b="1" dirty="0" smtClean="0"/>
              <a:t>1 </a:t>
            </a:r>
            <a:r>
              <a:rPr lang="mr-IN" sz="1400" b="1" dirty="0" smtClean="0"/>
              <a:t>–</a:t>
            </a:r>
            <a:r>
              <a:rPr lang="en-GB" sz="1400" b="1" dirty="0" smtClean="0"/>
              <a:t>WES </a:t>
            </a:r>
            <a:r>
              <a:rPr lang="en-GB" sz="1400" b="1" dirty="0" smtClean="0"/>
              <a:t>alignment </a:t>
            </a:r>
            <a:r>
              <a:rPr lang="en-GB" sz="1400" b="1" dirty="0" smtClean="0"/>
              <a:t>pipelines </a:t>
            </a:r>
            <a:r>
              <a:rPr lang="en-GB" sz="1400" b="1" dirty="0" smtClean="0"/>
              <a:t>including either the ICRG, Disambiguate or </a:t>
            </a:r>
            <a:r>
              <a:rPr lang="en-GB" sz="1400" b="1" dirty="0" err="1" smtClean="0"/>
              <a:t>Xenome</a:t>
            </a:r>
            <a:endParaRPr lang="en-GB" sz="14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324521" y="1415687"/>
            <a:ext cx="2900287" cy="3973843"/>
            <a:chOff x="434583" y="983639"/>
            <a:chExt cx="2900287" cy="3973843"/>
          </a:xfrm>
        </p:grpSpPr>
        <p:sp>
          <p:nvSpPr>
            <p:cNvPr id="3" name="Rounded Rectangle 2"/>
            <p:cNvSpPr/>
            <p:nvPr/>
          </p:nvSpPr>
          <p:spPr>
            <a:xfrm>
              <a:off x="616686" y="1549242"/>
              <a:ext cx="2529925" cy="155254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200" b="1" dirty="0" smtClean="0">
                  <a:solidFill>
                    <a:schemeClr val="tx1"/>
                  </a:solidFill>
                </a:rPr>
                <a:t>Per pair of </a:t>
              </a:r>
              <a:r>
                <a:rPr lang="en-GB" sz="1200" b="1" dirty="0" err="1" smtClean="0">
                  <a:solidFill>
                    <a:schemeClr val="tx1"/>
                  </a:solidFill>
                </a:rPr>
                <a:t>FastQ</a:t>
              </a:r>
              <a:r>
                <a:rPr lang="en-GB" sz="1200" b="1" dirty="0" smtClean="0">
                  <a:solidFill>
                    <a:schemeClr val="tx1"/>
                  </a:solidFill>
                </a:rPr>
                <a:t> files: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Trimming (</a:t>
              </a:r>
              <a:r>
                <a:rPr lang="en-GB" sz="1200" i="1" dirty="0" err="1" smtClean="0">
                  <a:solidFill>
                    <a:schemeClr val="tx1"/>
                  </a:solidFill>
                </a:rPr>
                <a:t>Trimgalore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Alignment (</a:t>
              </a:r>
              <a:r>
                <a:rPr lang="en-GB" sz="1200" i="1" dirty="0" smtClean="0">
                  <a:solidFill>
                    <a:schemeClr val="tx1"/>
                  </a:solidFill>
                </a:rPr>
                <a:t>BWA-MEM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Sort and mark duplicates (</a:t>
              </a:r>
              <a:r>
                <a:rPr lang="en-GB" sz="1200" i="1" dirty="0" err="1" smtClean="0">
                  <a:solidFill>
                    <a:schemeClr val="tx1"/>
                  </a:solidFill>
                </a:rPr>
                <a:t>Novosort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Base Quality Recalibration (</a:t>
              </a:r>
              <a:r>
                <a:rPr lang="en-GB" sz="1200" i="1" dirty="0" smtClean="0">
                  <a:solidFill>
                    <a:schemeClr val="tx1"/>
                  </a:solidFill>
                </a:rPr>
                <a:t>GATK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434583" y="983639"/>
              <a:ext cx="2900287" cy="397384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200" b="1" dirty="0" smtClean="0">
                  <a:solidFill>
                    <a:schemeClr val="tx1"/>
                  </a:solidFill>
                </a:rPr>
                <a:t>Per </a:t>
              </a:r>
              <a:r>
                <a:rPr lang="en-GB" sz="1200" b="1" smtClean="0">
                  <a:solidFill>
                    <a:schemeClr val="tx1"/>
                  </a:solidFill>
                </a:rPr>
                <a:t>sample:</a:t>
              </a:r>
              <a:endParaRPr lang="en-GB" sz="12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16686" y="3311635"/>
              <a:ext cx="2529925" cy="139483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Merge bam files and mark duplicates (</a:t>
              </a:r>
              <a:r>
                <a:rPr lang="en-GB" sz="1200" i="1" dirty="0" err="1" smtClean="0">
                  <a:solidFill>
                    <a:schemeClr val="tx1"/>
                  </a:solidFill>
                </a:rPr>
                <a:t>Novosort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Subset human reads (</a:t>
              </a:r>
              <a:r>
                <a:rPr lang="en-GB" sz="1200" dirty="0" err="1" smtClean="0">
                  <a:solidFill>
                    <a:schemeClr val="tx1"/>
                  </a:solidFill>
                </a:rPr>
                <a:t>s</a:t>
              </a:r>
              <a:r>
                <a:rPr lang="en-GB" sz="1200" i="1" dirty="0" err="1" smtClean="0">
                  <a:solidFill>
                    <a:schemeClr val="tx1"/>
                  </a:solidFill>
                </a:rPr>
                <a:t>amtools</a:t>
              </a:r>
              <a:r>
                <a:rPr lang="en-GB" sz="1200" i="1" dirty="0" smtClean="0">
                  <a:solidFill>
                    <a:schemeClr val="tx1"/>
                  </a:solidFill>
                </a:rPr>
                <a:t>/grep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Compute alignment and bam stats (</a:t>
              </a:r>
              <a:r>
                <a:rPr lang="en-GB" sz="1200" i="1" dirty="0" smtClean="0">
                  <a:solidFill>
                    <a:schemeClr val="tx1"/>
                  </a:solidFill>
                </a:rPr>
                <a:t>Picard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24521" y="948220"/>
            <a:ext cx="2900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ICRG</a:t>
            </a:r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3564881" y="1399373"/>
            <a:ext cx="2900287" cy="4333883"/>
            <a:chOff x="434583" y="983639"/>
            <a:chExt cx="2900287" cy="4333883"/>
          </a:xfrm>
        </p:grpSpPr>
        <p:sp>
          <p:nvSpPr>
            <p:cNvPr id="11" name="Rounded Rectangle 10"/>
            <p:cNvSpPr/>
            <p:nvPr/>
          </p:nvSpPr>
          <p:spPr>
            <a:xfrm>
              <a:off x="616686" y="1549242"/>
              <a:ext cx="2529925" cy="232812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200" b="1" dirty="0" smtClean="0">
                  <a:solidFill>
                    <a:schemeClr val="tx1"/>
                  </a:solidFill>
                </a:rPr>
                <a:t>Per pair of </a:t>
              </a:r>
              <a:r>
                <a:rPr lang="en-GB" sz="1200" b="1" dirty="0" err="1" smtClean="0">
                  <a:solidFill>
                    <a:schemeClr val="tx1"/>
                  </a:solidFill>
                </a:rPr>
                <a:t>FastQ</a:t>
              </a:r>
              <a:r>
                <a:rPr lang="en-GB" sz="1200" b="1" dirty="0" smtClean="0">
                  <a:solidFill>
                    <a:schemeClr val="tx1"/>
                  </a:solidFill>
                </a:rPr>
                <a:t> files: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Trimming (</a:t>
              </a:r>
              <a:r>
                <a:rPr lang="en-GB" sz="1200" i="1" dirty="0" err="1" smtClean="0">
                  <a:solidFill>
                    <a:schemeClr val="tx1"/>
                  </a:solidFill>
                </a:rPr>
                <a:t>Trimgalore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Alignment to HRG and name sort (</a:t>
              </a:r>
              <a:r>
                <a:rPr lang="en-GB" sz="1200" i="1" dirty="0" smtClean="0">
                  <a:solidFill>
                    <a:schemeClr val="tx1"/>
                  </a:solidFill>
                </a:rPr>
                <a:t>BWA-MEM/</a:t>
              </a:r>
              <a:r>
                <a:rPr lang="en-GB" sz="1200" i="1" dirty="0" err="1" smtClean="0">
                  <a:solidFill>
                    <a:schemeClr val="tx1"/>
                  </a:solidFill>
                </a:rPr>
                <a:t>samtools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Alignment to MRG and name sort (</a:t>
              </a:r>
              <a:r>
                <a:rPr lang="en-GB" sz="1200" i="1" dirty="0" smtClean="0">
                  <a:solidFill>
                    <a:schemeClr val="tx1"/>
                  </a:solidFill>
                </a:rPr>
                <a:t>BWA-MEM/</a:t>
              </a:r>
              <a:r>
                <a:rPr lang="en-GB" sz="1200" i="1" dirty="0" err="1" smtClean="0">
                  <a:solidFill>
                    <a:schemeClr val="tx1"/>
                  </a:solidFill>
                </a:rPr>
                <a:t>samtools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Disambiguate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Sort and mark duplicates in human bam (</a:t>
              </a:r>
              <a:r>
                <a:rPr lang="en-GB" sz="1200" i="1" dirty="0" err="1" smtClean="0">
                  <a:solidFill>
                    <a:schemeClr val="tx1"/>
                  </a:solidFill>
                </a:rPr>
                <a:t>Novosort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Base Quality Recalibration in human bam (</a:t>
              </a:r>
              <a:r>
                <a:rPr lang="en-GB" sz="1200" i="1" dirty="0" smtClean="0">
                  <a:solidFill>
                    <a:schemeClr val="tx1"/>
                  </a:solidFill>
                </a:rPr>
                <a:t>GATK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34583" y="983639"/>
              <a:ext cx="2900287" cy="433388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200" b="1" dirty="0" smtClean="0">
                  <a:solidFill>
                    <a:schemeClr val="tx1"/>
                  </a:solidFill>
                </a:rPr>
                <a:t>Per </a:t>
              </a:r>
              <a:r>
                <a:rPr lang="en-GB" sz="1200" b="1" smtClean="0">
                  <a:solidFill>
                    <a:schemeClr val="tx1"/>
                  </a:solidFill>
                </a:rPr>
                <a:t>sample:</a:t>
              </a:r>
              <a:endParaRPr lang="en-GB" sz="12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16686" y="4093386"/>
              <a:ext cx="2529925" cy="100811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Merge human bam files and mark duplicates (</a:t>
              </a:r>
              <a:r>
                <a:rPr lang="en-GB" sz="1200" i="1" dirty="0" err="1" smtClean="0">
                  <a:solidFill>
                    <a:schemeClr val="tx1"/>
                  </a:solidFill>
                </a:rPr>
                <a:t>Novosort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Compute alignment and bam stats (</a:t>
              </a:r>
              <a:r>
                <a:rPr lang="en-GB" sz="1200" i="1" dirty="0" smtClean="0">
                  <a:solidFill>
                    <a:schemeClr val="tx1"/>
                  </a:solidFill>
                </a:rPr>
                <a:t>Picard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564880" y="931906"/>
            <a:ext cx="2900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mtClean="0"/>
              <a:t>Disambiguate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6805241" y="1399373"/>
            <a:ext cx="2900287" cy="3973843"/>
            <a:chOff x="434583" y="983639"/>
            <a:chExt cx="2900287" cy="3973843"/>
          </a:xfrm>
        </p:grpSpPr>
        <p:sp>
          <p:nvSpPr>
            <p:cNvPr id="16" name="Rounded Rectangle 15"/>
            <p:cNvSpPr/>
            <p:nvPr/>
          </p:nvSpPr>
          <p:spPr>
            <a:xfrm>
              <a:off x="616686" y="1549241"/>
              <a:ext cx="2529925" cy="193309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200" b="1" dirty="0" smtClean="0">
                  <a:solidFill>
                    <a:schemeClr val="tx1"/>
                  </a:solidFill>
                </a:rPr>
                <a:t>Per pair of </a:t>
              </a:r>
              <a:r>
                <a:rPr lang="en-GB" sz="1200" b="1" dirty="0" err="1" smtClean="0">
                  <a:solidFill>
                    <a:schemeClr val="tx1"/>
                  </a:solidFill>
                </a:rPr>
                <a:t>FastQ</a:t>
              </a:r>
              <a:r>
                <a:rPr lang="en-GB" sz="1200" b="1" dirty="0" smtClean="0">
                  <a:solidFill>
                    <a:schemeClr val="tx1"/>
                  </a:solidFill>
                </a:rPr>
                <a:t> files: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err="1" smtClean="0">
                  <a:solidFill>
                    <a:schemeClr val="tx1"/>
                  </a:solidFill>
                </a:rPr>
                <a:t>Xenome</a:t>
              </a:r>
              <a:endParaRPr lang="en-GB" sz="1200" dirty="0" smtClean="0">
                <a:solidFill>
                  <a:schemeClr val="tx1"/>
                </a:solidFill>
              </a:endParaRP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Trimming human </a:t>
              </a:r>
              <a:r>
                <a:rPr lang="en-GB" sz="1200" dirty="0" err="1" smtClean="0">
                  <a:solidFill>
                    <a:schemeClr val="tx1"/>
                  </a:solidFill>
                </a:rPr>
                <a:t>FastQ</a:t>
              </a:r>
              <a:r>
                <a:rPr lang="en-GB" sz="1200" dirty="0" smtClean="0">
                  <a:solidFill>
                    <a:schemeClr val="tx1"/>
                  </a:solidFill>
                </a:rPr>
                <a:t> (</a:t>
              </a:r>
              <a:r>
                <a:rPr lang="en-GB" sz="1200" i="1" dirty="0" err="1" smtClean="0">
                  <a:solidFill>
                    <a:schemeClr val="tx1"/>
                  </a:solidFill>
                </a:rPr>
                <a:t>Trimgalore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Alignment (</a:t>
              </a:r>
              <a:r>
                <a:rPr lang="en-GB" sz="1200" i="1" dirty="0" smtClean="0">
                  <a:solidFill>
                    <a:schemeClr val="tx1"/>
                  </a:solidFill>
                </a:rPr>
                <a:t>BWA-MEM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Sort and mark duplicates (</a:t>
              </a:r>
              <a:r>
                <a:rPr lang="en-GB" sz="1200" i="1" dirty="0" err="1" smtClean="0">
                  <a:solidFill>
                    <a:schemeClr val="tx1"/>
                  </a:solidFill>
                </a:rPr>
                <a:t>Novosort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Base Quality Recalibration (</a:t>
              </a:r>
              <a:r>
                <a:rPr lang="en-GB" sz="1200" i="1" dirty="0" smtClean="0">
                  <a:solidFill>
                    <a:schemeClr val="tx1"/>
                  </a:solidFill>
                </a:rPr>
                <a:t>GATK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434583" y="983639"/>
              <a:ext cx="2900287" cy="3973843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200" b="1" dirty="0" smtClean="0">
                  <a:solidFill>
                    <a:schemeClr val="tx1"/>
                  </a:solidFill>
                </a:rPr>
                <a:t>Per </a:t>
              </a:r>
              <a:r>
                <a:rPr lang="en-GB" sz="1200" b="1" smtClean="0">
                  <a:solidFill>
                    <a:schemeClr val="tx1"/>
                  </a:solidFill>
                </a:rPr>
                <a:t>sample:</a:t>
              </a:r>
              <a:endParaRPr lang="en-GB" sz="12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16686" y="3733346"/>
              <a:ext cx="2529925" cy="97312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32080" tIns="66040" rIns="132080" bIns="6604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Merge bam files and mark duplicates (</a:t>
              </a:r>
              <a:r>
                <a:rPr lang="en-GB" sz="1200" i="1" dirty="0" err="1" smtClean="0">
                  <a:solidFill>
                    <a:schemeClr val="tx1"/>
                  </a:solidFill>
                </a:rPr>
                <a:t>Novosort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</a:p>
            <a:p>
              <a:pPr marL="171450" indent="-171450">
                <a:buFont typeface="Arial" charset="0"/>
                <a:buChar char="•"/>
              </a:pPr>
              <a:r>
                <a:rPr lang="en-GB" sz="1200" dirty="0" smtClean="0">
                  <a:solidFill>
                    <a:schemeClr val="tx1"/>
                  </a:solidFill>
                </a:rPr>
                <a:t>Compute alignment and bam stats (</a:t>
              </a:r>
              <a:r>
                <a:rPr lang="en-GB" sz="1200" i="1" dirty="0" smtClean="0">
                  <a:solidFill>
                    <a:schemeClr val="tx1"/>
                  </a:solidFill>
                </a:rPr>
                <a:t>Picard</a:t>
              </a:r>
              <a:r>
                <a:rPr lang="en-GB" sz="1200" dirty="0" smtClean="0">
                  <a:solidFill>
                    <a:schemeClr val="tx1"/>
                  </a:solidFill>
                </a:rPr>
                <a:t>)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805238" y="931906"/>
            <a:ext cx="2900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Xenome</a:t>
            </a:r>
            <a:endParaRPr lang="en-GB" dirty="0"/>
          </a:p>
        </p:txBody>
      </p:sp>
      <p:cxnSp>
        <p:nvCxnSpPr>
          <p:cNvPr id="21" name="Straight Arrow Connector 20"/>
          <p:cNvCxnSpPr>
            <a:stCxn id="3" idx="2"/>
            <a:endCxn id="7" idx="0"/>
          </p:cNvCxnSpPr>
          <p:nvPr/>
        </p:nvCxnSpPr>
        <p:spPr>
          <a:xfrm>
            <a:off x="1771587" y="3533836"/>
            <a:ext cx="0" cy="20984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2"/>
            <a:endCxn id="13" idx="0"/>
          </p:cNvCxnSpPr>
          <p:nvPr/>
        </p:nvCxnSpPr>
        <p:spPr>
          <a:xfrm>
            <a:off x="5011947" y="4293096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6" idx="2"/>
            <a:endCxn id="18" idx="0"/>
          </p:cNvCxnSpPr>
          <p:nvPr/>
        </p:nvCxnSpPr>
        <p:spPr>
          <a:xfrm>
            <a:off x="8252307" y="3898068"/>
            <a:ext cx="0" cy="2510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3006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8665</TotalTime>
  <Words>190</Words>
  <Application>Microsoft Macintosh PowerPoint</Application>
  <PresentationFormat>A4 Paper (210x297 mm)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Mangal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Maurizio Callari</dc:creator>
  <cp:lastModifiedBy>Maurizio Callari</cp:lastModifiedBy>
  <cp:revision>8</cp:revision>
  <dcterms:created xsi:type="dcterms:W3CDTF">2017-10-04T16:22:13Z</dcterms:created>
  <dcterms:modified xsi:type="dcterms:W3CDTF">2017-12-12T22:12:37Z</dcterms:modified>
</cp:coreProperties>
</file>