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5" r:id="rId1"/>
  </p:sldMasterIdLst>
  <p:sldIdLst>
    <p:sldId id="259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306"/>
    <p:restoredTop sz="94613"/>
  </p:normalViewPr>
  <p:slideViewPr>
    <p:cSldViewPr snapToGrid="0" snapToObjects="1">
      <p:cViewPr>
        <p:scale>
          <a:sx n="120" d="100"/>
          <a:sy n="120" d="100"/>
        </p:scale>
        <p:origin x="2064" y="-1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4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570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471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67522" y="486837"/>
            <a:ext cx="6478375" cy="680916"/>
          </a:xfrm>
        </p:spPr>
        <p:txBody>
          <a:bodyPr/>
          <a:lstStyle>
            <a:lvl1pPr>
              <a:defRPr sz="1100" baseline="0">
                <a:latin typeface="Arial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67522" y="2589629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8" name="Content Placeholder 3"/>
          <p:cNvSpPr>
            <a:spLocks noGrp="1"/>
          </p:cNvSpPr>
          <p:nvPr>
            <p:ph sz="half" idx="2"/>
          </p:nvPr>
        </p:nvSpPr>
        <p:spPr>
          <a:xfrm>
            <a:off x="167522" y="3090118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1219507" y="2588664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4"/>
          </p:nvPr>
        </p:nvSpPr>
        <p:spPr>
          <a:xfrm>
            <a:off x="1219507" y="3089153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5"/>
          </p:nvPr>
        </p:nvSpPr>
        <p:spPr>
          <a:xfrm>
            <a:off x="2271492" y="2588664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half" idx="16"/>
          </p:nvPr>
        </p:nvSpPr>
        <p:spPr>
          <a:xfrm>
            <a:off x="2271492" y="3089153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7"/>
          </p:nvPr>
        </p:nvSpPr>
        <p:spPr>
          <a:xfrm>
            <a:off x="3536087" y="2588664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4" name="Content Placeholder 3"/>
          <p:cNvSpPr>
            <a:spLocks noGrp="1"/>
          </p:cNvSpPr>
          <p:nvPr>
            <p:ph sz="half" idx="18"/>
          </p:nvPr>
        </p:nvSpPr>
        <p:spPr>
          <a:xfrm>
            <a:off x="3536087" y="3089153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5" name="Text Placeholder 2"/>
          <p:cNvSpPr>
            <a:spLocks noGrp="1"/>
          </p:cNvSpPr>
          <p:nvPr>
            <p:ph type="body" idx="19"/>
          </p:nvPr>
        </p:nvSpPr>
        <p:spPr>
          <a:xfrm>
            <a:off x="4588072" y="2587699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6" name="Content Placeholder 3"/>
          <p:cNvSpPr>
            <a:spLocks noGrp="1"/>
          </p:cNvSpPr>
          <p:nvPr>
            <p:ph sz="half" idx="20"/>
          </p:nvPr>
        </p:nvSpPr>
        <p:spPr>
          <a:xfrm>
            <a:off x="4588072" y="3088188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7" name="Text Placeholder 2"/>
          <p:cNvSpPr>
            <a:spLocks noGrp="1"/>
          </p:cNvSpPr>
          <p:nvPr>
            <p:ph type="body" idx="21"/>
          </p:nvPr>
        </p:nvSpPr>
        <p:spPr>
          <a:xfrm>
            <a:off x="5640057" y="2587699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Content Placeholder 3"/>
          <p:cNvSpPr>
            <a:spLocks noGrp="1"/>
          </p:cNvSpPr>
          <p:nvPr>
            <p:ph sz="half" idx="22"/>
          </p:nvPr>
        </p:nvSpPr>
        <p:spPr>
          <a:xfrm>
            <a:off x="5640057" y="3088188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9" name="Text Placeholder 2"/>
          <p:cNvSpPr>
            <a:spLocks noGrp="1"/>
          </p:cNvSpPr>
          <p:nvPr>
            <p:ph type="body" idx="23"/>
          </p:nvPr>
        </p:nvSpPr>
        <p:spPr>
          <a:xfrm>
            <a:off x="1891218" y="5105891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Content Placeholder 3"/>
          <p:cNvSpPr>
            <a:spLocks noGrp="1"/>
          </p:cNvSpPr>
          <p:nvPr>
            <p:ph sz="half" idx="24"/>
          </p:nvPr>
        </p:nvSpPr>
        <p:spPr>
          <a:xfrm>
            <a:off x="1891218" y="5606380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3" name="Text Placeholder 2"/>
          <p:cNvSpPr>
            <a:spLocks noGrp="1"/>
          </p:cNvSpPr>
          <p:nvPr>
            <p:ph type="body" idx="27"/>
          </p:nvPr>
        </p:nvSpPr>
        <p:spPr>
          <a:xfrm>
            <a:off x="3995188" y="5104926"/>
            <a:ext cx="100584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4" name="Content Placeholder 3"/>
          <p:cNvSpPr>
            <a:spLocks noGrp="1"/>
          </p:cNvSpPr>
          <p:nvPr>
            <p:ph sz="half" idx="28"/>
          </p:nvPr>
        </p:nvSpPr>
        <p:spPr>
          <a:xfrm>
            <a:off x="3995188" y="5605415"/>
            <a:ext cx="1005840" cy="1097280"/>
          </a:xfrm>
        </p:spPr>
        <p:txBody>
          <a:bodyPr>
            <a:noAutofit/>
          </a:bodyPr>
          <a:lstStyle>
            <a:lvl1pPr>
              <a:defRPr sz="1100" baseline="0">
                <a:latin typeface="Arial" charset="0"/>
              </a:defRPr>
            </a:lvl1pPr>
            <a:lvl2pPr>
              <a:defRPr sz="1100" baseline="0">
                <a:latin typeface="Arial" charset="0"/>
              </a:defRPr>
            </a:lvl2pPr>
            <a:lvl3pPr>
              <a:defRPr sz="1100" baseline="0">
                <a:latin typeface="Arial" charset="0"/>
              </a:defRPr>
            </a:lvl3pPr>
            <a:lvl4pPr>
              <a:defRPr sz="1100" baseline="0">
                <a:latin typeface="Arial" charset="0"/>
              </a:defRPr>
            </a:lvl4pPr>
            <a:lvl5pPr>
              <a:defRPr sz="1100" baseline="0">
                <a:latin typeface="Arial" charset="0"/>
              </a:defRPr>
            </a:lvl5pPr>
            <a:lvl6pPr>
              <a:defRPr sz="2133"/>
            </a:lvl6pPr>
            <a:lvl7pPr>
              <a:defRPr sz="2133"/>
            </a:lvl7pPr>
            <a:lvl8pPr>
              <a:defRPr sz="2133"/>
            </a:lvl8pPr>
            <a:lvl9pPr>
              <a:defRPr sz="2133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1" name="Text Placeholder 2"/>
          <p:cNvSpPr>
            <a:spLocks noGrp="1"/>
          </p:cNvSpPr>
          <p:nvPr>
            <p:ph type="body" idx="29"/>
          </p:nvPr>
        </p:nvSpPr>
        <p:spPr>
          <a:xfrm>
            <a:off x="167522" y="1982101"/>
            <a:ext cx="310981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2" name="Text Placeholder 2"/>
          <p:cNvSpPr>
            <a:spLocks noGrp="1"/>
          </p:cNvSpPr>
          <p:nvPr>
            <p:ph type="body" idx="30"/>
          </p:nvPr>
        </p:nvSpPr>
        <p:spPr>
          <a:xfrm>
            <a:off x="3536087" y="1982100"/>
            <a:ext cx="3109810" cy="291739"/>
          </a:xfrm>
        </p:spPr>
        <p:txBody>
          <a:bodyPr anchor="b">
            <a:noAutofit/>
          </a:bodyPr>
          <a:lstStyle>
            <a:lvl1pPr marL="0" indent="0" algn="ctr">
              <a:buNone/>
              <a:defRPr sz="1100" b="1" baseline="0">
                <a:latin typeface="Arial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5005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12275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0048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0799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394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9863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08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656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02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150509-F2AE-7A41-B9FE-2D299860EAD4}" type="datetimeFigureOut">
              <a:rPr lang="en-US" smtClean="0"/>
              <a:t>8/31/17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06213D-ADA0-7D4E-9719-2E10A7B944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901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8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6" Type="http://schemas.openxmlformats.org/officeDocument/2006/relationships/image" Target="../media/image5.jpg"/><Relationship Id="rId7" Type="http://schemas.openxmlformats.org/officeDocument/2006/relationships/image" Target="../media/image6.jpg"/><Relationship Id="rId8" Type="http://schemas.openxmlformats.org/officeDocument/2006/relationships/image" Target="../media/image7.jpg"/><Relationship Id="rId9" Type="http://schemas.openxmlformats.org/officeDocument/2006/relationships/image" Target="../media/image8.jpg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9813" y="486837"/>
            <a:ext cx="6478375" cy="680916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S3 Fig. </a:t>
            </a:r>
            <a:r>
              <a:rPr lang="en-US" b="1" dirty="0" smtClean="0"/>
              <a:t>Temporal </a:t>
            </a:r>
            <a:r>
              <a:rPr lang="en-US" b="1" dirty="0"/>
              <a:t>miRNA regulation of target genes. </a:t>
            </a:r>
            <a:r>
              <a:rPr lang="en-US" dirty="0"/>
              <a:t>To investigate the potential time-dependent relationship of miRNA gene regulation, focused datasets were created from differentially expressed miRNAs (0 and </a:t>
            </a:r>
            <a:r>
              <a:rPr lang="en-US" dirty="0" smtClean="0"/>
              <a:t>8h </a:t>
            </a:r>
            <a:r>
              <a:rPr lang="en-US" dirty="0"/>
              <a:t>only) and their differentially expressed target mRNAs (</a:t>
            </a:r>
            <a:r>
              <a:rPr lang="en-US" dirty="0" smtClean="0"/>
              <a:t>120h). </a:t>
            </a:r>
            <a:r>
              <a:rPr lang="en-US" dirty="0"/>
              <a:t>For each of these miRNA-mRNA datasets, genes from the top three IPA-derived networks were merged and genes common to the merged networks were identified. </a:t>
            </a:r>
            <a:r>
              <a:rPr lang="en-US" dirty="0" smtClean="0"/>
              <a:t>This enabled us </a:t>
            </a:r>
            <a:r>
              <a:rPr lang="en-US" dirty="0"/>
              <a:t>to focus on a key list of genes </a:t>
            </a:r>
            <a:r>
              <a:rPr lang="en-US" dirty="0" smtClean="0"/>
              <a:t>(</a:t>
            </a:r>
            <a:r>
              <a:rPr lang="en-US" dirty="0" smtClean="0"/>
              <a:t>”critical network genes”) </a:t>
            </a:r>
            <a:r>
              <a:rPr lang="en-US" dirty="0" smtClean="0"/>
              <a:t>whose </a:t>
            </a:r>
            <a:r>
              <a:rPr lang="en-US" dirty="0"/>
              <a:t>expression is modulated by miRNAs during withdrawal and remains dysregulated during protracted withdrawal, a period of time associated with drug relapse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5" name="Text Placeholder 34"/>
          <p:cNvSpPr>
            <a:spLocks noGrp="1"/>
          </p:cNvSpPr>
          <p:nvPr>
            <p:ph type="body" idx="1"/>
          </p:nvPr>
        </p:nvSpPr>
        <p:spPr>
          <a:xfrm>
            <a:off x="167522" y="1984433"/>
            <a:ext cx="1005840" cy="291739"/>
          </a:xfrm>
        </p:spPr>
        <p:txBody>
          <a:bodyPr/>
          <a:lstStyle/>
          <a:p>
            <a:r>
              <a:rPr lang="en-US" dirty="0" smtClean="0"/>
              <a:t>Network 1</a:t>
            </a:r>
            <a:endParaRPr lang="en-US" dirty="0"/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275" y="2289926"/>
            <a:ext cx="1004888" cy="983952"/>
          </a:xfrm>
        </p:spPr>
      </p:pic>
      <p:sp>
        <p:nvSpPr>
          <p:cNvPr id="37" name="Text Placeholder 36"/>
          <p:cNvSpPr>
            <a:spLocks noGrp="1"/>
          </p:cNvSpPr>
          <p:nvPr>
            <p:ph type="body" idx="13"/>
          </p:nvPr>
        </p:nvSpPr>
        <p:spPr>
          <a:xfrm>
            <a:off x="1219507" y="1983468"/>
            <a:ext cx="1005840" cy="291739"/>
          </a:xfrm>
        </p:spPr>
        <p:txBody>
          <a:bodyPr/>
          <a:lstStyle/>
          <a:p>
            <a:r>
              <a:rPr lang="en-US" dirty="0" smtClean="0"/>
              <a:t>Network 2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1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287561"/>
            <a:ext cx="1006475" cy="985506"/>
          </a:xfrm>
        </p:spPr>
      </p:pic>
      <p:sp>
        <p:nvSpPr>
          <p:cNvPr id="39" name="Text Placeholder 38"/>
          <p:cNvSpPr>
            <a:spLocks noGrp="1"/>
          </p:cNvSpPr>
          <p:nvPr>
            <p:ph type="body" idx="15"/>
          </p:nvPr>
        </p:nvSpPr>
        <p:spPr>
          <a:xfrm>
            <a:off x="2271492" y="1983468"/>
            <a:ext cx="1005840" cy="291739"/>
          </a:xfrm>
        </p:spPr>
        <p:txBody>
          <a:bodyPr/>
          <a:lstStyle/>
          <a:p>
            <a:r>
              <a:rPr lang="en-US" dirty="0" smtClean="0"/>
              <a:t>Network 3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16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713" y="2288339"/>
            <a:ext cx="1004887" cy="983951"/>
          </a:xfrm>
        </p:spPr>
      </p:pic>
      <p:sp>
        <p:nvSpPr>
          <p:cNvPr id="41" name="Text Placeholder 40"/>
          <p:cNvSpPr>
            <a:spLocks noGrp="1"/>
          </p:cNvSpPr>
          <p:nvPr>
            <p:ph type="body" idx="17"/>
          </p:nvPr>
        </p:nvSpPr>
        <p:spPr>
          <a:xfrm>
            <a:off x="3536087" y="1983468"/>
            <a:ext cx="1005840" cy="291739"/>
          </a:xfrm>
        </p:spPr>
        <p:txBody>
          <a:bodyPr/>
          <a:lstStyle/>
          <a:p>
            <a:r>
              <a:rPr lang="en-US" dirty="0" smtClean="0"/>
              <a:t>Network 1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18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363" y="2287561"/>
            <a:ext cx="1006475" cy="985506"/>
          </a:xfrm>
        </p:spPr>
      </p:pic>
      <p:sp>
        <p:nvSpPr>
          <p:cNvPr id="43" name="Text Placeholder 42"/>
          <p:cNvSpPr>
            <a:spLocks noGrp="1"/>
          </p:cNvSpPr>
          <p:nvPr>
            <p:ph type="body" idx="19"/>
          </p:nvPr>
        </p:nvSpPr>
        <p:spPr>
          <a:xfrm>
            <a:off x="4588072" y="1982503"/>
            <a:ext cx="1005840" cy="291739"/>
          </a:xfrm>
        </p:spPr>
        <p:txBody>
          <a:bodyPr/>
          <a:lstStyle/>
          <a:p>
            <a:r>
              <a:rPr lang="en-US" dirty="0" smtClean="0"/>
              <a:t>Network 2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875" y="2286768"/>
            <a:ext cx="1006475" cy="985506"/>
          </a:xfrm>
        </p:spPr>
      </p:pic>
      <p:sp>
        <p:nvSpPr>
          <p:cNvPr id="45" name="Text Placeholder 44"/>
          <p:cNvSpPr>
            <a:spLocks noGrp="1"/>
          </p:cNvSpPr>
          <p:nvPr>
            <p:ph type="body" idx="21"/>
          </p:nvPr>
        </p:nvSpPr>
        <p:spPr>
          <a:xfrm>
            <a:off x="5640057" y="1982503"/>
            <a:ext cx="1005840" cy="291739"/>
          </a:xfrm>
        </p:spPr>
        <p:txBody>
          <a:bodyPr/>
          <a:lstStyle/>
          <a:p>
            <a:r>
              <a:rPr lang="en-US" dirty="0" smtClean="0"/>
              <a:t>Network 3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2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388" y="2287545"/>
            <a:ext cx="1004887" cy="983951"/>
          </a:xfrm>
        </p:spPr>
      </p:pic>
      <p:pic>
        <p:nvPicPr>
          <p:cNvPr id="11" name="Content Placeholder 10"/>
          <p:cNvPicPr>
            <a:picLocks noGrp="1" noChangeAspect="1"/>
          </p:cNvPicPr>
          <p:nvPr>
            <p:ph sz="half" idx="24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343" y="3915008"/>
            <a:ext cx="1188720" cy="1188720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half" idx="28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6594" y="3916549"/>
            <a:ext cx="1187450" cy="1187450"/>
          </a:xfrm>
        </p:spPr>
      </p:pic>
      <p:sp>
        <p:nvSpPr>
          <p:cNvPr id="51" name="Text Placeholder 50"/>
          <p:cNvSpPr>
            <a:spLocks noGrp="1"/>
          </p:cNvSpPr>
          <p:nvPr>
            <p:ph type="body" idx="29"/>
          </p:nvPr>
        </p:nvSpPr>
        <p:spPr>
          <a:xfrm>
            <a:off x="166798" y="1690219"/>
            <a:ext cx="3109810" cy="291739"/>
          </a:xfrm>
          <a:ln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>
                <a:ea typeface="Arial" charset="0"/>
                <a:cs typeface="Arial" charset="0"/>
              </a:rPr>
              <a:t>0h </a:t>
            </a:r>
            <a:r>
              <a:rPr lang="en-US" dirty="0">
                <a:ea typeface="Arial" charset="0"/>
                <a:cs typeface="Arial" charset="0"/>
              </a:rPr>
              <a:t>DE </a:t>
            </a:r>
            <a:r>
              <a:rPr lang="en-US" dirty="0" err="1" smtClean="0">
                <a:ea typeface="Arial" charset="0"/>
                <a:cs typeface="Arial" charset="0"/>
              </a:rPr>
              <a:t>miR</a:t>
            </a:r>
            <a:r>
              <a:rPr lang="en-US" dirty="0" smtClean="0">
                <a:ea typeface="Arial" charset="0"/>
                <a:cs typeface="Arial" charset="0"/>
              </a:rPr>
              <a:t> </a:t>
            </a:r>
            <a:r>
              <a:rPr lang="en-US" dirty="0">
                <a:ea typeface="Arial" charset="0"/>
                <a:cs typeface="Arial" charset="0"/>
              </a:rPr>
              <a:t>/ </a:t>
            </a:r>
            <a:r>
              <a:rPr lang="en-US" dirty="0" smtClean="0">
                <a:ea typeface="Arial" charset="0"/>
                <a:cs typeface="Arial" charset="0"/>
              </a:rPr>
              <a:t>120h </a:t>
            </a:r>
            <a:r>
              <a:rPr lang="en-US" dirty="0">
                <a:ea typeface="Arial" charset="0"/>
                <a:cs typeface="Arial" charset="0"/>
              </a:rPr>
              <a:t>DE </a:t>
            </a:r>
            <a:r>
              <a:rPr lang="en-US" dirty="0" smtClean="0">
                <a:ea typeface="Arial" charset="0"/>
                <a:cs typeface="Arial" charset="0"/>
              </a:rPr>
              <a:t>targets</a:t>
            </a:r>
            <a:endParaRPr lang="en-US" dirty="0">
              <a:ea typeface="Arial" charset="0"/>
              <a:cs typeface="Arial" charset="0"/>
            </a:endParaRPr>
          </a:p>
        </p:txBody>
      </p:sp>
      <p:sp>
        <p:nvSpPr>
          <p:cNvPr id="52" name="Text Placeholder 51"/>
          <p:cNvSpPr>
            <a:spLocks noGrp="1"/>
          </p:cNvSpPr>
          <p:nvPr>
            <p:ph type="body" idx="30"/>
          </p:nvPr>
        </p:nvSpPr>
        <p:spPr>
          <a:xfrm>
            <a:off x="3535363" y="1690219"/>
            <a:ext cx="3109810" cy="291739"/>
          </a:xfrm>
          <a:ln>
            <a:solidFill>
              <a:schemeClr val="tx1"/>
            </a:solidFill>
          </a:ln>
        </p:spPr>
        <p:txBody>
          <a:bodyPr anchor="ctr"/>
          <a:lstStyle/>
          <a:p>
            <a:r>
              <a:rPr lang="en-US" dirty="0" smtClean="0">
                <a:ea typeface="Arial" charset="0"/>
                <a:cs typeface="Arial" charset="0"/>
              </a:rPr>
              <a:t>8h </a:t>
            </a:r>
            <a:r>
              <a:rPr lang="en-US" dirty="0">
                <a:ea typeface="Arial" charset="0"/>
                <a:cs typeface="Arial" charset="0"/>
              </a:rPr>
              <a:t>DE </a:t>
            </a:r>
            <a:r>
              <a:rPr lang="en-US" dirty="0" err="1" smtClean="0">
                <a:ea typeface="Arial" charset="0"/>
                <a:cs typeface="Arial" charset="0"/>
              </a:rPr>
              <a:t>miR</a:t>
            </a:r>
            <a:r>
              <a:rPr lang="en-US" dirty="0" smtClean="0">
                <a:ea typeface="Arial" charset="0"/>
                <a:cs typeface="Arial" charset="0"/>
              </a:rPr>
              <a:t> </a:t>
            </a:r>
            <a:r>
              <a:rPr lang="en-US" dirty="0">
                <a:ea typeface="Arial" charset="0"/>
                <a:cs typeface="Arial" charset="0"/>
              </a:rPr>
              <a:t>/ </a:t>
            </a:r>
            <a:r>
              <a:rPr lang="en-US" dirty="0" smtClean="0">
                <a:ea typeface="Arial" charset="0"/>
                <a:cs typeface="Arial" charset="0"/>
              </a:rPr>
              <a:t>120h DE targets</a:t>
            </a:r>
            <a:endParaRPr lang="en-US" dirty="0">
              <a:ea typeface="Arial" charset="0"/>
              <a:cs typeface="Arial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12926" y="4052241"/>
            <a:ext cx="1587565" cy="44145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Arial" charset="0"/>
                <a:ea typeface="Arial" charset="0"/>
                <a:cs typeface="Arial" charset="0"/>
              </a:rPr>
              <a:t>Merge top 3 networks </a:t>
            </a:r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from each dataset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15" name="Straight Arrow Connector 14"/>
          <p:cNvCxnSpPr>
            <a:stCxn id="4" idx="2"/>
            <a:endCxn id="11" idx="0"/>
          </p:cNvCxnSpPr>
          <p:nvPr/>
        </p:nvCxnSpPr>
        <p:spPr>
          <a:xfrm flipH="1">
            <a:off x="1721703" y="3273067"/>
            <a:ext cx="735" cy="6419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2219600" y="3285421"/>
            <a:ext cx="548640" cy="642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10373" y="3279785"/>
            <a:ext cx="548481" cy="6408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>
            <a:stCxn id="57" idx="2"/>
          </p:cNvCxnSpPr>
          <p:nvPr/>
        </p:nvCxnSpPr>
        <p:spPr>
          <a:xfrm flipH="1">
            <a:off x="5106400" y="3286198"/>
            <a:ext cx="735" cy="64194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5604297" y="3298552"/>
            <a:ext cx="548640" cy="642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>
            <a:off x="4095070" y="3292916"/>
            <a:ext cx="548481" cy="6408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2588206" y="5705173"/>
            <a:ext cx="1640193" cy="2616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Identify common genes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60" name="Straight Arrow Connector 59"/>
          <p:cNvCxnSpPr/>
          <p:nvPr/>
        </p:nvCxnSpPr>
        <p:spPr>
          <a:xfrm>
            <a:off x="2313965" y="4952441"/>
            <a:ext cx="548481" cy="64085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H="1">
            <a:off x="3926171" y="4950582"/>
            <a:ext cx="548640" cy="64271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093010" y="6524605"/>
            <a:ext cx="671979" cy="261610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Table 5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429000" y="6060268"/>
            <a:ext cx="1" cy="31695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471016" y="6120806"/>
            <a:ext cx="1635384" cy="261610"/>
          </a:xfrm>
          <a:prstGeom prst="rect">
            <a:avLst/>
          </a:prstGeom>
          <a:noFill/>
          <a:ln w="9525">
            <a:noFill/>
          </a:ln>
        </p:spPr>
        <p:txBody>
          <a:bodyPr wrap="none" rtlCol="0">
            <a:spAutoFit/>
          </a:bodyPr>
          <a:lstStyle/>
          <a:p>
            <a:r>
              <a:rPr lang="en-US" sz="1100" dirty="0" smtClean="0">
                <a:latin typeface="Arial" charset="0"/>
                <a:ea typeface="Arial" charset="0"/>
                <a:cs typeface="Arial" charset="0"/>
              </a:rPr>
              <a:t>Select 120h DE genes</a:t>
            </a:r>
            <a:endParaRPr lang="en-US" sz="11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3173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 w="28575">
          <a:solidFill>
            <a:schemeClr val="tx1"/>
          </a:solidFill>
          <a:tailEnd type="triangl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4678</TotalTime>
  <Words>152</Words>
  <Application>Microsoft Macintosh PowerPoint</Application>
  <PresentationFormat>On-screen Show (4:3)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S3 Fig. Temporal miRNA regulation of target genes. To investigate the potential time-dependent relationship of miRNA gene regulation, focused datasets were created from differentially expressed miRNAs (0 and 8h only) and their differentially expressed target mRNAs (120h). For each of these miRNA-mRNA datasets, genes from the top three IPA-derived networks were merged and genes common to the merged networks were identified. This enabled us to focus on a key list of genes (”critical network genes”) whose expression is modulated by miRNAs during withdrawal and remains dysregulated during protracted withdrawal, a period of time associated with drug relapse.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Finding genes common to top 3 120hrDEtarget networks from 0 and 8 hr DEmiR time points </dc:title>
  <dc:creator>Microsoft Office User</dc:creator>
  <cp:lastModifiedBy>Elizabeth Kahanek</cp:lastModifiedBy>
  <cp:revision>39</cp:revision>
  <dcterms:created xsi:type="dcterms:W3CDTF">2016-05-12T19:19:43Z</dcterms:created>
  <dcterms:modified xsi:type="dcterms:W3CDTF">2017-08-31T20:49:46Z</dcterms:modified>
</cp:coreProperties>
</file>