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45"/>
    <p:restoredTop sz="94696"/>
  </p:normalViewPr>
  <p:slideViewPr>
    <p:cSldViewPr>
      <p:cViewPr varScale="1">
        <p:scale>
          <a:sx n="84" d="100"/>
          <a:sy n="84" d="100"/>
        </p:scale>
        <p:origin x="102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'MOI and cell counts'!$C$26</c:f>
              <c:strCache>
                <c:ptCount val="1"/>
                <c:pt idx="0">
                  <c:v>bacteria added per well</c:v>
                </c:pt>
              </c:strCache>
            </c:strRef>
          </c:tx>
          <c:spPr>
            <a:solidFill>
              <a:srgbClr val="000000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'MOI and cell counts'!$G$27:$G$30</c:f>
                <c:numCache>
                  <c:formatCode>General</c:formatCode>
                  <c:ptCount val="4"/>
                  <c:pt idx="0">
                    <c:v>0.25380840967204898</c:v>
                  </c:pt>
                  <c:pt idx="1">
                    <c:v>0.35214241236391902</c:v>
                  </c:pt>
                  <c:pt idx="2">
                    <c:v>0.13880386969472899</c:v>
                  </c:pt>
                  <c:pt idx="3">
                    <c:v>0.14814066491890401</c:v>
                  </c:pt>
                </c:numCache>
              </c:numRef>
            </c:plus>
            <c:minus>
              <c:numRef>
                <c:f>'MOI and cell counts'!$G$27:$G$30</c:f>
                <c:numCache>
                  <c:formatCode>General</c:formatCode>
                  <c:ptCount val="4"/>
                  <c:pt idx="0">
                    <c:v>0.25380840967204898</c:v>
                  </c:pt>
                  <c:pt idx="1">
                    <c:v>0.35214241236391902</c:v>
                  </c:pt>
                  <c:pt idx="2">
                    <c:v>0.13880386969472899</c:v>
                  </c:pt>
                  <c:pt idx="3">
                    <c:v>0.14814066491890401</c:v>
                  </c:pt>
                </c:numCache>
              </c:numRef>
            </c:minus>
          </c:errBars>
          <c:cat>
            <c:multiLvlStrRef>
              <c:f>'MOI and cell counts'!$A$27:$B$30</c:f>
              <c:multiLvlStrCache>
                <c:ptCount val="4"/>
                <c:lvl>
                  <c:pt idx="0">
                    <c:v>JF4278</c:v>
                  </c:pt>
                  <c:pt idx="1">
                    <c:v>L22/93</c:v>
                  </c:pt>
                  <c:pt idx="2">
                    <c:v>JF4278</c:v>
                  </c:pt>
                  <c:pt idx="3">
                    <c:v>L22/93</c:v>
                  </c:pt>
                </c:lvl>
                <c:lvl>
                  <c:pt idx="0">
                    <c:v>Bomac</c:v>
                  </c:pt>
                  <c:pt idx="2">
                    <c:v>Bomac + BVDV</c:v>
                  </c:pt>
                </c:lvl>
              </c:multiLvlStrCache>
            </c:multiLvlStrRef>
          </c:cat>
          <c:val>
            <c:numRef>
              <c:f>'MOI and cell counts'!$C$27:$C$30</c:f>
              <c:numCache>
                <c:formatCode>General</c:formatCode>
                <c:ptCount val="4"/>
                <c:pt idx="0">
                  <c:v>5.3358613406730058</c:v>
                </c:pt>
                <c:pt idx="1">
                  <c:v>5.1996058088677666</c:v>
                </c:pt>
                <c:pt idx="2">
                  <c:v>5.3579018728893812</c:v>
                </c:pt>
                <c:pt idx="3">
                  <c:v>5.0322931874278698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6EB-4664-ABBA-57DA10242D69}"/>
            </c:ext>
          </c:extLst>
        </c:ser>
        <c:ser>
          <c:idx val="1"/>
          <c:order val="1"/>
          <c:tx>
            <c:strRef>
              <c:f>'MOI and cell counts'!$D$26</c:f>
              <c:strCache>
                <c:ptCount val="1"/>
                <c:pt idx="0">
                  <c:v>0h without cells</c:v>
                </c:pt>
              </c:strCache>
            </c:strRef>
          </c:tx>
          <c:spPr>
            <a:solidFill>
              <a:srgbClr val="BFBFBF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'MOI and cell counts'!$H$27:$H$30</c:f>
                <c:numCache>
                  <c:formatCode>General</c:formatCode>
                  <c:ptCount val="4"/>
                  <c:pt idx="0">
                    <c:v>0.135451536672057</c:v>
                  </c:pt>
                  <c:pt idx="1">
                    <c:v>0.31254688235049</c:v>
                  </c:pt>
                  <c:pt idx="2">
                    <c:v>0.34321241299337402</c:v>
                  </c:pt>
                  <c:pt idx="3">
                    <c:v>0.18433986121429499</c:v>
                  </c:pt>
                </c:numCache>
              </c:numRef>
            </c:plus>
            <c:minus>
              <c:numRef>
                <c:f>'MOI and cell counts'!$H$27:$H$30</c:f>
                <c:numCache>
                  <c:formatCode>General</c:formatCode>
                  <c:ptCount val="4"/>
                  <c:pt idx="0">
                    <c:v>0.135451536672057</c:v>
                  </c:pt>
                  <c:pt idx="1">
                    <c:v>0.31254688235049</c:v>
                  </c:pt>
                  <c:pt idx="2">
                    <c:v>0.34321241299337402</c:v>
                  </c:pt>
                  <c:pt idx="3">
                    <c:v>0.18433986121429499</c:v>
                  </c:pt>
                </c:numCache>
              </c:numRef>
            </c:minus>
          </c:errBars>
          <c:cat>
            <c:multiLvlStrRef>
              <c:f>'MOI and cell counts'!$A$27:$B$30</c:f>
              <c:multiLvlStrCache>
                <c:ptCount val="4"/>
                <c:lvl>
                  <c:pt idx="0">
                    <c:v>JF4278</c:v>
                  </c:pt>
                  <c:pt idx="1">
                    <c:v>L22/93</c:v>
                  </c:pt>
                  <c:pt idx="2">
                    <c:v>JF4278</c:v>
                  </c:pt>
                  <c:pt idx="3">
                    <c:v>L22/93</c:v>
                  </c:pt>
                </c:lvl>
                <c:lvl>
                  <c:pt idx="0">
                    <c:v>Bomac</c:v>
                  </c:pt>
                  <c:pt idx="2">
                    <c:v>Bomac + BVDV</c:v>
                  </c:pt>
                </c:lvl>
              </c:multiLvlStrCache>
            </c:multiLvlStrRef>
          </c:cat>
          <c:val>
            <c:numRef>
              <c:f>'MOI and cell counts'!$D$27:$D$30</c:f>
              <c:numCache>
                <c:formatCode>General</c:formatCode>
                <c:ptCount val="4"/>
                <c:pt idx="0">
                  <c:v>4.5029116211111084</c:v>
                </c:pt>
                <c:pt idx="1">
                  <c:v>4.4395267144444501</c:v>
                </c:pt>
                <c:pt idx="2">
                  <c:v>4.697709197777777</c:v>
                </c:pt>
                <c:pt idx="3">
                  <c:v>4.4952342088888866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6EB-4664-ABBA-57DA10242D69}"/>
            </c:ext>
          </c:extLst>
        </c:ser>
        <c:ser>
          <c:idx val="2"/>
          <c:order val="2"/>
          <c:tx>
            <c:strRef>
              <c:f>'MOI and cell counts'!$E$26</c:f>
              <c:strCache>
                <c:ptCount val="1"/>
                <c:pt idx="0">
                  <c:v>0h with cells</c:v>
                </c:pt>
              </c:strCache>
            </c:strRef>
          </c:tx>
          <c:spPr>
            <a:pattFill prst="ltVert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'MOI and cell counts'!$I$27:$I$30</c:f>
                <c:numCache>
                  <c:formatCode>General</c:formatCode>
                  <c:ptCount val="4"/>
                  <c:pt idx="0">
                    <c:v>0.298240760374619</c:v>
                  </c:pt>
                  <c:pt idx="1">
                    <c:v>0.53334972635131095</c:v>
                  </c:pt>
                  <c:pt idx="2">
                    <c:v>5.6725019868767199E-2</c:v>
                  </c:pt>
                  <c:pt idx="3">
                    <c:v>0.113817604816289</c:v>
                  </c:pt>
                </c:numCache>
              </c:numRef>
            </c:plus>
            <c:minus>
              <c:numRef>
                <c:f>'MOI and cell counts'!$I$27:$I$30</c:f>
                <c:numCache>
                  <c:formatCode>General</c:formatCode>
                  <c:ptCount val="4"/>
                  <c:pt idx="0">
                    <c:v>0.298240760374619</c:v>
                  </c:pt>
                  <c:pt idx="1">
                    <c:v>0.53334972635131095</c:v>
                  </c:pt>
                  <c:pt idx="2">
                    <c:v>5.6725019868767199E-2</c:v>
                  </c:pt>
                  <c:pt idx="3">
                    <c:v>0.113817604816289</c:v>
                  </c:pt>
                </c:numCache>
              </c:numRef>
            </c:minus>
          </c:errBars>
          <c:cat>
            <c:multiLvlStrRef>
              <c:f>'MOI and cell counts'!$A$27:$B$30</c:f>
              <c:multiLvlStrCache>
                <c:ptCount val="4"/>
                <c:lvl>
                  <c:pt idx="0">
                    <c:v>JF4278</c:v>
                  </c:pt>
                  <c:pt idx="1">
                    <c:v>L22/93</c:v>
                  </c:pt>
                  <c:pt idx="2">
                    <c:v>JF4278</c:v>
                  </c:pt>
                  <c:pt idx="3">
                    <c:v>L22/93</c:v>
                  </c:pt>
                </c:lvl>
                <c:lvl>
                  <c:pt idx="0">
                    <c:v>Bomac</c:v>
                  </c:pt>
                  <c:pt idx="2">
                    <c:v>Bomac + BVDV</c:v>
                  </c:pt>
                </c:lvl>
              </c:multiLvlStrCache>
            </c:multiLvlStrRef>
          </c:cat>
          <c:val>
            <c:numRef>
              <c:f>'MOI and cell counts'!$E$27:$E$30</c:f>
              <c:numCache>
                <c:formatCode>General</c:formatCode>
                <c:ptCount val="4"/>
                <c:pt idx="0">
                  <c:v>4.219864914444444</c:v>
                </c:pt>
                <c:pt idx="1">
                  <c:v>4.1729274099999936</c:v>
                </c:pt>
                <c:pt idx="2">
                  <c:v>4.4254579066666668</c:v>
                </c:pt>
                <c:pt idx="3">
                  <c:v>4.1752509266666662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6EB-4664-ABBA-57DA10242D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3587112"/>
        <c:axId val="326331584"/>
      </c:barChart>
      <c:catAx>
        <c:axId val="323587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r-FR"/>
          </a:p>
        </c:txPr>
        <c:crossAx val="326331584"/>
        <c:crosses val="autoZero"/>
        <c:auto val="1"/>
        <c:lblAlgn val="ctr"/>
        <c:lblOffset val="100"/>
        <c:noMultiLvlLbl val="0"/>
      </c:catAx>
      <c:valAx>
        <c:axId val="326331584"/>
        <c:scaling>
          <c:orientation val="minMax"/>
          <c:max val="8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log10 (CFU/well)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r-FR"/>
          </a:p>
        </c:txPr>
        <c:crossAx val="32358711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1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1E8F-1013-4E2D-8FB4-AA9E40A5791D}" type="datetimeFigureOut">
              <a:rPr lang="de-CH" smtClean="0"/>
              <a:t>18.12.2017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78624-11E1-4E7F-9DB6-B77EAE90CCD0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15774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1E8F-1013-4E2D-8FB4-AA9E40A5791D}" type="datetimeFigureOut">
              <a:rPr lang="de-CH" smtClean="0"/>
              <a:t>18.12.2017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78624-11E1-4E7F-9DB6-B77EAE90CCD0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1290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1E8F-1013-4E2D-8FB4-AA9E40A5791D}" type="datetimeFigureOut">
              <a:rPr lang="de-CH" smtClean="0"/>
              <a:t>18.12.2017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78624-11E1-4E7F-9DB6-B77EAE90CCD0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21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1E8F-1013-4E2D-8FB4-AA9E40A5791D}" type="datetimeFigureOut">
              <a:rPr lang="de-CH" smtClean="0"/>
              <a:t>18.12.2017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78624-11E1-4E7F-9DB6-B77EAE90CCD0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9821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1E8F-1013-4E2D-8FB4-AA9E40A5791D}" type="datetimeFigureOut">
              <a:rPr lang="de-CH" smtClean="0"/>
              <a:t>18.12.2017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78624-11E1-4E7F-9DB6-B77EAE90CCD0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6643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1E8F-1013-4E2D-8FB4-AA9E40A5791D}" type="datetimeFigureOut">
              <a:rPr lang="de-CH" smtClean="0"/>
              <a:t>18.12.2017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78624-11E1-4E7F-9DB6-B77EAE90CCD0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8662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1E8F-1013-4E2D-8FB4-AA9E40A5791D}" type="datetimeFigureOut">
              <a:rPr lang="de-CH" smtClean="0"/>
              <a:t>18.12.2017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78624-11E1-4E7F-9DB6-B77EAE90CCD0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62100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1E8F-1013-4E2D-8FB4-AA9E40A5791D}" type="datetimeFigureOut">
              <a:rPr lang="de-CH" smtClean="0"/>
              <a:t>18.12.2017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78624-11E1-4E7F-9DB6-B77EAE90CCD0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65926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1E8F-1013-4E2D-8FB4-AA9E40A5791D}" type="datetimeFigureOut">
              <a:rPr lang="de-CH" smtClean="0"/>
              <a:t>18.12.2017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78624-11E1-4E7F-9DB6-B77EAE90CCD0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72144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1E8F-1013-4E2D-8FB4-AA9E40A5791D}" type="datetimeFigureOut">
              <a:rPr lang="de-CH" smtClean="0"/>
              <a:t>18.12.2017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78624-11E1-4E7F-9DB6-B77EAE90CCD0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92669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1E8F-1013-4E2D-8FB4-AA9E40A5791D}" type="datetimeFigureOut">
              <a:rPr lang="de-CH" smtClean="0"/>
              <a:t>18.12.2017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78624-11E1-4E7F-9DB6-B77EAE90CCD0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5144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01E8F-1013-4E2D-8FB4-AA9E40A5791D}" type="datetimeFigureOut">
              <a:rPr lang="de-CH" smtClean="0"/>
              <a:t>18.12.2017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78624-11E1-4E7F-9DB6-B77EAE90CCD0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7255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206713"/>
              </p:ext>
            </p:extLst>
          </p:nvPr>
        </p:nvGraphicFramePr>
        <p:xfrm>
          <a:off x="603000" y="764704"/>
          <a:ext cx="7938000" cy="44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ight Bracket 4"/>
          <p:cNvSpPr/>
          <p:nvPr/>
        </p:nvSpPr>
        <p:spPr>
          <a:xfrm rot="-5400000">
            <a:off x="1767600" y="1744031"/>
            <a:ext cx="36000" cy="309601"/>
          </a:xfrm>
          <a:prstGeom prst="righ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ight Bracket 5"/>
          <p:cNvSpPr/>
          <p:nvPr/>
        </p:nvSpPr>
        <p:spPr>
          <a:xfrm rot="-5400000">
            <a:off x="1886400" y="1553231"/>
            <a:ext cx="108000" cy="619200"/>
          </a:xfrm>
          <a:prstGeom prst="righ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ight Bracket 6"/>
          <p:cNvSpPr/>
          <p:nvPr/>
        </p:nvSpPr>
        <p:spPr>
          <a:xfrm rot="-5400000">
            <a:off x="4669200" y="1553232"/>
            <a:ext cx="108000" cy="619200"/>
          </a:xfrm>
          <a:prstGeom prst="righ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ight Bracket 7"/>
          <p:cNvSpPr/>
          <p:nvPr/>
        </p:nvSpPr>
        <p:spPr>
          <a:xfrm rot="-5400000">
            <a:off x="5940000" y="1744031"/>
            <a:ext cx="36000" cy="309601"/>
          </a:xfrm>
          <a:prstGeom prst="righ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ight Bracket 8"/>
          <p:cNvSpPr/>
          <p:nvPr/>
        </p:nvSpPr>
        <p:spPr>
          <a:xfrm rot="-5400000">
            <a:off x="6058800" y="1553232"/>
            <a:ext cx="108000" cy="619200"/>
          </a:xfrm>
          <a:prstGeom prst="righ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TextBox 9"/>
          <p:cNvSpPr txBox="1"/>
          <p:nvPr/>
        </p:nvSpPr>
        <p:spPr>
          <a:xfrm>
            <a:off x="1593772" y="1741500"/>
            <a:ext cx="383656" cy="27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000" b="1" dirty="0" smtClean="0">
                <a:cs typeface="Times New Roman" panose="02020603050405020304" pitchFamily="18" charset="0"/>
              </a:rPr>
              <a:t>*</a:t>
            </a:r>
            <a:endParaRPr lang="de-CH" sz="1000" b="1" dirty="0"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66172" y="1742619"/>
            <a:ext cx="3836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000" b="1" dirty="0" smtClean="0">
                <a:cs typeface="Times New Roman" panose="02020603050405020304" pitchFamily="18" charset="0"/>
              </a:rPr>
              <a:t>*</a:t>
            </a:r>
            <a:endParaRPr lang="de-CH" sz="1000" b="1" dirty="0"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48572" y="1674955"/>
            <a:ext cx="383656" cy="29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000" b="1" dirty="0" smtClean="0">
                <a:cs typeface="Times New Roman" panose="02020603050405020304" pitchFamily="18" charset="0"/>
              </a:rPr>
              <a:t>*</a:t>
            </a:r>
            <a:endParaRPr lang="de-CH" sz="1000" b="1" dirty="0"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31372" y="1670611"/>
            <a:ext cx="3836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000" b="1" dirty="0" smtClean="0">
                <a:cs typeface="Times New Roman" panose="02020603050405020304" pitchFamily="18" charset="0"/>
              </a:rPr>
              <a:t>**</a:t>
            </a:r>
            <a:endParaRPr lang="de-CH" sz="1000" b="1" dirty="0"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20972" y="1670611"/>
            <a:ext cx="3836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000" b="1" dirty="0" smtClean="0">
                <a:cs typeface="Times New Roman" panose="02020603050405020304" pitchFamily="18" charset="0"/>
              </a:rPr>
              <a:t>**</a:t>
            </a:r>
            <a:endParaRPr lang="de-CH" sz="1000" b="1" dirty="0">
              <a:cs typeface="Times New Roman" panose="02020603050405020304" pitchFamily="18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251072" y="5373216"/>
            <a:ext cx="22408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Times New Roman" charset="0"/>
                <a:ea typeface="Times New Roman" charset="0"/>
                <a:cs typeface="Times New Roman" charset="0"/>
              </a:rPr>
              <a:t>*</a:t>
            </a:r>
            <a:r>
              <a:rPr lang="en-US" sz="1400" i="1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lang="en-US" sz="1400">
                <a:latin typeface="Times New Roman" charset="0"/>
                <a:ea typeface="Times New Roman" charset="0"/>
                <a:cs typeface="Times New Roman" charset="0"/>
              </a:rPr>
              <a:t> &lt; 0.05, **</a:t>
            </a:r>
            <a:r>
              <a:rPr lang="en-US" sz="1400" i="1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lang="en-US" sz="1400">
                <a:latin typeface="Times New Roman" charset="0"/>
                <a:ea typeface="Times New Roman" charset="0"/>
                <a:cs typeface="Times New Roman" charset="0"/>
              </a:rPr>
              <a:t> &lt; 0.01</a:t>
            </a:r>
          </a:p>
        </p:txBody>
      </p:sp>
    </p:spTree>
    <p:extLst>
      <p:ext uri="{BB962C8B-B14F-4D97-AF65-F5344CB8AC3E}">
        <p14:creationId xmlns:p14="http://schemas.microsoft.com/office/powerpoint/2010/main" val="41061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11</Words>
  <Application>Microsoft Office PowerPoint</Application>
  <PresentationFormat>Affichage à l'écran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Présentation PowerPoint</vt:lpstr>
    </vt:vector>
  </TitlesOfParts>
  <Company>VETSUISSE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Josi, Christoph (VETSUISSE)</dc:creator>
  <cp:lastModifiedBy>ecoulamy</cp:lastModifiedBy>
  <cp:revision>14</cp:revision>
  <cp:lastPrinted>2017-11-06T14:50:12Z</cp:lastPrinted>
  <dcterms:created xsi:type="dcterms:W3CDTF">2017-11-06T10:40:48Z</dcterms:created>
  <dcterms:modified xsi:type="dcterms:W3CDTF">2017-12-18T14:03:17Z</dcterms:modified>
</cp:coreProperties>
</file>