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944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pos="255" userDrawn="1">
          <p15:clr>
            <a:srgbClr val="A4A3A4"/>
          </p15:clr>
        </p15:guide>
        <p15:guide id="4" orient="horz" pos="2907">
          <p15:clr>
            <a:srgbClr val="A4A3A4"/>
          </p15:clr>
        </p15:guide>
        <p15:guide id="5" pos="2772" userDrawn="1">
          <p15:clr>
            <a:srgbClr val="A4A3A4"/>
          </p15:clr>
        </p15:guide>
        <p15:guide id="6" pos="1537">
          <p15:clr>
            <a:srgbClr val="A4A3A4"/>
          </p15:clr>
        </p15:guide>
        <p15:guide id="7" pos="814">
          <p15:clr>
            <a:srgbClr val="A4A3A4"/>
          </p15:clr>
        </p15:guide>
        <p15:guide id="8" orient="horz" pos="17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33CC33"/>
    <a:srgbClr val="008000"/>
    <a:srgbClr val="9C5BCD"/>
    <a:srgbClr val="009900"/>
    <a:srgbClr val="99CCFF"/>
    <a:srgbClr val="0033CC"/>
    <a:srgbClr val="FF6600"/>
    <a:srgbClr val="0066FF"/>
    <a:srgbClr val="F5F3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67" d="100"/>
          <a:sy n="67" d="100"/>
        </p:scale>
        <p:origin x="1902" y="48"/>
      </p:cViewPr>
      <p:guideLst>
        <p:guide orient="horz" pos="4944"/>
        <p:guide pos="2568"/>
        <p:guide pos="255"/>
        <p:guide orient="horz" pos="2907"/>
        <p:guide pos="2772"/>
        <p:guide pos="1537"/>
        <p:guide pos="814"/>
        <p:guide orient="horz" pos="17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iran\Dropbox\miRNA-CP%20project-II\miR-34c-5p-MS\miR-34c-5p-MS-figures\Suppl%20fig.%203-Cav2.3%20single%20cell%20qpcr%20shr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Sheet1!$K$13:$K$16</c:f>
              <c:strCache>
                <c:ptCount val="4"/>
                <c:pt idx="0">
                  <c:v>AAV-Scr-shRNA</c:v>
                </c:pt>
                <c:pt idx="1">
                  <c:v>AAV-Cav2.3-shRNA-1</c:v>
                </c:pt>
                <c:pt idx="2">
                  <c:v>AAV-Cav2.3-shRNA-2</c:v>
                </c:pt>
                <c:pt idx="3">
                  <c:v>AAV-Cav2.3-shRNA-3</c:v>
                </c:pt>
              </c:strCache>
            </c:strRef>
          </c:cat>
          <c:val>
            <c:numRef>
              <c:f>Sheet1!$L$13:$L$16</c:f>
              <c:numCache>
                <c:formatCode>General</c:formatCode>
                <c:ptCount val="4"/>
              </c:numCache>
            </c:numRef>
          </c:val>
          <c:extLst>
            <c:ext xmlns:c16="http://schemas.microsoft.com/office/drawing/2014/chart" uri="{C3380CC4-5D6E-409C-BE32-E72D297353CC}">
              <c16:uniqueId val="{00000000-33B7-449E-8058-0AE424B8229D}"/>
            </c:ext>
          </c:extLst>
        </c:ser>
        <c:ser>
          <c:idx val="1"/>
          <c:order val="1"/>
          <c:spPr>
            <a:solidFill>
              <a:schemeClr val="accent1"/>
            </a:solidFill>
            <a:ln>
              <a:solidFill>
                <a:schemeClr val="tx1"/>
              </a:solidFill>
            </a:ln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4-0F06-46FD-A59C-40AA7ADFC08F}"/>
              </c:ext>
            </c:extLst>
          </c:dPt>
          <c:dPt>
            <c:idx val="1"/>
            <c:invertIfNegative val="0"/>
            <c:bubble3D val="0"/>
            <c:spPr>
              <a:solidFill>
                <a:srgbClr val="99CCFF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33B7-449E-8058-0AE424B8229D}"/>
              </c:ext>
            </c:extLst>
          </c:dPt>
          <c:dPt>
            <c:idx val="3"/>
            <c:invertIfNegative val="0"/>
            <c:bubble3D val="0"/>
            <c:spPr>
              <a:solidFill>
                <a:srgbClr val="3399FF"/>
              </a:solidFill>
              <a:ln>
                <a:solidFill>
                  <a:schemeClr val="tx1"/>
                </a:solidFill>
              </a:ln>
            </c:spPr>
            <c:extLst>
              <c:ext xmlns:c16="http://schemas.microsoft.com/office/drawing/2014/chart" uri="{C3380CC4-5D6E-409C-BE32-E72D297353CC}">
                <c16:uniqueId val="{00000004-33B7-449E-8058-0AE424B8229D}"/>
              </c:ext>
            </c:extLst>
          </c:dPt>
          <c:errBars>
            <c:errBarType val="both"/>
            <c:errValType val="cust"/>
            <c:noEndCap val="0"/>
            <c:plus>
              <c:numRef>
                <c:f>Sheet1!$N$13:$N$16</c:f>
                <c:numCache>
                  <c:formatCode>General</c:formatCode>
                  <c:ptCount val="4"/>
                  <c:pt idx="0">
                    <c:v>4.0000000000000008E-2</c:v>
                  </c:pt>
                  <c:pt idx="1">
                    <c:v>6.0000000000000005E-2</c:v>
                  </c:pt>
                  <c:pt idx="2">
                    <c:v>0</c:v>
                  </c:pt>
                  <c:pt idx="3">
                    <c:v>0.1</c:v>
                  </c:pt>
                </c:numCache>
              </c:numRef>
            </c:plus>
            <c:minus>
              <c:numRef>
                <c:f>Sheet1!$N$13:$N$16</c:f>
                <c:numCache>
                  <c:formatCode>General</c:formatCode>
                  <c:ptCount val="4"/>
                  <c:pt idx="0">
                    <c:v>4.0000000000000008E-2</c:v>
                  </c:pt>
                  <c:pt idx="1">
                    <c:v>6.0000000000000005E-2</c:v>
                  </c:pt>
                  <c:pt idx="2">
                    <c:v>0</c:v>
                  </c:pt>
                  <c:pt idx="3">
                    <c:v>0.1</c:v>
                  </c:pt>
                </c:numCache>
              </c:numRef>
            </c:minus>
          </c:errBars>
          <c:cat>
            <c:strRef>
              <c:f>Sheet1!$K$13:$K$16</c:f>
              <c:strCache>
                <c:ptCount val="4"/>
                <c:pt idx="0">
                  <c:v>AAV-Scr-shRNA</c:v>
                </c:pt>
                <c:pt idx="1">
                  <c:v>AAV-Cav2.3-shRNA-1</c:v>
                </c:pt>
                <c:pt idx="2">
                  <c:v>AAV-Cav2.3-shRNA-2</c:v>
                </c:pt>
                <c:pt idx="3">
                  <c:v>AAV-Cav2.3-shRNA-3</c:v>
                </c:pt>
              </c:strCache>
            </c:strRef>
          </c:cat>
          <c:val>
            <c:numRef>
              <c:f>Sheet1!$M$13:$M$16</c:f>
              <c:numCache>
                <c:formatCode>General</c:formatCode>
                <c:ptCount val="4"/>
                <c:pt idx="0">
                  <c:v>1</c:v>
                </c:pt>
                <c:pt idx="1">
                  <c:v>1.1250584846888112</c:v>
                </c:pt>
                <c:pt idx="2">
                  <c:v>0</c:v>
                </c:pt>
                <c:pt idx="3">
                  <c:v>0.47742080195520847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3B7-449E-8058-0AE424B822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82"/>
        <c:axId val="129472000"/>
        <c:axId val="129473536"/>
      </c:barChart>
      <c:catAx>
        <c:axId val="129472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spPr>
          <a:ln w="12700">
            <a:solidFill>
              <a:sysClr val="windowText" lastClr="000000"/>
            </a:solidFill>
          </a:ln>
        </c:spPr>
        <c:crossAx val="129473536"/>
        <c:crosses val="autoZero"/>
        <c:auto val="1"/>
        <c:lblAlgn val="ctr"/>
        <c:lblOffset val="100"/>
        <c:tickMarkSkip val="1"/>
        <c:noMultiLvlLbl val="0"/>
      </c:catAx>
      <c:valAx>
        <c:axId val="129473536"/>
        <c:scaling>
          <c:orientation val="minMax"/>
        </c:scaling>
        <c:delete val="0"/>
        <c:axPos val="l"/>
        <c:numFmt formatCode="General" sourceLinked="1"/>
        <c:majorTickMark val="out"/>
        <c:minorTickMark val="out"/>
        <c:tickLblPos val="nextTo"/>
        <c:spPr>
          <a:ln w="12700">
            <a:solidFill>
              <a:sysClr val="windowText" lastClr="000000"/>
            </a:solidFill>
          </a:ln>
        </c:spPr>
        <c:crossAx val="129472000"/>
        <c:crosses val="autoZero"/>
        <c:crossBetween val="between"/>
        <c:majorUnit val="0.5"/>
        <c:minorUnit val="0.25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400" b="1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B3FB0-5A41-496E-9997-63120CC1C5B3}" type="datetimeFigureOut">
              <a:rPr lang="en-US" smtClean="0"/>
              <a:pPr/>
              <a:t>2/13/2017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0AA6E-BEBA-42A5-A565-E1ECB8068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388" y="77987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Suppl. Fig.4</a:t>
            </a:r>
            <a:endParaRPr lang="en-US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950491" y="1052285"/>
            <a:ext cx="4983782" cy="4129797"/>
            <a:chOff x="537741" y="1052285"/>
            <a:chExt cx="4983782" cy="4129797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68774356"/>
                </p:ext>
              </p:extLst>
            </p:nvPr>
          </p:nvGraphicFramePr>
          <p:xfrm>
            <a:off x="1037544" y="1052285"/>
            <a:ext cx="4483979" cy="34471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 rot="19043104">
              <a:off x="1554977" y="4864535"/>
              <a:ext cx="17825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b="1" dirty="0" smtClean="0"/>
                <a:t>PAM-Cav2.3-shRNA-1</a:t>
              </a:r>
              <a:endParaRPr lang="en-GB" sz="1400" b="1" dirty="0"/>
            </a:p>
          </p:txBody>
        </p:sp>
        <p:sp>
          <p:nvSpPr>
            <p:cNvPr id="7" name="TextBox 6"/>
            <p:cNvSpPr txBox="1"/>
            <p:nvPr/>
          </p:nvSpPr>
          <p:spPr>
            <a:xfrm rot="19216975">
              <a:off x="945644" y="4658377"/>
              <a:ext cx="13651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PAM-</a:t>
              </a:r>
              <a:r>
                <a:rPr lang="en-GB" sz="1400" b="1" dirty="0" err="1" smtClean="0"/>
                <a:t>Scr</a:t>
              </a:r>
              <a:r>
                <a:rPr lang="en-GB" sz="1400" b="1" dirty="0" smtClean="0"/>
                <a:t>-shRNA</a:t>
              </a:r>
              <a:endParaRPr lang="en-GB" sz="1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 rot="19043104">
              <a:off x="2504993" y="4874305"/>
              <a:ext cx="18226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b="1" dirty="0" smtClean="0"/>
                <a:t>PAM-Cav2.3-shRNA-2 </a:t>
              </a:r>
              <a:endParaRPr lang="en-GB" sz="1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 rot="19043104">
              <a:off x="3486748" y="4855255"/>
              <a:ext cx="17825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400" b="1" dirty="0" smtClean="0"/>
                <a:t>PAM-Cav2.3-shRNA-3</a:t>
              </a:r>
              <a:endParaRPr lang="en-GB" sz="1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-578208" y="2674581"/>
              <a:ext cx="27551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cs typeface="Times New Roman" pitchFamily="18" charset="0"/>
                </a:rPr>
                <a:t>Normalized Fold-change over mock-transfected control</a:t>
              </a:r>
              <a:endParaRPr lang="en-US" sz="1400" b="1" dirty="0">
                <a:cs typeface="Times New Roman" pitchFamily="18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823461" y="3645740"/>
              <a:ext cx="324000" cy="612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vert="vert270" wrap="square" rtlCol="0" anchor="ctr" anchorCtr="0">
              <a:spAutoFit/>
            </a:bodyPr>
            <a:lstStyle/>
            <a:p>
              <a:r>
                <a:rPr lang="en-GB" sz="1100" dirty="0" smtClean="0"/>
                <a:t>Not detected</a:t>
              </a:r>
              <a:endParaRPr lang="en-GB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9116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Kiran</dc:creator>
  <cp:lastModifiedBy>Kiran</cp:lastModifiedBy>
  <cp:revision>529</cp:revision>
  <dcterms:created xsi:type="dcterms:W3CDTF">2016-02-19T00:27:54Z</dcterms:created>
  <dcterms:modified xsi:type="dcterms:W3CDTF">2017-02-13T00:27:58Z</dcterms:modified>
</cp:coreProperties>
</file>