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44" userDrawn="1">
          <p15:clr>
            <a:srgbClr val="A4A3A4"/>
          </p15:clr>
        </p15:guide>
        <p15:guide id="2" pos="2568" userDrawn="1">
          <p15:clr>
            <a:srgbClr val="A4A3A4"/>
          </p15:clr>
        </p15:guide>
        <p15:guide id="3" pos="255" userDrawn="1">
          <p15:clr>
            <a:srgbClr val="A4A3A4"/>
          </p15:clr>
        </p15:guide>
        <p15:guide id="4" orient="horz" pos="2907">
          <p15:clr>
            <a:srgbClr val="A4A3A4"/>
          </p15:clr>
        </p15:guide>
        <p15:guide id="5" pos="2772" userDrawn="1">
          <p15:clr>
            <a:srgbClr val="A4A3A4"/>
          </p15:clr>
        </p15:guide>
        <p15:guide id="6" pos="1537">
          <p15:clr>
            <a:srgbClr val="A4A3A4"/>
          </p15:clr>
        </p15:guide>
        <p15:guide id="7" pos="814">
          <p15:clr>
            <a:srgbClr val="A4A3A4"/>
          </p15:clr>
        </p15:guide>
        <p15:guide id="8" orient="horz" pos="17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33CC33"/>
    <a:srgbClr val="008000"/>
    <a:srgbClr val="9C5BCD"/>
    <a:srgbClr val="009900"/>
    <a:srgbClr val="99CCFF"/>
    <a:srgbClr val="0033CC"/>
    <a:srgbClr val="FF6600"/>
    <a:srgbClr val="0066FF"/>
    <a:srgbClr val="F5F3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67" d="100"/>
          <a:sy n="67" d="100"/>
        </p:scale>
        <p:origin x="1902" y="48"/>
      </p:cViewPr>
      <p:guideLst>
        <p:guide orient="horz" pos="4944"/>
        <p:guide pos="2568"/>
        <p:guide pos="255"/>
        <p:guide orient="horz" pos="2907"/>
        <p:guide pos="2772"/>
        <p:guide pos="1537"/>
        <p:guide pos="814"/>
        <p:guide orient="horz" pos="17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bali\Dropbox\miRNA-CP%20project-II\miR-34c-5p-MS\miR-34c-5p-MS-figures\Revised%20Figures\Fig.4_Cav2.3%20knockdown%20and%20miR-34c%20OE%20behavior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bali\Dropbox\miRNA-CP%20project-II\miR-34c-5p-MS\miR-34c-5p-MS-figures\Revised%20Figures\Fig.4_Cav2.3%20knockdown%20and%20miR-34c%20OE%20behavior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'AAV-Cacna1e-shRNA'!$A$23</c:f>
              <c:strCache>
                <c:ptCount val="1"/>
                <c:pt idx="0">
                  <c:v>AAV-Scr-shRNA contra basal</c:v>
                </c:pt>
              </c:strCache>
            </c:strRef>
          </c:tx>
          <c:spPr>
            <a:ln w="28575" cap="rnd">
              <a:solidFill>
                <a:srgbClr val="0033C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33CC"/>
              </a:solidFill>
              <a:ln w="9525">
                <a:solidFill>
                  <a:srgbClr val="0033CC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'AAV-Cacna1e-shRNA'!$B$30:$I$30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3.7796447300922718</c:v>
                  </c:pt>
                  <c:pt idx="2">
                    <c:v>3.7796447300922718</c:v>
                  </c:pt>
                  <c:pt idx="3">
                    <c:v>3.2732683535398857</c:v>
                  </c:pt>
                  <c:pt idx="4">
                    <c:v>5</c:v>
                  </c:pt>
                  <c:pt idx="5">
                    <c:v>3.7796447300922718</c:v>
                  </c:pt>
                  <c:pt idx="6">
                    <c:v>3.7796447300922718</c:v>
                  </c:pt>
                  <c:pt idx="7">
                    <c:v>3.2732683535398857</c:v>
                  </c:pt>
                </c:numCache>
              </c:numRef>
            </c:plus>
            <c:minus>
              <c:numRef>
                <c:f>'AAV-Cacna1e-shRNA'!$B$30:$I$30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3.7796447300922718</c:v>
                  </c:pt>
                  <c:pt idx="2">
                    <c:v>3.7796447300922718</c:v>
                  </c:pt>
                  <c:pt idx="3">
                    <c:v>3.2732683535398857</c:v>
                  </c:pt>
                  <c:pt idx="4">
                    <c:v>5</c:v>
                  </c:pt>
                  <c:pt idx="5">
                    <c:v>3.7796447300922718</c:v>
                  </c:pt>
                  <c:pt idx="6">
                    <c:v>3.7796447300922718</c:v>
                  </c:pt>
                  <c:pt idx="7">
                    <c:v>3.2732683535398857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'AAV-Cacna1e-shRNA'!$B$22:$I$22</c:f>
              <c:numCache>
                <c:formatCode>General</c:formatCode>
                <c:ptCount val="8"/>
                <c:pt idx="0">
                  <c:v>0.02</c:v>
                </c:pt>
                <c:pt idx="1">
                  <c:v>0.04</c:v>
                </c:pt>
                <c:pt idx="2">
                  <c:v>7.0000000000000007E-2</c:v>
                </c:pt>
                <c:pt idx="3">
                  <c:v>0.16</c:v>
                </c:pt>
                <c:pt idx="4">
                  <c:v>0.4</c:v>
                </c:pt>
                <c:pt idx="5">
                  <c:v>0.6</c:v>
                </c:pt>
                <c:pt idx="6">
                  <c:v>1</c:v>
                </c:pt>
                <c:pt idx="7">
                  <c:v>1.4</c:v>
                </c:pt>
              </c:numCache>
            </c:numRef>
          </c:cat>
          <c:val>
            <c:numRef>
              <c:f>'AAV-Cacna1e-shRNA'!$B$23:$I$23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10</c:v>
                </c:pt>
                <c:pt idx="3">
                  <c:v>25</c:v>
                </c:pt>
                <c:pt idx="4">
                  <c:v>35</c:v>
                </c:pt>
                <c:pt idx="5">
                  <c:v>50</c:v>
                </c:pt>
                <c:pt idx="6">
                  <c:v>70</c:v>
                </c:pt>
                <c:pt idx="7">
                  <c:v>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74A-4379-AB0E-ED6E20E27D57}"/>
            </c:ext>
          </c:extLst>
        </c:ser>
        <c:ser>
          <c:idx val="1"/>
          <c:order val="1"/>
          <c:tx>
            <c:strRef>
              <c:f>'AAV-Cacna1e-shRNA'!$A$24</c:f>
              <c:strCache>
                <c:ptCount val="1"/>
                <c:pt idx="0">
                  <c:v>AAV-Scr-shRNA contra 3W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'AAV-Cacna1e-shRNA'!$B$31:$I$31</c:f>
                <c:numCache>
                  <c:formatCode>General</c:formatCode>
                  <c:ptCount val="8"/>
                  <c:pt idx="0">
                    <c:v>3.2732683535398857</c:v>
                  </c:pt>
                  <c:pt idx="1">
                    <c:v>2.5</c:v>
                  </c:pt>
                  <c:pt idx="2">
                    <c:v>3.2732683535398857</c:v>
                  </c:pt>
                  <c:pt idx="3">
                    <c:v>3.7796447300922718</c:v>
                  </c:pt>
                  <c:pt idx="4">
                    <c:v>3.7796447300922718</c:v>
                  </c:pt>
                  <c:pt idx="5">
                    <c:v>3.6596252735569994</c:v>
                  </c:pt>
                  <c:pt idx="6">
                    <c:v>2.5</c:v>
                  </c:pt>
                  <c:pt idx="7">
                    <c:v>5.2610428080915126</c:v>
                  </c:pt>
                </c:numCache>
              </c:numRef>
            </c:plus>
            <c:minus>
              <c:numRef>
                <c:f>'AAV-Cacna1e-shRNA'!$B$31:$I$31</c:f>
                <c:numCache>
                  <c:formatCode>General</c:formatCode>
                  <c:ptCount val="8"/>
                  <c:pt idx="0">
                    <c:v>3.2732683535398857</c:v>
                  </c:pt>
                  <c:pt idx="1">
                    <c:v>2.5</c:v>
                  </c:pt>
                  <c:pt idx="2">
                    <c:v>3.2732683535398857</c:v>
                  </c:pt>
                  <c:pt idx="3">
                    <c:v>3.7796447300922718</c:v>
                  </c:pt>
                  <c:pt idx="4">
                    <c:v>3.7796447300922718</c:v>
                  </c:pt>
                  <c:pt idx="5">
                    <c:v>3.6596252735569994</c:v>
                  </c:pt>
                  <c:pt idx="6">
                    <c:v>2.5</c:v>
                  </c:pt>
                  <c:pt idx="7">
                    <c:v>5.2610428080915126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'AAV-Cacna1e-shRNA'!$B$22:$I$22</c:f>
              <c:numCache>
                <c:formatCode>General</c:formatCode>
                <c:ptCount val="8"/>
                <c:pt idx="0">
                  <c:v>0.02</c:v>
                </c:pt>
                <c:pt idx="1">
                  <c:v>0.04</c:v>
                </c:pt>
                <c:pt idx="2">
                  <c:v>7.0000000000000007E-2</c:v>
                </c:pt>
                <c:pt idx="3">
                  <c:v>0.16</c:v>
                </c:pt>
                <c:pt idx="4">
                  <c:v>0.4</c:v>
                </c:pt>
                <c:pt idx="5">
                  <c:v>0.6</c:v>
                </c:pt>
                <c:pt idx="6">
                  <c:v>1</c:v>
                </c:pt>
                <c:pt idx="7">
                  <c:v>1.4</c:v>
                </c:pt>
              </c:numCache>
            </c:numRef>
          </c:cat>
          <c:val>
            <c:numRef>
              <c:f>'AAV-Cacna1e-shRNA'!$B$24:$I$24</c:f>
              <c:numCache>
                <c:formatCode>0.00</c:formatCode>
                <c:ptCount val="8"/>
                <c:pt idx="0">
                  <c:v>5</c:v>
                </c:pt>
                <c:pt idx="1">
                  <c:v>2.5</c:v>
                </c:pt>
                <c:pt idx="2">
                  <c:v>5</c:v>
                </c:pt>
                <c:pt idx="3">
                  <c:v>20</c:v>
                </c:pt>
                <c:pt idx="4">
                  <c:v>40</c:v>
                </c:pt>
                <c:pt idx="5">
                  <c:v>52.5</c:v>
                </c:pt>
                <c:pt idx="6">
                  <c:v>62.5</c:v>
                </c:pt>
                <c:pt idx="7">
                  <c:v>72.5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74A-4379-AB0E-ED6E20E27D57}"/>
            </c:ext>
          </c:extLst>
        </c:ser>
        <c:ser>
          <c:idx val="2"/>
          <c:order val="2"/>
          <c:tx>
            <c:strRef>
              <c:f>'AAV-Cacna1e-shRNA'!$A$25</c:f>
              <c:strCache>
                <c:ptCount val="1"/>
                <c:pt idx="0">
                  <c:v>AAV-Cacna1e-shRNA contra basal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'AAV-Cacna1e-shRNA'!$B$32:$I$32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3.2732683535398857</c:v>
                  </c:pt>
                  <c:pt idx="2">
                    <c:v>3.7796447300922718</c:v>
                  </c:pt>
                  <c:pt idx="3">
                    <c:v>3.6596252735569994</c:v>
                  </c:pt>
                  <c:pt idx="4">
                    <c:v>5.2610428080915126</c:v>
                  </c:pt>
                  <c:pt idx="5">
                    <c:v>3.6596252735569994</c:v>
                  </c:pt>
                  <c:pt idx="6">
                    <c:v>3.6596252735569994</c:v>
                  </c:pt>
                  <c:pt idx="7">
                    <c:v>4.5316348358748284</c:v>
                  </c:pt>
                </c:numCache>
              </c:numRef>
            </c:plus>
            <c:minus>
              <c:numRef>
                <c:f>'AAV-Cacna1e-shRNA'!$B$32:$I$32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3.2732683535398857</c:v>
                  </c:pt>
                  <c:pt idx="2">
                    <c:v>3.7796447300922718</c:v>
                  </c:pt>
                  <c:pt idx="3">
                    <c:v>3.6596252735569994</c:v>
                  </c:pt>
                  <c:pt idx="4">
                    <c:v>5.2610428080915126</c:v>
                  </c:pt>
                  <c:pt idx="5">
                    <c:v>3.6596252735569994</c:v>
                  </c:pt>
                  <c:pt idx="6">
                    <c:v>3.6596252735569994</c:v>
                  </c:pt>
                  <c:pt idx="7">
                    <c:v>4.5316348358748284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'AAV-Cacna1e-shRNA'!$B$22:$I$22</c:f>
              <c:numCache>
                <c:formatCode>General</c:formatCode>
                <c:ptCount val="8"/>
                <c:pt idx="0">
                  <c:v>0.02</c:v>
                </c:pt>
                <c:pt idx="1">
                  <c:v>0.04</c:v>
                </c:pt>
                <c:pt idx="2">
                  <c:v>7.0000000000000007E-2</c:v>
                </c:pt>
                <c:pt idx="3">
                  <c:v>0.16</c:v>
                </c:pt>
                <c:pt idx="4">
                  <c:v>0.4</c:v>
                </c:pt>
                <c:pt idx="5">
                  <c:v>0.6</c:v>
                </c:pt>
                <c:pt idx="6">
                  <c:v>1</c:v>
                </c:pt>
                <c:pt idx="7">
                  <c:v>1.4</c:v>
                </c:pt>
              </c:numCache>
            </c:numRef>
          </c:cat>
          <c:val>
            <c:numRef>
              <c:f>'AAV-Cacna1e-shRNA'!$B$25:$I$25</c:f>
              <c:numCache>
                <c:formatCode>0.00</c:formatCode>
                <c:ptCount val="8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27.5</c:v>
                </c:pt>
                <c:pt idx="4">
                  <c:v>32.5</c:v>
                </c:pt>
                <c:pt idx="5">
                  <c:v>47.5</c:v>
                </c:pt>
                <c:pt idx="6">
                  <c:v>67.5</c:v>
                </c:pt>
                <c:pt idx="7">
                  <c:v>77.5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74A-4379-AB0E-ED6E20E27D57}"/>
            </c:ext>
          </c:extLst>
        </c:ser>
        <c:ser>
          <c:idx val="3"/>
          <c:order val="3"/>
          <c:tx>
            <c:strRef>
              <c:f>'AAV-Cacna1e-shRNA'!$A$26</c:f>
              <c:strCache>
                <c:ptCount val="1"/>
                <c:pt idx="0">
                  <c:v>AAV-Cacna1e-shRNA contra 3W</c:v>
                </c:pt>
              </c:strCache>
            </c:strRef>
          </c:tx>
          <c:spPr>
            <a:ln w="28575" cap="rnd">
              <a:solidFill>
                <a:srgbClr val="008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8000"/>
              </a:solidFill>
              <a:ln w="9525">
                <a:solidFill>
                  <a:srgbClr val="008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'AAV-Cacna1e-shRNA'!$B$33:$I$33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3.6596252735569994</c:v>
                  </c:pt>
                  <c:pt idx="2">
                    <c:v>3.6596252735569994</c:v>
                  </c:pt>
                  <c:pt idx="3">
                    <c:v>5</c:v>
                  </c:pt>
                  <c:pt idx="4">
                    <c:v>6.477984695434662</c:v>
                  </c:pt>
                  <c:pt idx="5">
                    <c:v>3.7796447300922718</c:v>
                  </c:pt>
                  <c:pt idx="6">
                    <c:v>3.2732683535398857</c:v>
                  </c:pt>
                  <c:pt idx="7">
                    <c:v>3.7796447300922718</c:v>
                  </c:pt>
                </c:numCache>
              </c:numRef>
            </c:plus>
            <c:minus>
              <c:numRef>
                <c:f>'AAV-Cacna1e-shRNA'!$B$33:$I$33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3.6596252735569994</c:v>
                  </c:pt>
                  <c:pt idx="2">
                    <c:v>3.6596252735569994</c:v>
                  </c:pt>
                  <c:pt idx="3">
                    <c:v>5</c:v>
                  </c:pt>
                  <c:pt idx="4">
                    <c:v>6.477984695434662</c:v>
                  </c:pt>
                  <c:pt idx="5">
                    <c:v>3.7796447300922718</c:v>
                  </c:pt>
                  <c:pt idx="6">
                    <c:v>3.2732683535398857</c:v>
                  </c:pt>
                  <c:pt idx="7">
                    <c:v>3.7796447300922718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'AAV-Cacna1e-shRNA'!$B$22:$I$22</c:f>
              <c:numCache>
                <c:formatCode>General</c:formatCode>
                <c:ptCount val="8"/>
                <c:pt idx="0">
                  <c:v>0.02</c:v>
                </c:pt>
                <c:pt idx="1">
                  <c:v>0.04</c:v>
                </c:pt>
                <c:pt idx="2">
                  <c:v>7.0000000000000007E-2</c:v>
                </c:pt>
                <c:pt idx="3">
                  <c:v>0.16</c:v>
                </c:pt>
                <c:pt idx="4">
                  <c:v>0.4</c:v>
                </c:pt>
                <c:pt idx="5">
                  <c:v>0.6</c:v>
                </c:pt>
                <c:pt idx="6">
                  <c:v>1</c:v>
                </c:pt>
                <c:pt idx="7">
                  <c:v>1.4</c:v>
                </c:pt>
              </c:numCache>
            </c:numRef>
          </c:cat>
          <c:val>
            <c:numRef>
              <c:f>'AAV-Cacna1e-shRNA'!$B$26:$I$26</c:f>
              <c:numCache>
                <c:formatCode>0.00</c:formatCode>
                <c:ptCount val="8"/>
                <c:pt idx="0">
                  <c:v>0</c:v>
                </c:pt>
                <c:pt idx="1">
                  <c:v>12.5</c:v>
                </c:pt>
                <c:pt idx="2">
                  <c:v>7.5</c:v>
                </c:pt>
                <c:pt idx="3">
                  <c:v>25</c:v>
                </c:pt>
                <c:pt idx="4">
                  <c:v>27.5</c:v>
                </c:pt>
                <c:pt idx="5">
                  <c:v>50</c:v>
                </c:pt>
                <c:pt idx="6">
                  <c:v>65</c:v>
                </c:pt>
                <c:pt idx="7">
                  <c:v>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74A-4379-AB0E-ED6E20E27D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9948288"/>
        <c:axId val="109954176"/>
      </c:lineChart>
      <c:catAx>
        <c:axId val="109948288"/>
        <c:scaling>
          <c:orientation val="minMax"/>
        </c:scaling>
        <c:delete val="0"/>
        <c:axPos val="b"/>
        <c:numFmt formatCode="General" sourceLinked="1"/>
        <c:majorTickMark val="out"/>
        <c:minorTickMark val="out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33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954176"/>
        <c:crosses val="autoZero"/>
        <c:auto val="1"/>
        <c:lblAlgn val="ctr"/>
        <c:lblOffset val="100"/>
        <c:noMultiLvlLbl val="0"/>
      </c:catAx>
      <c:valAx>
        <c:axId val="109954176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" sourceLinked="0"/>
        <c:majorTickMark val="out"/>
        <c:minorTickMark val="out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948288"/>
        <c:crosses val="autoZero"/>
        <c:crossBetween val="between"/>
        <c:min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'Lenti-miR-34c-5p-Mimic'!$A$23</c:f>
              <c:strCache>
                <c:ptCount val="1"/>
                <c:pt idx="0">
                  <c:v>Lenti-non-targeting-mimic-Contra-Basal</c:v>
                </c:pt>
              </c:strCache>
            </c:strRef>
          </c:tx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'Lenti-miR-34c-5p-Mimic'!$B$30:$I$30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3.7796447300922718</c:v>
                  </c:pt>
                  <c:pt idx="2">
                    <c:v>3.7796447300922718</c:v>
                  </c:pt>
                  <c:pt idx="3">
                    <c:v>3.2732683535398857</c:v>
                  </c:pt>
                  <c:pt idx="4">
                    <c:v>5</c:v>
                  </c:pt>
                  <c:pt idx="5">
                    <c:v>3.7796447300922718</c:v>
                  </c:pt>
                  <c:pt idx="6">
                    <c:v>3.7796447300922718</c:v>
                  </c:pt>
                  <c:pt idx="7">
                    <c:v>3.2732683535398857</c:v>
                  </c:pt>
                </c:numCache>
              </c:numRef>
            </c:plus>
            <c:minus>
              <c:numRef>
                <c:f>'Lenti-miR-34c-5p-Mimic'!$B$30:$I$30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3.7796447300922718</c:v>
                  </c:pt>
                  <c:pt idx="2">
                    <c:v>3.7796447300922718</c:v>
                  </c:pt>
                  <c:pt idx="3">
                    <c:v>3.2732683535398857</c:v>
                  </c:pt>
                  <c:pt idx="4">
                    <c:v>5</c:v>
                  </c:pt>
                  <c:pt idx="5">
                    <c:v>3.7796447300922718</c:v>
                  </c:pt>
                  <c:pt idx="6">
                    <c:v>3.7796447300922718</c:v>
                  </c:pt>
                  <c:pt idx="7">
                    <c:v>3.2732683535398857</c:v>
                  </c:pt>
                </c:numCache>
              </c:numRef>
            </c:minus>
          </c:errBars>
          <c:cat>
            <c:numRef>
              <c:f>'Lenti-miR-34c-5p-Mimic'!$B$22:$I$22</c:f>
              <c:numCache>
                <c:formatCode>General</c:formatCode>
                <c:ptCount val="8"/>
                <c:pt idx="0">
                  <c:v>0.02</c:v>
                </c:pt>
                <c:pt idx="1">
                  <c:v>0.04</c:v>
                </c:pt>
                <c:pt idx="2">
                  <c:v>7.0000000000000007E-2</c:v>
                </c:pt>
                <c:pt idx="3">
                  <c:v>0.16</c:v>
                </c:pt>
                <c:pt idx="4">
                  <c:v>0.4</c:v>
                </c:pt>
                <c:pt idx="5">
                  <c:v>0.6</c:v>
                </c:pt>
                <c:pt idx="6">
                  <c:v>1</c:v>
                </c:pt>
                <c:pt idx="7">
                  <c:v>1.4</c:v>
                </c:pt>
              </c:numCache>
            </c:numRef>
          </c:cat>
          <c:val>
            <c:numRef>
              <c:f>'Lenti-miR-34c-5p-Mimic'!$B$23:$I$23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10</c:v>
                </c:pt>
                <c:pt idx="3">
                  <c:v>25</c:v>
                </c:pt>
                <c:pt idx="4">
                  <c:v>35</c:v>
                </c:pt>
                <c:pt idx="5">
                  <c:v>50</c:v>
                </c:pt>
                <c:pt idx="6">
                  <c:v>70</c:v>
                </c:pt>
                <c:pt idx="7">
                  <c:v>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74A-4379-AB0E-ED6E20E27D57}"/>
            </c:ext>
          </c:extLst>
        </c:ser>
        <c:ser>
          <c:idx val="1"/>
          <c:order val="1"/>
          <c:tx>
            <c:strRef>
              <c:f>'Lenti-miR-34c-5p-Mimic'!$A$24</c:f>
              <c:strCache>
                <c:ptCount val="1"/>
                <c:pt idx="0">
                  <c:v>Lenti-non-targeting-mimic-Contra-4W</c:v>
                </c:pt>
              </c:strCache>
            </c:strRef>
          </c:tx>
          <c:spPr>
            <a:ln w="28575" cap="rnd">
              <a:solidFill>
                <a:srgbClr val="F79646">
                  <a:lumMod val="75000"/>
                </a:srgb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79646">
                  <a:lumMod val="75000"/>
                </a:srgbClr>
              </a:solidFill>
              <a:ln w="9525">
                <a:solidFill>
                  <a:srgbClr val="F79646">
                    <a:lumMod val="75000"/>
                  </a:srgbClr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'Lenti-miR-34c-5p-Mimic'!$B$31:$I$31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7.4833147735478827</c:v>
                  </c:pt>
                  <c:pt idx="4">
                    <c:v>4.8989794855663558</c:v>
                  </c:pt>
                  <c:pt idx="5">
                    <c:v>4.8989794855663558</c:v>
                  </c:pt>
                  <c:pt idx="6">
                    <c:v>4.8989794855663558</c:v>
                  </c:pt>
                  <c:pt idx="7">
                    <c:v>4.8989794855663558</c:v>
                  </c:pt>
                </c:numCache>
              </c:numRef>
            </c:plus>
            <c:minus>
              <c:numRef>
                <c:f>'Lenti-miR-34c-5p-Mimic'!$B$31:$I$31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7.4833147735478827</c:v>
                  </c:pt>
                  <c:pt idx="4">
                    <c:v>4.8989794855663558</c:v>
                  </c:pt>
                  <c:pt idx="5">
                    <c:v>4.8989794855663558</c:v>
                  </c:pt>
                  <c:pt idx="6">
                    <c:v>4.8989794855663558</c:v>
                  </c:pt>
                  <c:pt idx="7">
                    <c:v>4.8989794855663558</c:v>
                  </c:pt>
                </c:numCache>
              </c:numRef>
            </c:minus>
          </c:errBars>
          <c:cat>
            <c:numRef>
              <c:f>'Lenti-miR-34c-5p-Mimic'!$B$22:$I$22</c:f>
              <c:numCache>
                <c:formatCode>General</c:formatCode>
                <c:ptCount val="8"/>
                <c:pt idx="0">
                  <c:v>0.02</c:v>
                </c:pt>
                <c:pt idx="1">
                  <c:v>0.04</c:v>
                </c:pt>
                <c:pt idx="2">
                  <c:v>7.0000000000000007E-2</c:v>
                </c:pt>
                <c:pt idx="3">
                  <c:v>0.16</c:v>
                </c:pt>
                <c:pt idx="4">
                  <c:v>0.4</c:v>
                </c:pt>
                <c:pt idx="5">
                  <c:v>0.6</c:v>
                </c:pt>
                <c:pt idx="6">
                  <c:v>1</c:v>
                </c:pt>
                <c:pt idx="7">
                  <c:v>1.4</c:v>
                </c:pt>
              </c:numCache>
            </c:numRef>
          </c:cat>
          <c:val>
            <c:numRef>
              <c:f>'Lenti-miR-34c-5p-Mimic'!$B$24:$I$24</c:f>
              <c:numCache>
                <c:formatCode>0.00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16</c:v>
                </c:pt>
                <c:pt idx="4">
                  <c:v>32</c:v>
                </c:pt>
                <c:pt idx="5">
                  <c:v>52</c:v>
                </c:pt>
                <c:pt idx="6">
                  <c:v>48</c:v>
                </c:pt>
                <c:pt idx="7">
                  <c:v>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74A-4379-AB0E-ED6E20E27D57}"/>
            </c:ext>
          </c:extLst>
        </c:ser>
        <c:ser>
          <c:idx val="2"/>
          <c:order val="2"/>
          <c:tx>
            <c:strRef>
              <c:f>'Lenti-miR-34c-5p-Mimic'!$A$25</c:f>
              <c:strCache>
                <c:ptCount val="1"/>
                <c:pt idx="0">
                  <c:v>Lenti-miR-34c-5p-mimic-Contra-4W</c:v>
                </c:pt>
              </c:strCache>
            </c:strRef>
          </c:tx>
          <c:spPr>
            <a:ln w="28575" cap="rnd">
              <a:solidFill>
                <a:srgbClr val="9BBB59">
                  <a:lumMod val="60000"/>
                  <a:lumOff val="40000"/>
                </a:srgb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9BBB59">
                  <a:lumMod val="60000"/>
                  <a:lumOff val="40000"/>
                </a:srgbClr>
              </a:solidFill>
              <a:ln w="9525">
                <a:solidFill>
                  <a:srgbClr val="9BBB59">
                    <a:lumMod val="60000"/>
                    <a:lumOff val="40000"/>
                  </a:srgbClr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'Lenti-miR-34c-5p-Mimic'!$B$32:$I$32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3.2732683535398857</c:v>
                  </c:pt>
                  <c:pt idx="2">
                    <c:v>3.7796447300922718</c:v>
                  </c:pt>
                  <c:pt idx="3">
                    <c:v>3.6596252735569994</c:v>
                  </c:pt>
                  <c:pt idx="4">
                    <c:v>5.2610428080915126</c:v>
                  </c:pt>
                  <c:pt idx="5">
                    <c:v>3.6596252735569994</c:v>
                  </c:pt>
                  <c:pt idx="6">
                    <c:v>3.6596252735569994</c:v>
                  </c:pt>
                  <c:pt idx="7">
                    <c:v>4.5316348358748284</c:v>
                  </c:pt>
                </c:numCache>
              </c:numRef>
            </c:plus>
            <c:minus>
              <c:numRef>
                <c:f>'Lenti-miR-34c-5p-Mimic'!$B$32:$I$32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3.2732683535398857</c:v>
                  </c:pt>
                  <c:pt idx="2">
                    <c:v>3.7796447300922718</c:v>
                  </c:pt>
                  <c:pt idx="3">
                    <c:v>3.6596252735569994</c:v>
                  </c:pt>
                  <c:pt idx="4">
                    <c:v>5.2610428080915126</c:v>
                  </c:pt>
                  <c:pt idx="5">
                    <c:v>3.6596252735569994</c:v>
                  </c:pt>
                  <c:pt idx="6">
                    <c:v>3.6596252735569994</c:v>
                  </c:pt>
                  <c:pt idx="7">
                    <c:v>4.5316348358748284</c:v>
                  </c:pt>
                </c:numCache>
              </c:numRef>
            </c:minus>
          </c:errBars>
          <c:cat>
            <c:numRef>
              <c:f>'Lenti-miR-34c-5p-Mimic'!$B$22:$I$22</c:f>
              <c:numCache>
                <c:formatCode>General</c:formatCode>
                <c:ptCount val="8"/>
                <c:pt idx="0">
                  <c:v>0.02</c:v>
                </c:pt>
                <c:pt idx="1">
                  <c:v>0.04</c:v>
                </c:pt>
                <c:pt idx="2">
                  <c:v>7.0000000000000007E-2</c:v>
                </c:pt>
                <c:pt idx="3">
                  <c:v>0.16</c:v>
                </c:pt>
                <c:pt idx="4">
                  <c:v>0.4</c:v>
                </c:pt>
                <c:pt idx="5">
                  <c:v>0.6</c:v>
                </c:pt>
                <c:pt idx="6">
                  <c:v>1</c:v>
                </c:pt>
                <c:pt idx="7">
                  <c:v>1.4</c:v>
                </c:pt>
              </c:numCache>
            </c:numRef>
          </c:cat>
          <c:val>
            <c:numRef>
              <c:f>'Lenti-miR-34c-5p-Mimic'!$B$25:$I$25</c:f>
              <c:numCache>
                <c:formatCode>0.00</c:formatCode>
                <c:ptCount val="8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27.5</c:v>
                </c:pt>
                <c:pt idx="4">
                  <c:v>32.5</c:v>
                </c:pt>
                <c:pt idx="5">
                  <c:v>47.5</c:v>
                </c:pt>
                <c:pt idx="6">
                  <c:v>67.5</c:v>
                </c:pt>
                <c:pt idx="7">
                  <c:v>77.5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74A-4379-AB0E-ED6E20E27D57}"/>
            </c:ext>
          </c:extLst>
        </c:ser>
        <c:ser>
          <c:idx val="3"/>
          <c:order val="3"/>
          <c:tx>
            <c:strRef>
              <c:f>'Lenti-miR-34c-5p-Mimic'!$A$26</c:f>
              <c:strCache>
                <c:ptCount val="1"/>
                <c:pt idx="0">
                  <c:v>Lenti-miR-34c-5p-mimic-Contra-basal</c:v>
                </c:pt>
              </c:strCache>
            </c:strRef>
          </c:tx>
          <c:spPr>
            <a:ln w="28575" cap="rnd">
              <a:solidFill>
                <a:srgbClr val="C0504D">
                  <a:lumMod val="75000"/>
                </a:srgb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504D">
                  <a:lumMod val="75000"/>
                </a:srgbClr>
              </a:solidFill>
              <a:ln w="9525">
                <a:solidFill>
                  <a:srgbClr val="C0504D">
                    <a:lumMod val="75000"/>
                  </a:srgbClr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'Lenti-miR-34c-5p-Mimic'!$B$33:$I$33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4.8989794855663558</c:v>
                  </c:pt>
                  <c:pt idx="4">
                    <c:v>6.3245553203367582</c:v>
                  </c:pt>
                  <c:pt idx="5">
                    <c:v>4.8989794855663558</c:v>
                  </c:pt>
                  <c:pt idx="6">
                    <c:v>4</c:v>
                  </c:pt>
                  <c:pt idx="7">
                    <c:v>4.8989794855663558</c:v>
                  </c:pt>
                </c:numCache>
              </c:numRef>
            </c:plus>
            <c:minus>
              <c:numRef>
                <c:f>'Lenti-miR-34c-5p-Mimic'!$B$33:$I$33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4.8989794855663558</c:v>
                  </c:pt>
                  <c:pt idx="4">
                    <c:v>6.3245553203367582</c:v>
                  </c:pt>
                  <c:pt idx="5">
                    <c:v>4.8989794855663558</c:v>
                  </c:pt>
                  <c:pt idx="6">
                    <c:v>4</c:v>
                  </c:pt>
                  <c:pt idx="7">
                    <c:v>4.8989794855663558</c:v>
                  </c:pt>
                </c:numCache>
              </c:numRef>
            </c:minus>
          </c:errBars>
          <c:cat>
            <c:numRef>
              <c:f>'Lenti-miR-34c-5p-Mimic'!$B$22:$I$22</c:f>
              <c:numCache>
                <c:formatCode>General</c:formatCode>
                <c:ptCount val="8"/>
                <c:pt idx="0">
                  <c:v>0.02</c:v>
                </c:pt>
                <c:pt idx="1">
                  <c:v>0.04</c:v>
                </c:pt>
                <c:pt idx="2">
                  <c:v>7.0000000000000007E-2</c:v>
                </c:pt>
                <c:pt idx="3">
                  <c:v>0.16</c:v>
                </c:pt>
                <c:pt idx="4">
                  <c:v>0.4</c:v>
                </c:pt>
                <c:pt idx="5">
                  <c:v>0.6</c:v>
                </c:pt>
                <c:pt idx="6">
                  <c:v>1</c:v>
                </c:pt>
                <c:pt idx="7">
                  <c:v>1.4</c:v>
                </c:pt>
              </c:numCache>
            </c:numRef>
          </c:cat>
          <c:val>
            <c:numRef>
              <c:f>'Lenti-miR-34c-5p-Mimic'!$B$26:$I$26</c:f>
              <c:numCache>
                <c:formatCode>0.00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28</c:v>
                </c:pt>
                <c:pt idx="4">
                  <c:v>40</c:v>
                </c:pt>
                <c:pt idx="5">
                  <c:v>48</c:v>
                </c:pt>
                <c:pt idx="6">
                  <c:v>56</c:v>
                </c:pt>
                <c:pt idx="7">
                  <c:v>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74A-4379-AB0E-ED6E20E27D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533824"/>
        <c:axId val="129535360"/>
      </c:lineChart>
      <c:catAx>
        <c:axId val="129533824"/>
        <c:scaling>
          <c:orientation val="minMax"/>
        </c:scaling>
        <c:delete val="0"/>
        <c:axPos val="b"/>
        <c:numFmt formatCode="General" sourceLinked="1"/>
        <c:majorTickMark val="out"/>
        <c:minorTickMark val="out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33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535360"/>
        <c:crosses val="autoZero"/>
        <c:auto val="1"/>
        <c:lblAlgn val="ctr"/>
        <c:lblOffset val="100"/>
        <c:noMultiLvlLbl val="0"/>
      </c:catAx>
      <c:valAx>
        <c:axId val="12953536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" sourceLinked="0"/>
        <c:majorTickMark val="out"/>
        <c:minorTickMark val="out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533824"/>
        <c:crosses val="autoZero"/>
        <c:crossBetween val="between"/>
        <c:min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388" y="77987"/>
            <a:ext cx="128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Suppl. Fig.5</a:t>
            </a:r>
            <a:endParaRPr lang="en-US" b="1" dirty="0"/>
          </a:p>
        </p:txBody>
      </p:sp>
      <p:grpSp>
        <p:nvGrpSpPr>
          <p:cNvPr id="60" name="Group 59"/>
          <p:cNvGrpSpPr/>
          <p:nvPr/>
        </p:nvGrpSpPr>
        <p:grpSpPr>
          <a:xfrm>
            <a:off x="1217047" y="285330"/>
            <a:ext cx="4323375" cy="3961505"/>
            <a:chOff x="1217047" y="285330"/>
            <a:chExt cx="4323375" cy="3961505"/>
          </a:xfrm>
        </p:grpSpPr>
        <p:grpSp>
          <p:nvGrpSpPr>
            <p:cNvPr id="56" name="Group 55"/>
            <p:cNvGrpSpPr/>
            <p:nvPr/>
          </p:nvGrpSpPr>
          <p:grpSpPr>
            <a:xfrm>
              <a:off x="1734367" y="285330"/>
              <a:ext cx="3806055" cy="3961505"/>
              <a:chOff x="69311" y="353570"/>
              <a:chExt cx="3806055" cy="396150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98502" y="3252907"/>
                <a:ext cx="3376864" cy="1062168"/>
                <a:chOff x="124463" y="3124526"/>
                <a:chExt cx="3376864" cy="1062168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125363" y="3124526"/>
                  <a:ext cx="3375964" cy="232500"/>
                  <a:chOff x="1197140" y="3985813"/>
                  <a:chExt cx="3375964" cy="232500"/>
                </a:xfrm>
              </p:grpSpPr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703792" y="3985813"/>
                    <a:ext cx="2869312" cy="23250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ts val="1000"/>
                      </a:lnSpc>
                    </a:pPr>
                    <a:r>
                      <a:rPr lang="en-US" sz="1300" dirty="0" smtClean="0"/>
                      <a:t>AAV-Cacna1e-shRNA-3W after injection</a:t>
                    </a:r>
                    <a:endParaRPr lang="en-US" sz="1300" dirty="0"/>
                  </a:p>
                </p:txBody>
              </p:sp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1197140" y="4022972"/>
                    <a:ext cx="540000" cy="144000"/>
                    <a:chOff x="1197140" y="4022972"/>
                    <a:chExt cx="540000" cy="144000"/>
                  </a:xfrm>
                </p:grpSpPr>
                <p:cxnSp>
                  <p:nvCxnSpPr>
                    <p:cNvPr id="26" name="Straight Connector 25"/>
                    <p:cNvCxnSpPr/>
                    <p:nvPr/>
                  </p:nvCxnSpPr>
                  <p:spPr>
                    <a:xfrm>
                      <a:off x="1197140" y="4094128"/>
                      <a:ext cx="540000" cy="0"/>
                    </a:xfrm>
                    <a:prstGeom prst="line">
                      <a:avLst/>
                    </a:prstGeom>
                    <a:ln w="28575">
                      <a:solidFill>
                        <a:srgbClr val="009900"/>
                      </a:solidFill>
                      <a:prstDash val="soli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7" name="Oval 26"/>
                    <p:cNvSpPr/>
                    <p:nvPr/>
                  </p:nvSpPr>
                  <p:spPr>
                    <a:xfrm>
                      <a:off x="1388644" y="4022972"/>
                      <a:ext cx="144000" cy="144000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00"/>
                    </a:p>
                  </p:txBody>
                </p:sp>
              </p:grpSp>
            </p:grpSp>
            <p:grpSp>
              <p:nvGrpSpPr>
                <p:cNvPr id="9" name="Group 8"/>
                <p:cNvGrpSpPr/>
                <p:nvPr/>
              </p:nvGrpSpPr>
              <p:grpSpPr>
                <a:xfrm>
                  <a:off x="124463" y="3407492"/>
                  <a:ext cx="3005669" cy="232500"/>
                  <a:chOff x="1197140" y="3985813"/>
                  <a:chExt cx="3005669" cy="232500"/>
                </a:xfrm>
              </p:grpSpPr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1703792" y="3985813"/>
                    <a:ext cx="2499017" cy="23250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ts val="1000"/>
                      </a:lnSpc>
                    </a:pPr>
                    <a:r>
                      <a:rPr lang="en-US" sz="1300" dirty="0" smtClean="0"/>
                      <a:t>AAV-Scr-shRNA-3W after injection</a:t>
                    </a:r>
                    <a:endParaRPr lang="en-US" sz="1300" dirty="0"/>
                  </a:p>
                </p:txBody>
              </p:sp>
              <p:grpSp>
                <p:nvGrpSpPr>
                  <p:cNvPr id="21" name="Group 20"/>
                  <p:cNvGrpSpPr/>
                  <p:nvPr/>
                </p:nvGrpSpPr>
                <p:grpSpPr>
                  <a:xfrm>
                    <a:off x="1197140" y="4022972"/>
                    <a:ext cx="540000" cy="144000"/>
                    <a:chOff x="1197140" y="4022972"/>
                    <a:chExt cx="540000" cy="144000"/>
                  </a:xfrm>
                </p:grpSpPr>
                <p:cxnSp>
                  <p:nvCxnSpPr>
                    <p:cNvPr id="22" name="Straight Connector 21"/>
                    <p:cNvCxnSpPr/>
                    <p:nvPr/>
                  </p:nvCxnSpPr>
                  <p:spPr>
                    <a:xfrm>
                      <a:off x="1197140" y="4094128"/>
                      <a:ext cx="540000" cy="0"/>
                    </a:xfrm>
                    <a:prstGeom prst="line">
                      <a:avLst/>
                    </a:prstGeom>
                    <a:ln w="28575">
                      <a:solidFill>
                        <a:srgbClr val="C00000"/>
                      </a:solidFill>
                      <a:prstDash val="soli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" name="Oval 22"/>
                    <p:cNvSpPr/>
                    <p:nvPr/>
                  </p:nvSpPr>
                  <p:spPr>
                    <a:xfrm>
                      <a:off x="1388644" y="4022972"/>
                      <a:ext cx="144000" cy="144000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00"/>
                    </a:p>
                  </p:txBody>
                </p:sp>
              </p:grpSp>
            </p:grpSp>
            <p:grpSp>
              <p:nvGrpSpPr>
                <p:cNvPr id="10" name="Group 9"/>
                <p:cNvGrpSpPr/>
                <p:nvPr/>
              </p:nvGrpSpPr>
              <p:grpSpPr>
                <a:xfrm>
                  <a:off x="131702" y="3677201"/>
                  <a:ext cx="3222460" cy="232500"/>
                  <a:chOff x="1197140" y="3985813"/>
                  <a:chExt cx="3222460" cy="232500"/>
                </a:xfrm>
              </p:grpSpPr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1703792" y="3985813"/>
                    <a:ext cx="2715808" cy="23250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ts val="1000"/>
                      </a:lnSpc>
                    </a:pPr>
                    <a:r>
                      <a:rPr lang="en-US" sz="1300" dirty="0" smtClean="0"/>
                      <a:t>AAV-Cacna1e-shRNA-before injection</a:t>
                    </a:r>
                    <a:endParaRPr lang="en-US" sz="1300" dirty="0"/>
                  </a:p>
                </p:txBody>
              </p:sp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1197140" y="4022972"/>
                    <a:ext cx="540000" cy="144000"/>
                    <a:chOff x="1197140" y="4022972"/>
                    <a:chExt cx="540000" cy="144000"/>
                  </a:xfrm>
                </p:grpSpPr>
                <p:cxnSp>
                  <p:nvCxnSpPr>
                    <p:cNvPr id="18" name="Straight Connector 17"/>
                    <p:cNvCxnSpPr/>
                    <p:nvPr/>
                  </p:nvCxnSpPr>
                  <p:spPr>
                    <a:xfrm>
                      <a:off x="1197140" y="4094128"/>
                      <a:ext cx="540000" cy="0"/>
                    </a:xfrm>
                    <a:prstGeom prst="line">
                      <a:avLst/>
                    </a:prstGeom>
                    <a:ln w="28575">
                      <a:solidFill>
                        <a:srgbClr val="FFC000"/>
                      </a:solidFill>
                      <a:prstDash val="soli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9" name="Oval 18"/>
                    <p:cNvSpPr/>
                    <p:nvPr/>
                  </p:nvSpPr>
                  <p:spPr>
                    <a:xfrm>
                      <a:off x="1388644" y="4022972"/>
                      <a:ext cx="144000" cy="14400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00"/>
                    </a:p>
                  </p:txBody>
                </p:sp>
              </p:grpSp>
            </p:grpSp>
            <p:grpSp>
              <p:nvGrpSpPr>
                <p:cNvPr id="11" name="Group 10"/>
                <p:cNvGrpSpPr/>
                <p:nvPr/>
              </p:nvGrpSpPr>
              <p:grpSpPr>
                <a:xfrm>
                  <a:off x="139653" y="3954194"/>
                  <a:ext cx="2839342" cy="232500"/>
                  <a:chOff x="1197140" y="3985813"/>
                  <a:chExt cx="2839342" cy="232500"/>
                </a:xfrm>
              </p:grpSpPr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1703792" y="3985813"/>
                    <a:ext cx="2332690" cy="23250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ts val="1000"/>
                      </a:lnSpc>
                    </a:pPr>
                    <a:r>
                      <a:rPr lang="en-US" sz="1300" dirty="0" smtClean="0"/>
                      <a:t>AAV-</a:t>
                    </a:r>
                    <a:r>
                      <a:rPr lang="en-US" sz="1300" dirty="0" err="1" smtClean="0"/>
                      <a:t>Scr</a:t>
                    </a:r>
                    <a:r>
                      <a:rPr lang="en-US" sz="1300" dirty="0" smtClean="0"/>
                      <a:t>-shRNA before injection</a:t>
                    </a:r>
                    <a:endParaRPr lang="en-US" sz="1300" dirty="0"/>
                  </a:p>
                </p:txBody>
              </p:sp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1197140" y="4022972"/>
                    <a:ext cx="540000" cy="144000"/>
                    <a:chOff x="1197140" y="4022972"/>
                    <a:chExt cx="540000" cy="144000"/>
                  </a:xfrm>
                </p:grpSpPr>
                <p:cxnSp>
                  <p:nvCxnSpPr>
                    <p:cNvPr id="14" name="Straight Connector 13"/>
                    <p:cNvCxnSpPr/>
                    <p:nvPr/>
                  </p:nvCxnSpPr>
                  <p:spPr>
                    <a:xfrm>
                      <a:off x="1197140" y="4094128"/>
                      <a:ext cx="540000" cy="0"/>
                    </a:xfrm>
                    <a:prstGeom prst="line">
                      <a:avLst/>
                    </a:prstGeom>
                    <a:ln w="28575">
                      <a:solidFill>
                        <a:srgbClr val="0033CC"/>
                      </a:solidFill>
                      <a:prstDash val="soli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" name="Oval 14"/>
                    <p:cNvSpPr/>
                    <p:nvPr/>
                  </p:nvSpPr>
                  <p:spPr>
                    <a:xfrm>
                      <a:off x="1388644" y="4022972"/>
                      <a:ext cx="144000" cy="144000"/>
                    </a:xfrm>
                    <a:prstGeom prst="ellipse">
                      <a:avLst/>
                    </a:prstGeom>
                    <a:solidFill>
                      <a:srgbClr val="0033CC"/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00"/>
                    </a:p>
                  </p:txBody>
                </p:sp>
              </p:grpSp>
            </p:grpSp>
          </p:grpSp>
          <p:grpSp>
            <p:nvGrpSpPr>
              <p:cNvPr id="30" name="Group 29"/>
              <p:cNvGrpSpPr/>
              <p:nvPr/>
            </p:nvGrpSpPr>
            <p:grpSpPr>
              <a:xfrm>
                <a:off x="69311" y="353570"/>
                <a:ext cx="3443862" cy="2772571"/>
                <a:chOff x="205791" y="394514"/>
                <a:chExt cx="3443862" cy="2772571"/>
              </a:xfrm>
            </p:grpSpPr>
            <p:graphicFrame>
              <p:nvGraphicFramePr>
                <p:cNvPr id="5" name="Chart 4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239888071"/>
                    </p:ext>
                  </p:extLst>
                </p:nvPr>
              </p:nvGraphicFramePr>
              <p:xfrm>
                <a:off x="409653" y="463881"/>
                <a:ext cx="3240000" cy="25200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28" name="TextBox 27"/>
                <p:cNvSpPr txBox="1"/>
                <p:nvPr/>
              </p:nvSpPr>
              <p:spPr>
                <a:xfrm>
                  <a:off x="714522" y="2874697"/>
                  <a:ext cx="2779307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300" dirty="0" smtClean="0"/>
                    <a:t>Von Frey filament strength (g)</a:t>
                  </a:r>
                  <a:endParaRPr lang="en-US" sz="1300" dirty="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 rot="16200000">
                  <a:off x="-732835" y="1333140"/>
                  <a:ext cx="2169639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300" dirty="0" smtClean="0">
                      <a:cs typeface="Times New Roman" pitchFamily="18" charset="0"/>
                    </a:rPr>
                    <a:t>Withdrawal frequency (%)</a:t>
                  </a:r>
                  <a:endParaRPr lang="en-US" sz="1300" dirty="0"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58" name="TextBox 57"/>
            <p:cNvSpPr txBox="1"/>
            <p:nvPr/>
          </p:nvSpPr>
          <p:spPr>
            <a:xfrm>
              <a:off x="1217047" y="457614"/>
              <a:ext cx="3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A</a:t>
              </a:r>
              <a:endParaRPr lang="en-US" b="1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189751" y="4696751"/>
            <a:ext cx="4693622" cy="4011214"/>
            <a:chOff x="1189751" y="4696751"/>
            <a:chExt cx="4693622" cy="4011214"/>
          </a:xfrm>
        </p:grpSpPr>
        <p:grpSp>
          <p:nvGrpSpPr>
            <p:cNvPr id="57" name="Group 56"/>
            <p:cNvGrpSpPr/>
            <p:nvPr/>
          </p:nvGrpSpPr>
          <p:grpSpPr>
            <a:xfrm>
              <a:off x="1723659" y="4696751"/>
              <a:ext cx="4159714" cy="4011214"/>
              <a:chOff x="1723659" y="4614863"/>
              <a:chExt cx="4159714" cy="4011214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2164382" y="7540646"/>
                <a:ext cx="3718991" cy="1085431"/>
                <a:chOff x="800315" y="2507121"/>
                <a:chExt cx="3718991" cy="1085431"/>
              </a:xfrm>
            </p:grpSpPr>
            <p:grpSp>
              <p:nvGrpSpPr>
                <p:cNvPr id="33" name="Group 32"/>
                <p:cNvGrpSpPr/>
                <p:nvPr/>
              </p:nvGrpSpPr>
              <p:grpSpPr>
                <a:xfrm>
                  <a:off x="801215" y="2507121"/>
                  <a:ext cx="3554978" cy="232500"/>
                  <a:chOff x="1197140" y="3985813"/>
                  <a:chExt cx="3554978" cy="232500"/>
                </a:xfrm>
              </p:grpSpPr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1684740" y="3985813"/>
                    <a:ext cx="3067378" cy="23250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ts val="1000"/>
                      </a:lnSpc>
                    </a:pPr>
                    <a:r>
                      <a:rPr lang="en-US" sz="1300" dirty="0" smtClean="0"/>
                      <a:t>Lenti-miR-34c-5p mimic 4W after injection</a:t>
                    </a:r>
                    <a:endParaRPr lang="en-US" sz="1300" dirty="0"/>
                  </a:p>
                </p:txBody>
              </p:sp>
              <p:grpSp>
                <p:nvGrpSpPr>
                  <p:cNvPr id="50" name="Group 49"/>
                  <p:cNvGrpSpPr/>
                  <p:nvPr/>
                </p:nvGrpSpPr>
                <p:grpSpPr>
                  <a:xfrm>
                    <a:off x="1197140" y="4022972"/>
                    <a:ext cx="540000" cy="144000"/>
                    <a:chOff x="1197140" y="4022972"/>
                    <a:chExt cx="540000" cy="144000"/>
                  </a:xfrm>
                </p:grpSpPr>
                <p:cxnSp>
                  <p:nvCxnSpPr>
                    <p:cNvPr id="51" name="Straight Connector 50"/>
                    <p:cNvCxnSpPr/>
                    <p:nvPr/>
                  </p:nvCxnSpPr>
                  <p:spPr>
                    <a:xfrm>
                      <a:off x="1197140" y="4094128"/>
                      <a:ext cx="540000" cy="0"/>
                    </a:xfrm>
                    <a:prstGeom prst="line">
                      <a:avLst/>
                    </a:prstGeom>
                    <a:ln w="28575">
                      <a:solidFill>
                        <a:srgbClr val="9C5BCD"/>
                      </a:solidFill>
                      <a:prstDash val="soli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2" name="Oval 51"/>
                    <p:cNvSpPr/>
                    <p:nvPr/>
                  </p:nvSpPr>
                  <p:spPr>
                    <a:xfrm>
                      <a:off x="1388644" y="4022972"/>
                      <a:ext cx="144000" cy="144000"/>
                    </a:xfrm>
                    <a:prstGeom prst="ellipse">
                      <a:avLst/>
                    </a:prstGeom>
                    <a:solidFill>
                      <a:srgbClr val="9C5BCD"/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00"/>
                    </a:p>
                  </p:txBody>
                </p:sp>
              </p:grpSp>
            </p:grpSp>
            <p:grpSp>
              <p:nvGrpSpPr>
                <p:cNvPr id="34" name="Group 33"/>
                <p:cNvGrpSpPr/>
                <p:nvPr/>
              </p:nvGrpSpPr>
              <p:grpSpPr>
                <a:xfrm>
                  <a:off x="800315" y="2790087"/>
                  <a:ext cx="3563122" cy="232500"/>
                  <a:chOff x="1197140" y="3985813"/>
                  <a:chExt cx="3563122" cy="232500"/>
                </a:xfrm>
              </p:grpSpPr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1684740" y="3985813"/>
                    <a:ext cx="3075522" cy="23250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ts val="1000"/>
                      </a:lnSpc>
                    </a:pPr>
                    <a:r>
                      <a:rPr lang="en-US" sz="1300" dirty="0" err="1" smtClean="0"/>
                      <a:t>Lenti</a:t>
                    </a:r>
                    <a:r>
                      <a:rPr lang="en-US" sz="1300" dirty="0" smtClean="0"/>
                      <a:t>-non-targeting-mimic before injection</a:t>
                    </a:r>
                    <a:endParaRPr lang="en-US" sz="1300" dirty="0"/>
                  </a:p>
                </p:txBody>
              </p:sp>
              <p:grpSp>
                <p:nvGrpSpPr>
                  <p:cNvPr id="46" name="Group 45"/>
                  <p:cNvGrpSpPr/>
                  <p:nvPr/>
                </p:nvGrpSpPr>
                <p:grpSpPr>
                  <a:xfrm>
                    <a:off x="1197140" y="4022972"/>
                    <a:ext cx="540000" cy="144000"/>
                    <a:chOff x="1197140" y="4022972"/>
                    <a:chExt cx="540000" cy="144000"/>
                  </a:xfrm>
                </p:grpSpPr>
                <p:cxnSp>
                  <p:nvCxnSpPr>
                    <p:cNvPr id="47" name="Straight Connector 46"/>
                    <p:cNvCxnSpPr/>
                    <p:nvPr/>
                  </p:nvCxnSpPr>
                  <p:spPr>
                    <a:xfrm>
                      <a:off x="1197140" y="4094128"/>
                      <a:ext cx="540000" cy="0"/>
                    </a:xfrm>
                    <a:prstGeom prst="line">
                      <a:avLst/>
                    </a:prstGeom>
                    <a:ln w="28575">
                      <a:solidFill>
                        <a:srgbClr val="3399FF"/>
                      </a:solidFill>
                      <a:prstDash val="soli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8" name="Oval 47"/>
                    <p:cNvSpPr/>
                    <p:nvPr/>
                  </p:nvSpPr>
                  <p:spPr>
                    <a:xfrm>
                      <a:off x="1388644" y="4022972"/>
                      <a:ext cx="144000" cy="144000"/>
                    </a:xfrm>
                    <a:prstGeom prst="ellipse">
                      <a:avLst/>
                    </a:prstGeom>
                    <a:solidFill>
                      <a:srgbClr val="3399FF"/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00"/>
                    </a:p>
                  </p:txBody>
                </p:sp>
              </p:grpSp>
            </p:grpSp>
            <p:grpSp>
              <p:nvGrpSpPr>
                <p:cNvPr id="35" name="Group 34"/>
                <p:cNvGrpSpPr/>
                <p:nvPr/>
              </p:nvGrpSpPr>
              <p:grpSpPr>
                <a:xfrm>
                  <a:off x="807554" y="3360052"/>
                  <a:ext cx="3414299" cy="232500"/>
                  <a:chOff x="1197140" y="3985813"/>
                  <a:chExt cx="3414299" cy="232500"/>
                </a:xfrm>
              </p:grpSpPr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1684740" y="3985813"/>
                    <a:ext cx="2926699" cy="23250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ts val="1000"/>
                      </a:lnSpc>
                    </a:pPr>
                    <a:r>
                      <a:rPr lang="en-US" sz="1300" dirty="0" smtClean="0"/>
                      <a:t>Lenti-miR-34c-5p-mimic before injection</a:t>
                    </a:r>
                    <a:endParaRPr lang="en-US" sz="1300" dirty="0"/>
                  </a:p>
                </p:txBody>
              </p:sp>
              <p:grpSp>
                <p:nvGrpSpPr>
                  <p:cNvPr id="42" name="Group 41"/>
                  <p:cNvGrpSpPr/>
                  <p:nvPr/>
                </p:nvGrpSpPr>
                <p:grpSpPr>
                  <a:xfrm>
                    <a:off x="1197140" y="4022972"/>
                    <a:ext cx="540000" cy="144000"/>
                    <a:chOff x="1197140" y="4022972"/>
                    <a:chExt cx="540000" cy="144000"/>
                  </a:xfrm>
                </p:grpSpPr>
                <p:cxnSp>
                  <p:nvCxnSpPr>
                    <p:cNvPr id="43" name="Straight Connector 42"/>
                    <p:cNvCxnSpPr/>
                    <p:nvPr/>
                  </p:nvCxnSpPr>
                  <p:spPr>
                    <a:xfrm>
                      <a:off x="1197140" y="4094128"/>
                      <a:ext cx="540000" cy="0"/>
                    </a:xfrm>
                    <a:prstGeom prst="line">
                      <a:avLst/>
                    </a:prstGeom>
                    <a:ln w="28575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4" name="Oval 43"/>
                    <p:cNvSpPr/>
                    <p:nvPr/>
                  </p:nvSpPr>
                  <p:spPr>
                    <a:xfrm>
                      <a:off x="1388644" y="4022972"/>
                      <a:ext cx="144000" cy="144000"/>
                    </a:xfrm>
                    <a:prstGeom prst="ellipse">
                      <a:avLst/>
                    </a:prstGeom>
                    <a:solidFill>
                      <a:schemeClr val="accent3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00"/>
                    </a:p>
                  </p:txBody>
                </p:sp>
              </p:grpSp>
            </p:grpSp>
            <p:grpSp>
              <p:nvGrpSpPr>
                <p:cNvPr id="36" name="Group 35"/>
                <p:cNvGrpSpPr/>
                <p:nvPr/>
              </p:nvGrpSpPr>
              <p:grpSpPr>
                <a:xfrm>
                  <a:off x="815505" y="3077490"/>
                  <a:ext cx="3703801" cy="220573"/>
                  <a:chOff x="1197140" y="3985813"/>
                  <a:chExt cx="3703801" cy="220573"/>
                </a:xfrm>
              </p:grpSpPr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1684740" y="3985813"/>
                    <a:ext cx="3216201" cy="22057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ts val="1000"/>
                      </a:lnSpc>
                    </a:pPr>
                    <a:r>
                      <a:rPr lang="en-US" sz="1300" dirty="0" err="1" smtClean="0"/>
                      <a:t>Lenti</a:t>
                    </a:r>
                    <a:r>
                      <a:rPr lang="en-US" sz="1300" dirty="0" smtClean="0"/>
                      <a:t>-non-targeting mimic 4W after injection</a:t>
                    </a:r>
                    <a:endParaRPr lang="en-US" sz="1300" dirty="0"/>
                  </a:p>
                </p:txBody>
              </p:sp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1197140" y="4022972"/>
                    <a:ext cx="540000" cy="144000"/>
                    <a:chOff x="1197140" y="4022972"/>
                    <a:chExt cx="540000" cy="144000"/>
                  </a:xfrm>
                </p:grpSpPr>
                <p:cxnSp>
                  <p:nvCxnSpPr>
                    <p:cNvPr id="39" name="Straight Connector 38"/>
                    <p:cNvCxnSpPr/>
                    <p:nvPr/>
                  </p:nvCxnSpPr>
                  <p:spPr>
                    <a:xfrm>
                      <a:off x="1197140" y="4094128"/>
                      <a:ext cx="540000" cy="0"/>
                    </a:xfrm>
                    <a:prstGeom prst="line">
                      <a:avLst/>
                    </a:prstGeom>
                    <a:ln w="28575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0" name="Oval 39"/>
                    <p:cNvSpPr/>
                    <p:nvPr/>
                  </p:nvSpPr>
                  <p:spPr>
                    <a:xfrm>
                      <a:off x="1388644" y="4022972"/>
                      <a:ext cx="144000" cy="144000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00"/>
                    </a:p>
                  </p:txBody>
                </p:sp>
              </p:grpSp>
            </p:grpSp>
          </p:grpSp>
          <p:grpSp>
            <p:nvGrpSpPr>
              <p:cNvPr id="55" name="Group 54"/>
              <p:cNvGrpSpPr/>
              <p:nvPr/>
            </p:nvGrpSpPr>
            <p:grpSpPr>
              <a:xfrm>
                <a:off x="1723659" y="4614863"/>
                <a:ext cx="3445568" cy="2786219"/>
                <a:chOff x="318335" y="4754427"/>
                <a:chExt cx="3445568" cy="2786219"/>
              </a:xfrm>
            </p:grpSpPr>
            <p:graphicFrame>
              <p:nvGraphicFramePr>
                <p:cNvPr id="6" name="Chart 5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066601833"/>
                    </p:ext>
                  </p:extLst>
                </p:nvPr>
              </p:nvGraphicFramePr>
              <p:xfrm>
                <a:off x="523903" y="4794345"/>
                <a:ext cx="3240000" cy="25200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53" name="TextBox 52"/>
                <p:cNvSpPr txBox="1"/>
                <p:nvPr/>
              </p:nvSpPr>
              <p:spPr>
                <a:xfrm>
                  <a:off x="936250" y="7248258"/>
                  <a:ext cx="2779307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300" dirty="0" smtClean="0"/>
                    <a:t>Von Frey filament strength (g)</a:t>
                  </a:r>
                  <a:endParaRPr lang="en-US" sz="1300" dirty="0"/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>
                <a:xfrm rot="16200000">
                  <a:off x="-620291" y="5693053"/>
                  <a:ext cx="2169639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300" dirty="0" smtClean="0">
                      <a:cs typeface="Times New Roman" pitchFamily="18" charset="0"/>
                    </a:rPr>
                    <a:t>Withdrawal frequency (%)</a:t>
                  </a:r>
                  <a:endParaRPr lang="en-US" sz="1300" dirty="0"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59" name="TextBox 58"/>
            <p:cNvSpPr txBox="1"/>
            <p:nvPr/>
          </p:nvSpPr>
          <p:spPr>
            <a:xfrm>
              <a:off x="1189751" y="4805110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B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9271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Kiran</dc:creator>
  <cp:lastModifiedBy>Kiran</cp:lastModifiedBy>
  <cp:revision>529</cp:revision>
  <dcterms:created xsi:type="dcterms:W3CDTF">2016-02-19T00:27:54Z</dcterms:created>
  <dcterms:modified xsi:type="dcterms:W3CDTF">2017-02-13T00:28:30Z</dcterms:modified>
</cp:coreProperties>
</file>