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1" r:id="rId3"/>
    <p:sldId id="256" r:id="rId4"/>
    <p:sldId id="262" r:id="rId5"/>
    <p:sldId id="257" r:id="rId6"/>
    <p:sldId id="258" r:id="rId7"/>
    <p:sldId id="259" r:id="rId8"/>
  </p:sldIdLst>
  <p:sldSz cx="6858000" cy="9906000" type="A4"/>
  <p:notesSz cx="6858000" cy="9144000"/>
  <p:defaultTextStyle>
    <a:defPPr>
      <a:defRPr lang="cs-CZ"/>
    </a:defPPr>
    <a:lvl1pPr marL="0" algn="l" defTabSz="91423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17" algn="l" defTabSz="91423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35" algn="l" defTabSz="91423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53" algn="l" defTabSz="91423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70" algn="l" defTabSz="91423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588" algn="l" defTabSz="91423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05" algn="l" defTabSz="91423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823" algn="l" defTabSz="91423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40" algn="l" defTabSz="91423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1118" y="80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39473-E076-4DD6-A35F-730C7DE18CED}" type="datetimeFigureOut">
              <a:rPr lang="cs-CZ" smtClean="0"/>
              <a:pPr/>
              <a:t>25. 12. 2017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EF13-8715-491A-BD90-6D234F7D45F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39473-E076-4DD6-A35F-730C7DE18CED}" type="datetimeFigureOut">
              <a:rPr lang="cs-CZ" smtClean="0"/>
              <a:pPr/>
              <a:t>25. 12. 2017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EF13-8715-491A-BD90-6D234F7D45F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57176" y="573264"/>
            <a:ext cx="3357563" cy="12208228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39473-E076-4DD6-A35F-730C7DE18CED}" type="datetimeFigureOut">
              <a:rPr lang="cs-CZ" smtClean="0"/>
              <a:pPr/>
              <a:t>25. 12. 2017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EF13-8715-491A-BD90-6D234F7D45F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39473-E076-4DD6-A35F-730C7DE18CED}" type="datetimeFigureOut">
              <a:rPr lang="cs-CZ" smtClean="0"/>
              <a:pPr/>
              <a:t>25. 12. 2017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EF13-8715-491A-BD90-6D234F7D45F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5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7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7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82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9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39473-E076-4DD6-A35F-730C7DE18CED}" type="datetimeFigureOut">
              <a:rPr lang="cs-CZ" smtClean="0"/>
              <a:pPr/>
              <a:t>25. 12. 2017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EF13-8715-491A-BD90-6D234F7D45F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57176" y="3338691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628901" y="3338691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39473-E076-4DD6-A35F-730C7DE18CED}" type="datetimeFigureOut">
              <a:rPr lang="cs-CZ" smtClean="0"/>
              <a:pPr/>
              <a:t>25. 12. 2017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EF13-8715-491A-BD90-6D234F7D45F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42901" y="2217386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7" indent="0">
              <a:buNone/>
              <a:defRPr sz="2000" b="1"/>
            </a:lvl2pPr>
            <a:lvl3pPr marL="914235" indent="0">
              <a:buNone/>
              <a:defRPr sz="1800" b="1"/>
            </a:lvl3pPr>
            <a:lvl4pPr marL="1371353" indent="0">
              <a:buNone/>
              <a:defRPr sz="1600" b="1"/>
            </a:lvl4pPr>
            <a:lvl5pPr marL="1828470" indent="0">
              <a:buNone/>
              <a:defRPr sz="1600" b="1"/>
            </a:lvl5pPr>
            <a:lvl6pPr marL="2285588" indent="0">
              <a:buNone/>
              <a:defRPr sz="1600" b="1"/>
            </a:lvl6pPr>
            <a:lvl7pPr marL="2742705" indent="0">
              <a:buNone/>
              <a:defRPr sz="1600" b="1"/>
            </a:lvl7pPr>
            <a:lvl8pPr marL="3199823" indent="0">
              <a:buNone/>
              <a:defRPr sz="1600" b="1"/>
            </a:lvl8pPr>
            <a:lvl9pPr marL="365694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3483770" y="2217386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7" indent="0">
              <a:buNone/>
              <a:defRPr sz="2000" b="1"/>
            </a:lvl2pPr>
            <a:lvl3pPr marL="914235" indent="0">
              <a:buNone/>
              <a:defRPr sz="1800" b="1"/>
            </a:lvl3pPr>
            <a:lvl4pPr marL="1371353" indent="0">
              <a:buNone/>
              <a:defRPr sz="1600" b="1"/>
            </a:lvl4pPr>
            <a:lvl5pPr marL="1828470" indent="0">
              <a:buNone/>
              <a:defRPr sz="1600" b="1"/>
            </a:lvl5pPr>
            <a:lvl6pPr marL="2285588" indent="0">
              <a:buNone/>
              <a:defRPr sz="1600" b="1"/>
            </a:lvl6pPr>
            <a:lvl7pPr marL="2742705" indent="0">
              <a:buNone/>
              <a:defRPr sz="1600" b="1"/>
            </a:lvl7pPr>
            <a:lvl8pPr marL="3199823" indent="0">
              <a:buNone/>
              <a:defRPr sz="1600" b="1"/>
            </a:lvl8pPr>
            <a:lvl9pPr marL="365694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39473-E076-4DD6-A35F-730C7DE18CED}" type="datetimeFigureOut">
              <a:rPr lang="cs-CZ" smtClean="0"/>
              <a:pPr/>
              <a:t>25. 12. 2017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EF13-8715-491A-BD90-6D234F7D45F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39473-E076-4DD6-A35F-730C7DE18CED}" type="datetimeFigureOut">
              <a:rPr lang="cs-CZ" smtClean="0"/>
              <a:pPr/>
              <a:t>25. 12. 2017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EF13-8715-491A-BD90-6D234F7D45F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39473-E076-4DD6-A35F-730C7DE18CED}" type="datetimeFigureOut">
              <a:rPr lang="cs-CZ" smtClean="0"/>
              <a:pPr/>
              <a:t>25. 12. 2017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EF13-8715-491A-BD90-6D234F7D45F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117" indent="0">
              <a:buNone/>
              <a:defRPr sz="1200"/>
            </a:lvl2pPr>
            <a:lvl3pPr marL="914235" indent="0">
              <a:buNone/>
              <a:defRPr sz="1000"/>
            </a:lvl3pPr>
            <a:lvl4pPr marL="1371353" indent="0">
              <a:buNone/>
              <a:defRPr sz="900"/>
            </a:lvl4pPr>
            <a:lvl5pPr marL="1828470" indent="0">
              <a:buNone/>
              <a:defRPr sz="900"/>
            </a:lvl5pPr>
            <a:lvl6pPr marL="2285588" indent="0">
              <a:buNone/>
              <a:defRPr sz="900"/>
            </a:lvl6pPr>
            <a:lvl7pPr marL="2742705" indent="0">
              <a:buNone/>
              <a:defRPr sz="900"/>
            </a:lvl7pPr>
            <a:lvl8pPr marL="3199823" indent="0">
              <a:buNone/>
              <a:defRPr sz="900"/>
            </a:lvl8pPr>
            <a:lvl9pPr marL="365694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39473-E076-4DD6-A35F-730C7DE18CED}" type="datetimeFigureOut">
              <a:rPr lang="cs-CZ" smtClean="0"/>
              <a:pPr/>
              <a:t>25. 12. 2017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EF13-8715-491A-BD90-6D234F7D45F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117" indent="0">
              <a:buNone/>
              <a:defRPr sz="2800"/>
            </a:lvl2pPr>
            <a:lvl3pPr marL="914235" indent="0">
              <a:buNone/>
              <a:defRPr sz="2400"/>
            </a:lvl3pPr>
            <a:lvl4pPr marL="1371353" indent="0">
              <a:buNone/>
              <a:defRPr sz="2000"/>
            </a:lvl4pPr>
            <a:lvl5pPr marL="1828470" indent="0">
              <a:buNone/>
              <a:defRPr sz="2000"/>
            </a:lvl5pPr>
            <a:lvl6pPr marL="2285588" indent="0">
              <a:buNone/>
              <a:defRPr sz="2000"/>
            </a:lvl6pPr>
            <a:lvl7pPr marL="2742705" indent="0">
              <a:buNone/>
              <a:defRPr sz="2000"/>
            </a:lvl7pPr>
            <a:lvl8pPr marL="3199823" indent="0">
              <a:buNone/>
              <a:defRPr sz="2000"/>
            </a:lvl8pPr>
            <a:lvl9pPr marL="365694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117" indent="0">
              <a:buNone/>
              <a:defRPr sz="1200"/>
            </a:lvl2pPr>
            <a:lvl3pPr marL="914235" indent="0">
              <a:buNone/>
              <a:defRPr sz="1000"/>
            </a:lvl3pPr>
            <a:lvl4pPr marL="1371353" indent="0">
              <a:buNone/>
              <a:defRPr sz="900"/>
            </a:lvl4pPr>
            <a:lvl5pPr marL="1828470" indent="0">
              <a:buNone/>
              <a:defRPr sz="900"/>
            </a:lvl5pPr>
            <a:lvl6pPr marL="2285588" indent="0">
              <a:buNone/>
              <a:defRPr sz="900"/>
            </a:lvl6pPr>
            <a:lvl7pPr marL="2742705" indent="0">
              <a:buNone/>
              <a:defRPr sz="900"/>
            </a:lvl7pPr>
            <a:lvl8pPr marL="3199823" indent="0">
              <a:buNone/>
              <a:defRPr sz="900"/>
            </a:lvl8pPr>
            <a:lvl9pPr marL="365694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39473-E076-4DD6-A35F-730C7DE18CED}" type="datetimeFigureOut">
              <a:rPr lang="cs-CZ" smtClean="0"/>
              <a:pPr/>
              <a:t>25. 12. 2017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EF13-8715-491A-BD90-6D234F7D45F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23" tIns="45712" rIns="91423" bIns="45712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23" tIns="45712" rIns="91423" bIns="45712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3"/>
          </a:xfrm>
          <a:prstGeom prst="rect">
            <a:avLst/>
          </a:prstGeom>
        </p:spPr>
        <p:txBody>
          <a:bodyPr vert="horz" lIns="91423" tIns="45712" rIns="91423" bIns="4571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39473-E076-4DD6-A35F-730C7DE18CED}" type="datetimeFigureOut">
              <a:rPr lang="cs-CZ" smtClean="0"/>
              <a:pPr/>
              <a:t>25. 12. 2017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3"/>
          </a:xfrm>
          <a:prstGeom prst="rect">
            <a:avLst/>
          </a:prstGeom>
        </p:spPr>
        <p:txBody>
          <a:bodyPr vert="horz" lIns="91423" tIns="45712" rIns="91423" bIns="4571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3"/>
          </a:xfrm>
          <a:prstGeom prst="rect">
            <a:avLst/>
          </a:prstGeom>
        </p:spPr>
        <p:txBody>
          <a:bodyPr vert="horz" lIns="91423" tIns="45712" rIns="91423" bIns="4571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DEF13-8715-491A-BD90-6D234F7D45F9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23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38" indent="-342838" algn="l" defTabSz="91423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16" indent="-285699" algn="l" defTabSz="91423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94" indent="-228559" algn="l" defTabSz="91423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11" indent="-228559" algn="l" defTabSz="91423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29" indent="-228559" algn="l" defTabSz="91423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147" indent="-228559" algn="l" defTabSz="91423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64" indent="-228559" algn="l" defTabSz="91423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82" indent="-228559" algn="l" defTabSz="91423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99" indent="-228559" algn="l" defTabSz="91423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7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35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53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70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88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05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23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40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80" y="1496616"/>
            <a:ext cx="5760720" cy="1909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ovéPole 5"/>
          <p:cNvSpPr txBox="1"/>
          <p:nvPr/>
        </p:nvSpPr>
        <p:spPr>
          <a:xfrm>
            <a:off x="548680" y="4088904"/>
            <a:ext cx="58326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err="1" smtClean="0"/>
              <a:t>Addional</a:t>
            </a:r>
            <a:r>
              <a:rPr lang="cs-CZ" sz="1400" b="1" dirty="0" smtClean="0"/>
              <a:t> </a:t>
            </a:r>
            <a:r>
              <a:rPr lang="cs-CZ" sz="1400" b="1" dirty="0" err="1" smtClean="0"/>
              <a:t>file</a:t>
            </a:r>
            <a:r>
              <a:rPr lang="cs-CZ" sz="1400" b="1" dirty="0" smtClean="0"/>
              <a:t> 1: </a:t>
            </a:r>
            <a:r>
              <a:rPr lang="cs-CZ" sz="1400" b="1" dirty="0" err="1" smtClean="0"/>
              <a:t>Figure</a:t>
            </a:r>
            <a:r>
              <a:rPr lang="cs-CZ" sz="1400" b="1" dirty="0" smtClean="0"/>
              <a:t> S1. </a:t>
            </a:r>
            <a:r>
              <a:rPr lang="cs-CZ" sz="1400" dirty="0" err="1" smtClean="0"/>
              <a:t>Gating</a:t>
            </a:r>
            <a:r>
              <a:rPr lang="cs-CZ" sz="1400" dirty="0" smtClean="0"/>
              <a:t> </a:t>
            </a:r>
            <a:r>
              <a:rPr lang="cs-CZ" sz="1400" dirty="0" err="1" smtClean="0"/>
              <a:t>strategy</a:t>
            </a:r>
            <a:r>
              <a:rPr lang="cs-CZ" sz="1400" dirty="0" smtClean="0"/>
              <a:t>. </a:t>
            </a:r>
            <a:r>
              <a:rPr lang="cs-CZ" sz="1400" b="1" dirty="0" smtClean="0"/>
              <a:t>a</a:t>
            </a:r>
            <a:r>
              <a:rPr lang="cs-CZ" sz="1400" dirty="0" smtClean="0"/>
              <a:t> </a:t>
            </a:r>
            <a:r>
              <a:rPr lang="cs-CZ" sz="1400" dirty="0" err="1" smtClean="0"/>
              <a:t>Gating</a:t>
            </a:r>
            <a:r>
              <a:rPr lang="cs-CZ" sz="1400" dirty="0" smtClean="0"/>
              <a:t> on single GFP+ </a:t>
            </a:r>
            <a:r>
              <a:rPr lang="cs-CZ" sz="1400" dirty="0" err="1" smtClean="0"/>
              <a:t>cells</a:t>
            </a:r>
            <a:r>
              <a:rPr lang="cs-CZ" sz="1400" dirty="0" smtClean="0"/>
              <a:t> on GFP-A/GFP-H </a:t>
            </a:r>
            <a:r>
              <a:rPr lang="cs-CZ" sz="1400" dirty="0" err="1" smtClean="0"/>
              <a:t>dotplot</a:t>
            </a:r>
            <a:r>
              <a:rPr lang="cs-CZ" sz="1400" dirty="0" smtClean="0"/>
              <a:t>. </a:t>
            </a:r>
            <a:r>
              <a:rPr lang="cs-CZ" sz="1400" b="1" dirty="0" smtClean="0"/>
              <a:t>b</a:t>
            </a:r>
            <a:r>
              <a:rPr lang="cs-CZ" sz="1400" dirty="0" smtClean="0"/>
              <a:t> </a:t>
            </a:r>
            <a:r>
              <a:rPr lang="cs-CZ" sz="1400" dirty="0" err="1" smtClean="0"/>
              <a:t>Gating</a:t>
            </a:r>
            <a:r>
              <a:rPr lang="cs-CZ" sz="1400" dirty="0" smtClean="0"/>
              <a:t> on </a:t>
            </a:r>
            <a:r>
              <a:rPr lang="cs-CZ" sz="1400" i="1" dirty="0" err="1" smtClean="0"/>
              <a:t>Leishmania</a:t>
            </a:r>
            <a:r>
              <a:rPr lang="cs-CZ" sz="1400" dirty="0" smtClean="0"/>
              <a:t> </a:t>
            </a:r>
            <a:r>
              <a:rPr lang="cs-CZ" sz="1400" dirty="0" err="1" smtClean="0"/>
              <a:t>cells</a:t>
            </a:r>
            <a:r>
              <a:rPr lang="cs-CZ" sz="1400" dirty="0" smtClean="0"/>
              <a:t> on FSC-A/SSC-A </a:t>
            </a:r>
            <a:r>
              <a:rPr lang="cs-CZ" sz="1400" dirty="0" err="1" smtClean="0"/>
              <a:t>dotplot</a:t>
            </a:r>
            <a:r>
              <a:rPr lang="cs-CZ" sz="1400" dirty="0" smtClean="0"/>
              <a:t>. </a:t>
            </a:r>
            <a:r>
              <a:rPr lang="cs-CZ" sz="1400" b="1" dirty="0" smtClean="0"/>
              <a:t>c</a:t>
            </a:r>
            <a:r>
              <a:rPr lang="cs-CZ" sz="1400" dirty="0" smtClean="0"/>
              <a:t> </a:t>
            </a:r>
            <a:r>
              <a:rPr lang="cs-CZ" sz="1400" dirty="0" err="1" smtClean="0"/>
              <a:t>Analysis</a:t>
            </a:r>
            <a:r>
              <a:rPr lang="cs-CZ" sz="1400" dirty="0" smtClean="0"/>
              <a:t> </a:t>
            </a:r>
            <a:r>
              <a:rPr lang="cs-CZ" sz="1400" dirty="0" err="1" smtClean="0"/>
              <a:t>of</a:t>
            </a:r>
            <a:r>
              <a:rPr lang="cs-CZ" sz="1400" dirty="0" smtClean="0"/>
              <a:t> DAPI fluorescence on histogram – </a:t>
            </a:r>
            <a:r>
              <a:rPr lang="cs-CZ" sz="1400" dirty="0" err="1" smtClean="0"/>
              <a:t>enumeration</a:t>
            </a:r>
            <a:r>
              <a:rPr lang="cs-CZ" sz="1400" dirty="0" smtClean="0"/>
              <a:t> </a:t>
            </a:r>
            <a:r>
              <a:rPr lang="cs-CZ" sz="1400" dirty="0" err="1" smtClean="0"/>
              <a:t>of</a:t>
            </a:r>
            <a:r>
              <a:rPr lang="cs-CZ" sz="1400" dirty="0" smtClean="0"/>
              <a:t> % DAPI+ (i.</a:t>
            </a:r>
            <a:r>
              <a:rPr lang="cs-CZ" sz="1400" dirty="0" err="1" smtClean="0"/>
              <a:t>e</a:t>
            </a:r>
            <a:r>
              <a:rPr lang="cs-CZ" sz="1400" dirty="0" smtClean="0"/>
              <a:t>. </a:t>
            </a:r>
            <a:r>
              <a:rPr lang="cs-CZ" sz="1400" dirty="0" err="1" smtClean="0"/>
              <a:t>dead</a:t>
            </a:r>
            <a:r>
              <a:rPr lang="cs-CZ" sz="1400" dirty="0" smtClean="0"/>
              <a:t>) </a:t>
            </a:r>
            <a:r>
              <a:rPr lang="cs-CZ" sz="1400" i="1" dirty="0" err="1" smtClean="0"/>
              <a:t>Leishmania</a:t>
            </a:r>
            <a:r>
              <a:rPr lang="cs-CZ" sz="1400" dirty="0" smtClean="0"/>
              <a:t> </a:t>
            </a:r>
            <a:r>
              <a:rPr lang="cs-CZ" sz="1400" dirty="0" err="1" smtClean="0"/>
              <a:t>cells</a:t>
            </a:r>
            <a:r>
              <a:rPr lang="cs-CZ" sz="1400" dirty="0" smtClean="0"/>
              <a:t>.</a:t>
            </a:r>
            <a:endParaRPr lang="cs-CZ" sz="14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491912" y="141279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a</a:t>
            </a:r>
            <a:endParaRPr lang="cs-CZ" sz="16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4331196" y="1389936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c</a:t>
            </a:r>
            <a:endParaRPr lang="cs-CZ" sz="16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2402220" y="1416988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b</a:t>
            </a:r>
            <a:endParaRPr lang="cs-CZ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624" y="1243134"/>
            <a:ext cx="5760720" cy="1926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Obrázek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624" y="3259358"/>
            <a:ext cx="5760720" cy="1918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Obrázek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4624" y="5203574"/>
            <a:ext cx="5760720" cy="1909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ovéPole 7"/>
          <p:cNvSpPr txBox="1"/>
          <p:nvPr/>
        </p:nvSpPr>
        <p:spPr>
          <a:xfrm>
            <a:off x="764704" y="7329264"/>
            <a:ext cx="568863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err="1" smtClean="0"/>
              <a:t>Addional</a:t>
            </a:r>
            <a:r>
              <a:rPr lang="cs-CZ" sz="1400" b="1" dirty="0" smtClean="0"/>
              <a:t> </a:t>
            </a:r>
            <a:r>
              <a:rPr lang="cs-CZ" sz="1400" b="1" dirty="0" err="1" smtClean="0"/>
              <a:t>file</a:t>
            </a:r>
            <a:r>
              <a:rPr lang="cs-CZ" sz="1400" b="1" dirty="0" smtClean="0"/>
              <a:t> 1: </a:t>
            </a:r>
            <a:r>
              <a:rPr lang="cs-CZ" sz="1400" b="1" dirty="0" err="1" smtClean="0"/>
              <a:t>Figure</a:t>
            </a:r>
            <a:r>
              <a:rPr lang="cs-CZ" sz="1400" b="1" dirty="0" smtClean="0"/>
              <a:t> </a:t>
            </a:r>
            <a:r>
              <a:rPr lang="cs-CZ" sz="1400" b="1" dirty="0" smtClean="0"/>
              <a:t>S2.</a:t>
            </a:r>
            <a:r>
              <a:rPr lang="en-GB" sz="1400" b="1" dirty="0" smtClean="0"/>
              <a:t> </a:t>
            </a:r>
            <a:r>
              <a:rPr lang="en-GB" sz="1400" i="1" dirty="0" err="1" smtClean="0"/>
              <a:t>Leishmania</a:t>
            </a:r>
            <a:r>
              <a:rPr lang="en-GB" sz="1400" i="1" dirty="0" smtClean="0"/>
              <a:t> </a:t>
            </a:r>
            <a:r>
              <a:rPr lang="en-GB" sz="1400" i="1" dirty="0" err="1" smtClean="0"/>
              <a:t>donovani</a:t>
            </a:r>
            <a:r>
              <a:rPr lang="en-GB" sz="1400" dirty="0" smtClean="0"/>
              <a:t> </a:t>
            </a:r>
            <a:r>
              <a:rPr lang="en-GB" sz="1400" dirty="0" err="1" smtClean="0"/>
              <a:t>amastigotes</a:t>
            </a:r>
            <a:r>
              <a:rPr lang="en-GB" sz="1400" dirty="0" smtClean="0"/>
              <a:t> (0 h AMA), parasites within </a:t>
            </a:r>
            <a:r>
              <a:rPr lang="en-GB" sz="1400" dirty="0" err="1" smtClean="0"/>
              <a:t>amastigote-promastigote</a:t>
            </a:r>
            <a:r>
              <a:rPr lang="en-GB" sz="1400" dirty="0" smtClean="0"/>
              <a:t> transition (5 h AMA/PROMA) and </a:t>
            </a:r>
            <a:r>
              <a:rPr lang="en-GB" sz="1400" dirty="0" err="1" smtClean="0"/>
              <a:t>promastigotes</a:t>
            </a:r>
            <a:r>
              <a:rPr lang="en-GB" sz="1400" dirty="0" smtClean="0"/>
              <a:t> (24 h PROMA) were incubated in a </a:t>
            </a:r>
            <a:r>
              <a:rPr lang="en-GB" sz="1400" dirty="0" err="1" smtClean="0"/>
              <a:t>microtiter</a:t>
            </a:r>
            <a:r>
              <a:rPr lang="en-GB" sz="1400" dirty="0" smtClean="0"/>
              <a:t> plate for 2 h with </a:t>
            </a:r>
            <a:r>
              <a:rPr lang="en-GB" sz="1400" dirty="0" err="1" smtClean="0"/>
              <a:t>midguts</a:t>
            </a:r>
            <a:r>
              <a:rPr lang="en-GB" sz="1400" dirty="0" smtClean="0"/>
              <a:t> of </a:t>
            </a:r>
            <a:r>
              <a:rPr lang="en-GB" sz="1400" i="1" dirty="0" smtClean="0"/>
              <a:t>P. </a:t>
            </a:r>
            <a:r>
              <a:rPr lang="en-GB" sz="1400" i="1" dirty="0" err="1" smtClean="0"/>
              <a:t>argentipes</a:t>
            </a:r>
            <a:r>
              <a:rPr lang="en-GB" sz="1400" dirty="0" smtClean="0"/>
              <a:t> dissected at 24 h post-blood meal.</a:t>
            </a:r>
            <a:r>
              <a:rPr lang="cs-CZ" sz="1400" dirty="0" smtClean="0"/>
              <a:t> </a:t>
            </a:r>
            <a:r>
              <a:rPr lang="en-US" sz="1400" dirty="0" smtClean="0"/>
              <a:t>Analysis of dead </a:t>
            </a:r>
            <a:r>
              <a:rPr lang="cs-CZ" sz="1400" i="1" dirty="0" err="1" smtClean="0"/>
              <a:t>L</a:t>
            </a:r>
            <a:r>
              <a:rPr lang="en-US" sz="1400" i="1" dirty="0" err="1" smtClean="0"/>
              <a:t>eishmania</a:t>
            </a:r>
            <a:r>
              <a:rPr lang="en-US" sz="1400" i="1" dirty="0" smtClean="0"/>
              <a:t> </a:t>
            </a:r>
            <a:r>
              <a:rPr lang="en-US" sz="1400" dirty="0" smtClean="0"/>
              <a:t>was performed using flow </a:t>
            </a:r>
            <a:r>
              <a:rPr lang="en-US" sz="1400" dirty="0" err="1" smtClean="0"/>
              <a:t>cytometry</a:t>
            </a:r>
            <a:r>
              <a:rPr lang="en-US" sz="1400" dirty="0" smtClean="0"/>
              <a:t>. Percentage of dead cells was assessed on histogram of DAPI fluorescence on gated single GFP-positive </a:t>
            </a:r>
            <a:r>
              <a:rPr lang="cs-CZ" sz="1400" i="1" dirty="0" smtClean="0"/>
              <a:t>L</a:t>
            </a:r>
            <a:r>
              <a:rPr lang="en-US" sz="1400" i="1" dirty="0" err="1" smtClean="0"/>
              <a:t>eishmania</a:t>
            </a:r>
            <a:r>
              <a:rPr lang="cs-CZ" sz="1400" dirty="0" smtClean="0"/>
              <a:t>.</a:t>
            </a:r>
            <a:endParaRPr lang="cs-CZ" sz="1400" i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95256" y="2000672"/>
            <a:ext cx="546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1400" dirty="0" smtClean="0"/>
              <a:t>0h</a:t>
            </a:r>
          </a:p>
          <a:p>
            <a:pPr algn="ctr"/>
            <a:r>
              <a:rPr lang="cs-CZ" sz="1400" dirty="0" smtClean="0"/>
              <a:t>AMA</a:t>
            </a:r>
            <a:endParaRPr lang="cs-CZ" sz="14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-27384" y="6023828"/>
            <a:ext cx="7503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1400" dirty="0" smtClean="0"/>
              <a:t>24h</a:t>
            </a:r>
          </a:p>
          <a:p>
            <a:pPr algn="ctr"/>
            <a:r>
              <a:rPr lang="cs-CZ" sz="1400" dirty="0" smtClean="0"/>
              <a:t>PROMA</a:t>
            </a:r>
            <a:endParaRPr lang="cs-CZ" sz="1400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-27384" y="3849087"/>
            <a:ext cx="75039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1400" dirty="0" smtClean="0"/>
              <a:t>5h</a:t>
            </a:r>
          </a:p>
          <a:p>
            <a:pPr algn="ctr"/>
            <a:r>
              <a:rPr lang="cs-CZ" sz="1400" dirty="0" smtClean="0"/>
              <a:t>AMA/</a:t>
            </a:r>
          </a:p>
          <a:p>
            <a:pPr algn="ctr"/>
            <a:r>
              <a:rPr lang="cs-CZ" sz="1400" dirty="0" smtClean="0"/>
              <a:t>PROMA</a:t>
            </a:r>
            <a:endParaRPr lang="cs-CZ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ázek 1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8274" y="1191344"/>
            <a:ext cx="576707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Obrázek 1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8274" y="3264024"/>
            <a:ext cx="576707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Obrázek 1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8274" y="5280248"/>
            <a:ext cx="576707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ovéPole 8"/>
          <p:cNvSpPr txBox="1"/>
          <p:nvPr/>
        </p:nvSpPr>
        <p:spPr>
          <a:xfrm>
            <a:off x="95256" y="2000672"/>
            <a:ext cx="546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1400" dirty="0" smtClean="0"/>
              <a:t>0h</a:t>
            </a:r>
          </a:p>
          <a:p>
            <a:pPr algn="ctr"/>
            <a:r>
              <a:rPr lang="cs-CZ" sz="1400" dirty="0" smtClean="0"/>
              <a:t>AMA</a:t>
            </a:r>
            <a:endParaRPr lang="cs-CZ" sz="14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-27384" y="6023828"/>
            <a:ext cx="7503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1400" dirty="0" smtClean="0"/>
              <a:t>24h</a:t>
            </a:r>
          </a:p>
          <a:p>
            <a:pPr algn="ctr"/>
            <a:r>
              <a:rPr lang="cs-CZ" sz="1400" dirty="0" smtClean="0"/>
              <a:t>PROMA</a:t>
            </a:r>
            <a:endParaRPr lang="cs-CZ" sz="1400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4515" y="3849087"/>
            <a:ext cx="75039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1400" dirty="0" smtClean="0"/>
              <a:t>5h</a:t>
            </a:r>
          </a:p>
          <a:p>
            <a:pPr algn="ctr"/>
            <a:r>
              <a:rPr lang="cs-CZ" sz="1400" dirty="0" smtClean="0"/>
              <a:t>AMA/</a:t>
            </a:r>
          </a:p>
          <a:p>
            <a:pPr algn="ctr"/>
            <a:r>
              <a:rPr lang="cs-CZ" sz="1400" dirty="0" smtClean="0"/>
              <a:t>PROMA</a:t>
            </a:r>
            <a:endParaRPr lang="cs-CZ" sz="1400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764704" y="7329264"/>
            <a:ext cx="568863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err="1" smtClean="0"/>
              <a:t>Addional</a:t>
            </a:r>
            <a:r>
              <a:rPr lang="cs-CZ" sz="1400" b="1" dirty="0" smtClean="0"/>
              <a:t> </a:t>
            </a:r>
            <a:r>
              <a:rPr lang="cs-CZ" sz="1400" b="1" dirty="0" err="1" smtClean="0"/>
              <a:t>file</a:t>
            </a:r>
            <a:r>
              <a:rPr lang="cs-CZ" sz="1400" b="1" dirty="0" smtClean="0"/>
              <a:t> 1: </a:t>
            </a:r>
            <a:r>
              <a:rPr lang="cs-CZ" sz="1400" b="1" dirty="0" err="1" smtClean="0"/>
              <a:t>Figure</a:t>
            </a:r>
            <a:r>
              <a:rPr lang="cs-CZ" sz="1400" b="1" dirty="0" smtClean="0"/>
              <a:t> </a:t>
            </a:r>
            <a:r>
              <a:rPr lang="cs-CZ" sz="1400" b="1" dirty="0" smtClean="0"/>
              <a:t>S3.</a:t>
            </a:r>
            <a:r>
              <a:rPr lang="en-GB" sz="1400" dirty="0" smtClean="0"/>
              <a:t> </a:t>
            </a:r>
            <a:r>
              <a:rPr lang="en-GB" sz="1400" i="1" dirty="0" err="1" smtClean="0"/>
              <a:t>Leishmania</a:t>
            </a:r>
            <a:r>
              <a:rPr lang="en-GB" sz="1400" i="1" dirty="0" smtClean="0"/>
              <a:t> </a:t>
            </a:r>
            <a:r>
              <a:rPr lang="en-GB" sz="1400" i="1" dirty="0" err="1" smtClean="0"/>
              <a:t>donovani</a:t>
            </a:r>
            <a:r>
              <a:rPr lang="en-GB" sz="1400" dirty="0" smtClean="0"/>
              <a:t> </a:t>
            </a:r>
            <a:r>
              <a:rPr lang="en-GB" sz="1400" dirty="0" err="1" smtClean="0"/>
              <a:t>amastigotes</a:t>
            </a:r>
            <a:r>
              <a:rPr lang="en-GB" sz="1400" dirty="0" smtClean="0"/>
              <a:t> (0 h AMA), parasites within </a:t>
            </a:r>
            <a:r>
              <a:rPr lang="en-GB" sz="1400" dirty="0" err="1" smtClean="0"/>
              <a:t>amastigote-promastigote</a:t>
            </a:r>
            <a:r>
              <a:rPr lang="en-GB" sz="1400" dirty="0" smtClean="0"/>
              <a:t> transition (5 h AMA/PROMA) and </a:t>
            </a:r>
            <a:r>
              <a:rPr lang="en-GB" sz="1400" dirty="0" err="1" smtClean="0"/>
              <a:t>promastigotes</a:t>
            </a:r>
            <a:r>
              <a:rPr lang="en-GB" sz="1400" dirty="0" smtClean="0"/>
              <a:t> (24 h PROMA) were incubated in a </a:t>
            </a:r>
            <a:r>
              <a:rPr lang="en-GB" sz="1400" dirty="0" err="1" smtClean="0"/>
              <a:t>microtiter</a:t>
            </a:r>
            <a:r>
              <a:rPr lang="en-GB" sz="1400" dirty="0" smtClean="0"/>
              <a:t> plate for 2 h with </a:t>
            </a:r>
            <a:r>
              <a:rPr lang="en-GB" sz="1400" dirty="0" err="1" smtClean="0"/>
              <a:t>midguts</a:t>
            </a:r>
            <a:r>
              <a:rPr lang="en-GB" sz="1400" dirty="0" smtClean="0"/>
              <a:t> of </a:t>
            </a:r>
            <a:r>
              <a:rPr lang="en-GB" sz="1400" i="1" dirty="0" smtClean="0"/>
              <a:t>P. </a:t>
            </a:r>
            <a:r>
              <a:rPr lang="cs-CZ" sz="1400" i="1" dirty="0" err="1" smtClean="0"/>
              <a:t>orientalis</a:t>
            </a:r>
            <a:r>
              <a:rPr lang="en-GB" sz="1400" dirty="0" smtClean="0"/>
              <a:t> dissected at 24 h post-blood meal.</a:t>
            </a:r>
            <a:r>
              <a:rPr lang="cs-CZ" sz="1400" dirty="0" smtClean="0"/>
              <a:t> </a:t>
            </a:r>
            <a:r>
              <a:rPr lang="en-US" sz="1400" dirty="0" smtClean="0"/>
              <a:t>Analysis of dead </a:t>
            </a:r>
            <a:r>
              <a:rPr lang="cs-CZ" sz="1400" i="1" dirty="0" err="1" smtClean="0"/>
              <a:t>L</a:t>
            </a:r>
            <a:r>
              <a:rPr lang="en-US" sz="1400" i="1" dirty="0" err="1" smtClean="0"/>
              <a:t>eishmania</a:t>
            </a:r>
            <a:r>
              <a:rPr lang="en-US" sz="1400" i="1" dirty="0" smtClean="0"/>
              <a:t> </a:t>
            </a:r>
            <a:r>
              <a:rPr lang="en-US" sz="1400" dirty="0" smtClean="0"/>
              <a:t>was performed using flow </a:t>
            </a:r>
            <a:r>
              <a:rPr lang="en-US" sz="1400" dirty="0" err="1" smtClean="0"/>
              <a:t>cytometry</a:t>
            </a:r>
            <a:r>
              <a:rPr lang="en-US" sz="1400" dirty="0" smtClean="0"/>
              <a:t>. Percentage of dead cells was assessed on histogram of DAPI fluorescence on gated single GFP-positive </a:t>
            </a:r>
            <a:r>
              <a:rPr lang="cs-CZ" sz="1400" i="1" dirty="0" smtClean="0"/>
              <a:t>L</a:t>
            </a:r>
            <a:r>
              <a:rPr lang="en-US" sz="1400" i="1" dirty="0" err="1" smtClean="0"/>
              <a:t>eishmania</a:t>
            </a:r>
            <a:r>
              <a:rPr lang="cs-CZ" sz="1400" dirty="0" smtClean="0"/>
              <a:t>.</a:t>
            </a:r>
            <a:endParaRPr lang="cs-CZ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6266" y="3152800"/>
            <a:ext cx="576707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Obrázek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266" y="5117182"/>
            <a:ext cx="576707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Obrázek 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6266" y="1208584"/>
            <a:ext cx="576707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ovéPole 9"/>
          <p:cNvSpPr txBox="1"/>
          <p:nvPr/>
        </p:nvSpPr>
        <p:spPr>
          <a:xfrm>
            <a:off x="95256" y="2000672"/>
            <a:ext cx="546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1400" dirty="0" smtClean="0"/>
              <a:t>0h</a:t>
            </a:r>
          </a:p>
          <a:p>
            <a:pPr algn="ctr"/>
            <a:r>
              <a:rPr lang="cs-CZ" sz="1400" dirty="0" smtClean="0"/>
              <a:t>AMA</a:t>
            </a:r>
            <a:endParaRPr lang="cs-CZ" sz="1400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-27384" y="6023828"/>
            <a:ext cx="7503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1400" dirty="0" smtClean="0"/>
              <a:t>24h</a:t>
            </a:r>
          </a:p>
          <a:p>
            <a:pPr algn="ctr"/>
            <a:r>
              <a:rPr lang="cs-CZ" sz="1400" dirty="0" smtClean="0"/>
              <a:t>PROMA</a:t>
            </a:r>
            <a:endParaRPr lang="cs-CZ" sz="1400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-27384" y="3849087"/>
            <a:ext cx="75039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1400" dirty="0" smtClean="0"/>
              <a:t>5h</a:t>
            </a:r>
          </a:p>
          <a:p>
            <a:pPr algn="ctr"/>
            <a:r>
              <a:rPr lang="cs-CZ" sz="1400" dirty="0" smtClean="0"/>
              <a:t>AMA/</a:t>
            </a:r>
          </a:p>
          <a:p>
            <a:pPr algn="ctr"/>
            <a:r>
              <a:rPr lang="cs-CZ" sz="1400" dirty="0" smtClean="0"/>
              <a:t>PROMA</a:t>
            </a:r>
            <a:endParaRPr lang="cs-CZ" sz="14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764704" y="7329264"/>
            <a:ext cx="568863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err="1" smtClean="0"/>
              <a:t>Addional</a:t>
            </a:r>
            <a:r>
              <a:rPr lang="cs-CZ" sz="1400" b="1" dirty="0" smtClean="0"/>
              <a:t> </a:t>
            </a:r>
            <a:r>
              <a:rPr lang="cs-CZ" sz="1400" b="1" dirty="0" err="1" smtClean="0"/>
              <a:t>file</a:t>
            </a:r>
            <a:r>
              <a:rPr lang="cs-CZ" sz="1400" b="1" dirty="0" smtClean="0"/>
              <a:t> 1: </a:t>
            </a:r>
            <a:r>
              <a:rPr lang="cs-CZ" sz="1400" b="1" dirty="0" err="1" smtClean="0"/>
              <a:t>Figure</a:t>
            </a:r>
            <a:r>
              <a:rPr lang="cs-CZ" sz="1400" b="1" dirty="0" smtClean="0"/>
              <a:t> </a:t>
            </a:r>
            <a:r>
              <a:rPr lang="cs-CZ" sz="1400" b="1" dirty="0" smtClean="0"/>
              <a:t>S4.</a:t>
            </a:r>
            <a:r>
              <a:rPr lang="en-GB" sz="1400" b="1" dirty="0" smtClean="0"/>
              <a:t> </a:t>
            </a:r>
            <a:r>
              <a:rPr lang="en-GB" sz="1400" i="1" dirty="0" err="1" smtClean="0"/>
              <a:t>Leishmania</a:t>
            </a:r>
            <a:r>
              <a:rPr lang="en-GB" sz="1400" i="1" dirty="0" smtClean="0"/>
              <a:t> </a:t>
            </a:r>
            <a:r>
              <a:rPr lang="en-GB" sz="1400" i="1" dirty="0" err="1" smtClean="0"/>
              <a:t>donovani</a:t>
            </a:r>
            <a:r>
              <a:rPr lang="en-GB" sz="1400" dirty="0" smtClean="0"/>
              <a:t> </a:t>
            </a:r>
            <a:r>
              <a:rPr lang="en-GB" sz="1400" dirty="0" err="1" smtClean="0"/>
              <a:t>amastigotes</a:t>
            </a:r>
            <a:r>
              <a:rPr lang="en-GB" sz="1400" dirty="0" smtClean="0"/>
              <a:t> (0 h AMA), parasites within </a:t>
            </a:r>
            <a:r>
              <a:rPr lang="en-GB" sz="1400" dirty="0" err="1" smtClean="0"/>
              <a:t>amastigote-promastigote</a:t>
            </a:r>
            <a:r>
              <a:rPr lang="en-GB" sz="1400" dirty="0" smtClean="0"/>
              <a:t> transition (5 h AMA/PROMA) and </a:t>
            </a:r>
            <a:r>
              <a:rPr lang="en-GB" sz="1400" dirty="0" err="1" smtClean="0"/>
              <a:t>promastigotes</a:t>
            </a:r>
            <a:r>
              <a:rPr lang="en-GB" sz="1400" dirty="0" smtClean="0"/>
              <a:t> (24 h PROMA) were incubated in a </a:t>
            </a:r>
            <a:r>
              <a:rPr lang="en-GB" sz="1400" dirty="0" err="1" smtClean="0"/>
              <a:t>microtiter</a:t>
            </a:r>
            <a:r>
              <a:rPr lang="en-GB" sz="1400" dirty="0" smtClean="0"/>
              <a:t> plate for 2 h with </a:t>
            </a:r>
            <a:r>
              <a:rPr lang="en-GB" sz="1400" dirty="0" err="1" smtClean="0"/>
              <a:t>midguts</a:t>
            </a:r>
            <a:r>
              <a:rPr lang="en-GB" sz="1400" dirty="0" smtClean="0"/>
              <a:t> of </a:t>
            </a:r>
            <a:r>
              <a:rPr lang="en-GB" sz="1400" i="1" dirty="0" smtClean="0"/>
              <a:t>P. </a:t>
            </a:r>
            <a:r>
              <a:rPr lang="cs-CZ" sz="1400" i="1" dirty="0" err="1" smtClean="0"/>
              <a:t>papatasi</a:t>
            </a:r>
            <a:r>
              <a:rPr lang="en-GB" sz="1400" dirty="0" smtClean="0"/>
              <a:t> dissected at 24 h post-blood meal.</a:t>
            </a:r>
            <a:r>
              <a:rPr lang="cs-CZ" sz="1400" dirty="0" smtClean="0"/>
              <a:t> </a:t>
            </a:r>
            <a:r>
              <a:rPr lang="en-US" sz="1400" dirty="0" smtClean="0"/>
              <a:t>Analysis of dead </a:t>
            </a:r>
            <a:r>
              <a:rPr lang="cs-CZ" sz="1400" i="1" dirty="0" err="1" smtClean="0"/>
              <a:t>L</a:t>
            </a:r>
            <a:r>
              <a:rPr lang="en-US" sz="1400" i="1" dirty="0" err="1" smtClean="0"/>
              <a:t>eishmania</a:t>
            </a:r>
            <a:r>
              <a:rPr lang="en-US" sz="1400" i="1" dirty="0" smtClean="0"/>
              <a:t> </a:t>
            </a:r>
            <a:r>
              <a:rPr lang="en-US" sz="1400" dirty="0" smtClean="0"/>
              <a:t>was performed using flow </a:t>
            </a:r>
            <a:r>
              <a:rPr lang="en-US" sz="1400" dirty="0" err="1" smtClean="0"/>
              <a:t>cytometry</a:t>
            </a:r>
            <a:r>
              <a:rPr lang="en-US" sz="1400" dirty="0" smtClean="0"/>
              <a:t>. Percentage of dead cells was assessed on histogram of DAPI fluorescence on gated single GFP-positive </a:t>
            </a:r>
            <a:r>
              <a:rPr lang="cs-CZ" sz="1400" i="1" dirty="0" smtClean="0"/>
              <a:t>L</a:t>
            </a:r>
            <a:r>
              <a:rPr lang="en-US" sz="1400" i="1" dirty="0" err="1" smtClean="0"/>
              <a:t>eishmania</a:t>
            </a:r>
            <a:r>
              <a:rPr lang="cs-CZ" sz="1400" dirty="0" smtClean="0"/>
              <a:t>.</a:t>
            </a:r>
            <a:endParaRPr lang="cs-CZ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6266" y="1247800"/>
            <a:ext cx="576707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Obrázek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266" y="3192016"/>
            <a:ext cx="576707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Obrázek 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6266" y="5136232"/>
            <a:ext cx="576707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ovéPole 9"/>
          <p:cNvSpPr txBox="1"/>
          <p:nvPr/>
        </p:nvSpPr>
        <p:spPr>
          <a:xfrm>
            <a:off x="95256" y="2000672"/>
            <a:ext cx="546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1400" dirty="0" smtClean="0"/>
              <a:t>0h</a:t>
            </a:r>
          </a:p>
          <a:p>
            <a:pPr algn="ctr"/>
            <a:r>
              <a:rPr lang="cs-CZ" sz="1400" dirty="0" smtClean="0"/>
              <a:t>AMA</a:t>
            </a:r>
            <a:endParaRPr lang="cs-CZ" sz="1400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-27384" y="6023828"/>
            <a:ext cx="7503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1400" dirty="0" smtClean="0"/>
              <a:t>24h</a:t>
            </a:r>
          </a:p>
          <a:p>
            <a:pPr algn="ctr"/>
            <a:r>
              <a:rPr lang="cs-CZ" sz="1400" dirty="0" smtClean="0"/>
              <a:t>PROMA</a:t>
            </a:r>
            <a:endParaRPr lang="cs-CZ" sz="1400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-27384" y="3849087"/>
            <a:ext cx="75039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1400" dirty="0" smtClean="0"/>
              <a:t>5h</a:t>
            </a:r>
          </a:p>
          <a:p>
            <a:pPr algn="ctr"/>
            <a:r>
              <a:rPr lang="cs-CZ" sz="1400" dirty="0" smtClean="0"/>
              <a:t>AMA/</a:t>
            </a:r>
          </a:p>
          <a:p>
            <a:pPr algn="ctr"/>
            <a:r>
              <a:rPr lang="cs-CZ" sz="1400" dirty="0" smtClean="0"/>
              <a:t>PROMA</a:t>
            </a:r>
            <a:endParaRPr lang="cs-CZ" sz="14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764704" y="7329264"/>
            <a:ext cx="568863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err="1" smtClean="0"/>
              <a:t>Addional</a:t>
            </a:r>
            <a:r>
              <a:rPr lang="cs-CZ" sz="1400" b="1" dirty="0" smtClean="0"/>
              <a:t> </a:t>
            </a:r>
            <a:r>
              <a:rPr lang="cs-CZ" sz="1400" b="1" dirty="0" err="1" smtClean="0"/>
              <a:t>file</a:t>
            </a:r>
            <a:r>
              <a:rPr lang="cs-CZ" sz="1400" b="1" dirty="0" smtClean="0"/>
              <a:t> 1: </a:t>
            </a:r>
            <a:r>
              <a:rPr lang="cs-CZ" sz="1400" b="1" dirty="0" err="1" smtClean="0"/>
              <a:t>Figure</a:t>
            </a:r>
            <a:r>
              <a:rPr lang="cs-CZ" sz="1400" b="1" dirty="0" smtClean="0"/>
              <a:t> </a:t>
            </a:r>
            <a:r>
              <a:rPr lang="cs-CZ" sz="1400" b="1" dirty="0" smtClean="0"/>
              <a:t>S5.</a:t>
            </a:r>
            <a:r>
              <a:rPr lang="en-GB" sz="1400" b="1" dirty="0" smtClean="0"/>
              <a:t> </a:t>
            </a:r>
            <a:r>
              <a:rPr lang="en-GB" sz="1400" i="1" dirty="0" err="1" smtClean="0"/>
              <a:t>Leishmania</a:t>
            </a:r>
            <a:r>
              <a:rPr lang="en-GB" sz="1400" i="1" dirty="0" smtClean="0"/>
              <a:t> </a:t>
            </a:r>
            <a:r>
              <a:rPr lang="en-GB" sz="1400" i="1" dirty="0" err="1" smtClean="0"/>
              <a:t>donovani</a:t>
            </a:r>
            <a:r>
              <a:rPr lang="en-GB" sz="1400" dirty="0" smtClean="0"/>
              <a:t> </a:t>
            </a:r>
            <a:r>
              <a:rPr lang="en-GB" sz="1400" dirty="0" err="1" smtClean="0"/>
              <a:t>amastigotes</a:t>
            </a:r>
            <a:r>
              <a:rPr lang="en-GB" sz="1400" dirty="0" smtClean="0"/>
              <a:t> (0 h AMA), parasites within </a:t>
            </a:r>
            <a:r>
              <a:rPr lang="en-GB" sz="1400" dirty="0" err="1" smtClean="0"/>
              <a:t>amastigote-promastigote</a:t>
            </a:r>
            <a:r>
              <a:rPr lang="en-GB" sz="1400" dirty="0" smtClean="0"/>
              <a:t> transition (5 h AMA/PROMA) and </a:t>
            </a:r>
            <a:r>
              <a:rPr lang="en-GB" sz="1400" dirty="0" err="1" smtClean="0"/>
              <a:t>promastigotes</a:t>
            </a:r>
            <a:r>
              <a:rPr lang="en-GB" sz="1400" dirty="0" smtClean="0"/>
              <a:t> (24 h PROMA) were incubated in a </a:t>
            </a:r>
            <a:r>
              <a:rPr lang="en-GB" sz="1400" dirty="0" err="1" smtClean="0"/>
              <a:t>microtiter</a:t>
            </a:r>
            <a:r>
              <a:rPr lang="en-GB" sz="1400" dirty="0" smtClean="0"/>
              <a:t> plate for 2 h with </a:t>
            </a:r>
            <a:r>
              <a:rPr lang="en-GB" sz="1400" dirty="0" err="1" smtClean="0"/>
              <a:t>midguts</a:t>
            </a:r>
            <a:r>
              <a:rPr lang="en-GB" sz="1400" dirty="0" smtClean="0"/>
              <a:t> of </a:t>
            </a:r>
            <a:r>
              <a:rPr lang="cs-CZ" sz="1400" i="1" dirty="0" smtClean="0"/>
              <a:t>S. </a:t>
            </a:r>
            <a:r>
              <a:rPr lang="cs-CZ" sz="1400" i="1" dirty="0" err="1" smtClean="0"/>
              <a:t>schwetzi</a:t>
            </a:r>
            <a:r>
              <a:rPr lang="en-GB" sz="1400" dirty="0" smtClean="0"/>
              <a:t> dissected at 24 h post-blood meal.</a:t>
            </a:r>
            <a:r>
              <a:rPr lang="cs-CZ" sz="1400" dirty="0" smtClean="0"/>
              <a:t> </a:t>
            </a:r>
            <a:r>
              <a:rPr lang="en-US" sz="1400" dirty="0" smtClean="0"/>
              <a:t>Analysis of dead </a:t>
            </a:r>
            <a:r>
              <a:rPr lang="cs-CZ" sz="1400" i="1" dirty="0" err="1" smtClean="0"/>
              <a:t>L</a:t>
            </a:r>
            <a:r>
              <a:rPr lang="en-US" sz="1400" i="1" dirty="0" err="1" smtClean="0"/>
              <a:t>eishmania</a:t>
            </a:r>
            <a:r>
              <a:rPr lang="en-US" sz="1400" i="1" dirty="0" smtClean="0"/>
              <a:t> </a:t>
            </a:r>
            <a:r>
              <a:rPr lang="en-US" sz="1400" dirty="0" smtClean="0"/>
              <a:t>was performed using flow </a:t>
            </a:r>
            <a:r>
              <a:rPr lang="en-US" sz="1400" dirty="0" err="1" smtClean="0"/>
              <a:t>cytometry</a:t>
            </a:r>
            <a:r>
              <a:rPr lang="en-US" sz="1400" dirty="0" smtClean="0"/>
              <a:t>. Percentage of dead cells was assessed on histogram of DAPI fluorescence on gated single GFP-positive </a:t>
            </a:r>
            <a:r>
              <a:rPr lang="cs-CZ" sz="1400" i="1" dirty="0" smtClean="0"/>
              <a:t>L</a:t>
            </a:r>
            <a:r>
              <a:rPr lang="en-US" sz="1400" i="1" dirty="0" err="1" smtClean="0"/>
              <a:t>eishmania</a:t>
            </a:r>
            <a:r>
              <a:rPr lang="cs-CZ" sz="1400" dirty="0" smtClean="0"/>
              <a:t>.</a:t>
            </a:r>
            <a:endParaRPr lang="cs-CZ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6266" y="1247800"/>
            <a:ext cx="576707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Obrázek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266" y="3192016"/>
            <a:ext cx="576707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Obrázek 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6266" y="5136232"/>
            <a:ext cx="576707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ovéPole 9"/>
          <p:cNvSpPr txBox="1"/>
          <p:nvPr/>
        </p:nvSpPr>
        <p:spPr>
          <a:xfrm>
            <a:off x="95256" y="2000672"/>
            <a:ext cx="546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1400" dirty="0" smtClean="0"/>
              <a:t>0h</a:t>
            </a:r>
          </a:p>
          <a:p>
            <a:pPr algn="ctr"/>
            <a:r>
              <a:rPr lang="cs-CZ" sz="1400" dirty="0" smtClean="0"/>
              <a:t>AMA</a:t>
            </a:r>
            <a:endParaRPr lang="cs-CZ" sz="1400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-27384" y="6023828"/>
            <a:ext cx="7503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1400" dirty="0" smtClean="0"/>
              <a:t>24h</a:t>
            </a:r>
          </a:p>
          <a:p>
            <a:pPr algn="ctr"/>
            <a:r>
              <a:rPr lang="cs-CZ" sz="1400" dirty="0" smtClean="0"/>
              <a:t>PROMA</a:t>
            </a:r>
            <a:endParaRPr lang="cs-CZ" sz="1400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-27384" y="3849087"/>
            <a:ext cx="75039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1400" dirty="0" smtClean="0"/>
              <a:t>5h</a:t>
            </a:r>
          </a:p>
          <a:p>
            <a:pPr algn="ctr"/>
            <a:r>
              <a:rPr lang="cs-CZ" sz="1400" dirty="0" smtClean="0"/>
              <a:t>AMA/</a:t>
            </a:r>
          </a:p>
          <a:p>
            <a:pPr algn="ctr"/>
            <a:r>
              <a:rPr lang="cs-CZ" sz="1400" dirty="0" smtClean="0"/>
              <a:t>PROMA</a:t>
            </a:r>
            <a:endParaRPr lang="cs-CZ" sz="14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764704" y="7329264"/>
            <a:ext cx="56886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err="1" smtClean="0"/>
              <a:t>Addional</a:t>
            </a:r>
            <a:r>
              <a:rPr lang="cs-CZ" sz="1400" b="1" dirty="0" smtClean="0"/>
              <a:t> </a:t>
            </a:r>
            <a:r>
              <a:rPr lang="cs-CZ" sz="1400" b="1" dirty="0" err="1" smtClean="0"/>
              <a:t>file</a:t>
            </a:r>
            <a:r>
              <a:rPr lang="cs-CZ" sz="1400" b="1" dirty="0" smtClean="0"/>
              <a:t> 1: </a:t>
            </a:r>
            <a:r>
              <a:rPr lang="cs-CZ" sz="1400" b="1" dirty="0" err="1" smtClean="0"/>
              <a:t>Figure</a:t>
            </a:r>
            <a:r>
              <a:rPr lang="cs-CZ" sz="1400" b="1" dirty="0" smtClean="0"/>
              <a:t> </a:t>
            </a:r>
            <a:r>
              <a:rPr lang="cs-CZ" sz="1400" b="1" dirty="0" smtClean="0"/>
              <a:t>S6.</a:t>
            </a:r>
            <a:r>
              <a:rPr lang="en-GB" sz="1400" b="1" dirty="0" smtClean="0"/>
              <a:t> </a:t>
            </a:r>
            <a:r>
              <a:rPr lang="cs-CZ" sz="1400" dirty="0" smtClean="0"/>
              <a:t>Negative </a:t>
            </a:r>
            <a:r>
              <a:rPr lang="cs-CZ" sz="1400" dirty="0" err="1" smtClean="0"/>
              <a:t>control</a:t>
            </a:r>
            <a:r>
              <a:rPr lang="cs-CZ" sz="1400" dirty="0" smtClean="0"/>
              <a:t>; </a:t>
            </a:r>
            <a:r>
              <a:rPr lang="en-GB" sz="1400" i="1" dirty="0" err="1" smtClean="0"/>
              <a:t>Leishmania</a:t>
            </a:r>
            <a:r>
              <a:rPr lang="en-GB" sz="1400" i="1" dirty="0" smtClean="0"/>
              <a:t> </a:t>
            </a:r>
            <a:r>
              <a:rPr lang="en-GB" sz="1400" i="1" dirty="0" err="1" smtClean="0"/>
              <a:t>donovani</a:t>
            </a:r>
            <a:r>
              <a:rPr lang="en-GB" sz="1400" dirty="0" smtClean="0"/>
              <a:t> </a:t>
            </a:r>
            <a:r>
              <a:rPr lang="en-GB" sz="1400" dirty="0" err="1" smtClean="0"/>
              <a:t>amastigotes</a:t>
            </a:r>
            <a:r>
              <a:rPr lang="en-GB" sz="1400" dirty="0" smtClean="0"/>
              <a:t> (0 h AMA), parasites within </a:t>
            </a:r>
            <a:r>
              <a:rPr lang="en-GB" sz="1400" dirty="0" err="1" smtClean="0"/>
              <a:t>amastigote-promastigote</a:t>
            </a:r>
            <a:r>
              <a:rPr lang="en-GB" sz="1400" dirty="0" smtClean="0"/>
              <a:t> transition (5 h AMA/PROMA) and </a:t>
            </a:r>
            <a:r>
              <a:rPr lang="en-GB" sz="1400" dirty="0" err="1" smtClean="0"/>
              <a:t>promastigotes</a:t>
            </a:r>
            <a:r>
              <a:rPr lang="en-GB" sz="1400" dirty="0" smtClean="0"/>
              <a:t> (24 h PROMA) were incubated in a </a:t>
            </a:r>
            <a:r>
              <a:rPr lang="en-GB" sz="1400" dirty="0" err="1" smtClean="0"/>
              <a:t>microtiter</a:t>
            </a:r>
            <a:r>
              <a:rPr lang="en-GB" sz="1400" dirty="0" smtClean="0"/>
              <a:t> plate for 2 h with </a:t>
            </a:r>
            <a:r>
              <a:rPr lang="en-GB" sz="1400" dirty="0" smtClean="0"/>
              <a:t>saline</a:t>
            </a:r>
            <a:r>
              <a:rPr lang="cs-CZ" sz="1400" dirty="0" smtClean="0"/>
              <a:t>.</a:t>
            </a:r>
            <a:r>
              <a:rPr lang="en-GB" sz="1400" dirty="0" smtClean="0"/>
              <a:t> </a:t>
            </a:r>
            <a:r>
              <a:rPr lang="en-US" sz="1400" dirty="0" smtClean="0"/>
              <a:t>Analysis of dead </a:t>
            </a:r>
            <a:r>
              <a:rPr lang="cs-CZ" sz="1400" i="1" dirty="0" err="1" smtClean="0"/>
              <a:t>L</a:t>
            </a:r>
            <a:r>
              <a:rPr lang="en-US" sz="1400" i="1" dirty="0" err="1" smtClean="0"/>
              <a:t>eishmania</a:t>
            </a:r>
            <a:r>
              <a:rPr lang="en-US" sz="1400" i="1" dirty="0" smtClean="0"/>
              <a:t> </a:t>
            </a:r>
            <a:r>
              <a:rPr lang="en-US" sz="1400" dirty="0" smtClean="0"/>
              <a:t>was performed using flow </a:t>
            </a:r>
            <a:r>
              <a:rPr lang="en-US" sz="1400" dirty="0" err="1" smtClean="0"/>
              <a:t>cytometry</a:t>
            </a:r>
            <a:r>
              <a:rPr lang="en-US" sz="1400" dirty="0" smtClean="0"/>
              <a:t>. Percentage of dead cells was assessed on histogram of DAPI fluorescence on gated single GFP-positive </a:t>
            </a:r>
            <a:r>
              <a:rPr lang="cs-CZ" sz="1400" i="1" dirty="0" smtClean="0"/>
              <a:t>L</a:t>
            </a:r>
            <a:r>
              <a:rPr lang="en-US" sz="1400" i="1" dirty="0" err="1" smtClean="0"/>
              <a:t>eishmania</a:t>
            </a:r>
            <a:r>
              <a:rPr lang="cs-CZ" sz="1400" dirty="0" smtClean="0"/>
              <a:t>.</a:t>
            </a:r>
            <a:endParaRPr lang="cs-CZ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80" y="1463824"/>
            <a:ext cx="57626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ovéPole 3"/>
          <p:cNvSpPr txBox="1"/>
          <p:nvPr/>
        </p:nvSpPr>
        <p:spPr>
          <a:xfrm>
            <a:off x="620688" y="3800872"/>
            <a:ext cx="56886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err="1" smtClean="0"/>
              <a:t>Addional</a:t>
            </a:r>
            <a:r>
              <a:rPr lang="cs-CZ" sz="1400" b="1" dirty="0" smtClean="0"/>
              <a:t> </a:t>
            </a:r>
            <a:r>
              <a:rPr lang="cs-CZ" sz="1400" b="1" dirty="0" err="1" smtClean="0"/>
              <a:t>file</a:t>
            </a:r>
            <a:r>
              <a:rPr lang="cs-CZ" sz="1400" b="1" dirty="0" smtClean="0"/>
              <a:t> 1: </a:t>
            </a:r>
            <a:r>
              <a:rPr lang="cs-CZ" sz="1400" b="1" dirty="0" err="1" smtClean="0"/>
              <a:t>Figure</a:t>
            </a:r>
            <a:r>
              <a:rPr lang="cs-CZ" sz="1400" b="1" dirty="0" smtClean="0"/>
              <a:t> </a:t>
            </a:r>
            <a:r>
              <a:rPr lang="cs-CZ" sz="1400" b="1" dirty="0" smtClean="0"/>
              <a:t>S7.</a:t>
            </a:r>
            <a:r>
              <a:rPr lang="en-GB" sz="1400" b="1" dirty="0" smtClean="0"/>
              <a:t> </a:t>
            </a:r>
            <a:r>
              <a:rPr lang="cs-CZ" sz="1400" dirty="0" smtClean="0"/>
              <a:t>Positive </a:t>
            </a:r>
            <a:r>
              <a:rPr lang="cs-CZ" sz="1400" dirty="0" err="1" smtClean="0"/>
              <a:t>control</a:t>
            </a:r>
            <a:r>
              <a:rPr lang="cs-CZ" sz="1400" dirty="0" smtClean="0"/>
              <a:t>; </a:t>
            </a:r>
            <a:r>
              <a:rPr lang="en-GB" sz="1400" dirty="0" smtClean="0"/>
              <a:t>parasites killed by 1% formaldehyde and </a:t>
            </a:r>
            <a:r>
              <a:rPr lang="en-GB" sz="1400" dirty="0" err="1" smtClean="0"/>
              <a:t>permeabilised</a:t>
            </a:r>
            <a:r>
              <a:rPr lang="en-GB" sz="1400" dirty="0" smtClean="0"/>
              <a:t> by 0.5% Triton X-100</a:t>
            </a:r>
            <a:r>
              <a:rPr lang="cs-CZ" sz="1400" dirty="0" smtClean="0"/>
              <a:t>.</a:t>
            </a:r>
            <a:r>
              <a:rPr lang="en-GB" sz="1400" dirty="0" smtClean="0"/>
              <a:t> </a:t>
            </a:r>
            <a:r>
              <a:rPr lang="en-US" sz="1400" dirty="0" smtClean="0"/>
              <a:t>Percentage of dead cells was assessed on histogram of DAPI fluorescence on gated single GFP-positive </a:t>
            </a:r>
            <a:r>
              <a:rPr lang="cs-CZ" sz="1400" i="1" dirty="0" smtClean="0"/>
              <a:t>L</a:t>
            </a:r>
            <a:r>
              <a:rPr lang="en-US" sz="1400" i="1" dirty="0" err="1" smtClean="0"/>
              <a:t>eishmania</a:t>
            </a:r>
            <a:r>
              <a:rPr lang="cs-CZ" sz="1400" dirty="0" smtClean="0"/>
              <a:t>.</a:t>
            </a:r>
            <a:endParaRPr lang="cs-CZ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619</TotalTime>
  <Words>539</Words>
  <Application>Microsoft Office PowerPoint</Application>
  <PresentationFormat>A4 (210 x 297 mm)</PresentationFormat>
  <Paragraphs>45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Motiv sady Office</vt:lpstr>
      <vt:lpstr>Snímek 1</vt:lpstr>
      <vt:lpstr>Snímek 2</vt:lpstr>
      <vt:lpstr>Snímek 3</vt:lpstr>
      <vt:lpstr>Snímek 4</vt:lpstr>
      <vt:lpstr>Snímek 5</vt:lpstr>
      <vt:lpstr>Snímek 6</vt:lpstr>
      <vt:lpstr>Snímek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Jozef Janda</dc:creator>
  <cp:lastModifiedBy>Průža</cp:lastModifiedBy>
  <cp:revision>15</cp:revision>
  <dcterms:created xsi:type="dcterms:W3CDTF">2017-11-13T13:16:58Z</dcterms:created>
  <dcterms:modified xsi:type="dcterms:W3CDTF">2017-12-25T14:29:25Z</dcterms:modified>
</cp:coreProperties>
</file>