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7"/>
    <p:restoredTop sz="94704"/>
  </p:normalViewPr>
  <p:slideViewPr>
    <p:cSldViewPr>
      <p:cViewPr varScale="1">
        <p:scale>
          <a:sx n="90" d="100"/>
          <a:sy n="90" d="100"/>
        </p:scale>
        <p:origin x="1472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/C:\Users\Nandita\Desktop\Invasion%20assay%20WT%20and%20del%20sdiA%20triplicates%2018%20December%202014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/C:\Users\nanditakohli\Desktop\Paper%20draft\April%202016\Supplementary%20figures%20mBio%20format\Intracellular%20survival%20assay19,26April,4&amp;7May,2012%20Quiescent%20J774s%20with%20delta%20SdiA%20strain%20cumulative%20(1)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/C:\Users\nanditakohli\Desktop\Paper%20draft\April%202016\Supplementary%20figures%20mBio%20format\Intracellular%20survival%20assay19,26April,4&amp;7May,2012%20Quiescent%20J774s%20with%20delta%20SdiA%20strain%20cumulative%20(1)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2516488717599"/>
          <c:y val="0.0649270157019846"/>
          <c:w val="0.686742763711913"/>
          <c:h val="0.80026799281668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'[Invasion assay WT and del sdiA triplicates 18 December 2014.xlsx]Sheet1'!$B$71</c:f>
              <c:strCache>
                <c:ptCount val="1"/>
                <c:pt idx="0">
                  <c:v>Control</c:v>
                </c:pt>
              </c:strCache>
            </c:strRef>
          </c:tx>
          <c:spPr>
            <a:solidFill>
              <a:sysClr val="window" lastClr="FFFFFF"/>
            </a:solidFill>
            <a:ln w="19050">
              <a:solidFill>
                <a:sysClr val="windowText" lastClr="000000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'[Invasion assay WT and del sdiA triplicates 18 December 2014.xlsx]Sheet1'!$R$31:$R$32</c:f>
                <c:numCache>
                  <c:formatCode>General</c:formatCode>
                  <c:ptCount val="2"/>
                  <c:pt idx="0">
                    <c:v>0.0</c:v>
                  </c:pt>
                  <c:pt idx="1">
                    <c:v>0.0</c:v>
                  </c:pt>
                </c:numCache>
              </c:numRef>
            </c:plus>
            <c:minus>
              <c:numRef>
                <c:f>'[Invasion assay WT and del sdiA triplicates 18 December 2014.xlsx]Sheet1'!$R$31:$R$32</c:f>
                <c:numCache>
                  <c:formatCode>General</c:formatCode>
                  <c:ptCount val="2"/>
                  <c:pt idx="0">
                    <c:v>0.0</c:v>
                  </c:pt>
                  <c:pt idx="1">
                    <c:v>0.0</c:v>
                  </c:pt>
                </c:numCache>
              </c:numRef>
            </c:minus>
          </c:errBars>
          <c:cat>
            <c:strRef>
              <c:f>'[Invasion assay WT and del sdiA triplicates 18 December 2014.xlsx]Sheet1'!$A$72:$A$73</c:f>
              <c:strCache>
                <c:ptCount val="2"/>
                <c:pt idx="0">
                  <c:v>WT</c:v>
                </c:pt>
                <c:pt idx="1">
                  <c:v>ΔsdiA</c:v>
                </c:pt>
              </c:strCache>
            </c:strRef>
          </c:cat>
          <c:val>
            <c:numRef>
              <c:f>'[Invasion assay WT and del sdiA triplicates 18 December 2014.xlsx]Sheet1'!$P$31:$P$32</c:f>
              <c:numCache>
                <c:formatCode>0.00</c:formatCode>
                <c:ptCount val="2"/>
                <c:pt idx="0">
                  <c:v>100.0</c:v>
                </c:pt>
                <c:pt idx="1">
                  <c:v>100.0</c:v>
                </c:pt>
              </c:numCache>
            </c:numRef>
          </c:val>
        </c:ser>
        <c:ser>
          <c:idx val="1"/>
          <c:order val="1"/>
          <c:tx>
            <c:strRef>
              <c:f>'[Invasion assay WT and del sdiA triplicates 18 December 2014.xlsx]Sheet1'!$C$71</c:f>
              <c:strCache>
                <c:ptCount val="1"/>
                <c:pt idx="0">
                  <c:v>1 mM indole</c:v>
                </c:pt>
              </c:strCache>
            </c:strRef>
          </c:tx>
          <c:spPr>
            <a:solidFill>
              <a:schemeClr val="tx1"/>
            </a:solidFill>
            <a:ln w="19050">
              <a:solidFill>
                <a:sysClr val="windowText" lastClr="0000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'[Invasion assay WT and del sdiA triplicates 18 December 2014.xlsx]Sheet1'!$S$31:$S$32</c:f>
                <c:numCache>
                  <c:formatCode>General</c:formatCode>
                  <c:ptCount val="2"/>
                  <c:pt idx="0">
                    <c:v>0.723607510500422</c:v>
                  </c:pt>
                  <c:pt idx="1">
                    <c:v>0.300897161214592</c:v>
                  </c:pt>
                </c:numCache>
              </c:numRef>
            </c:plus>
            <c:minus>
              <c:numRef>
                <c:f>'[Invasion assay WT and del sdiA triplicates 18 December 2014.xlsx]Sheet1'!$S$31:$S$32</c:f>
                <c:numCache>
                  <c:formatCode>General</c:formatCode>
                  <c:ptCount val="2"/>
                  <c:pt idx="0">
                    <c:v>0.723607510500422</c:v>
                  </c:pt>
                  <c:pt idx="1">
                    <c:v>0.300897161214592</c:v>
                  </c:pt>
                </c:numCache>
              </c:numRef>
            </c:minus>
          </c:errBars>
          <c:cat>
            <c:strRef>
              <c:f>'[Invasion assay WT and del sdiA triplicates 18 December 2014.xlsx]Sheet1'!$A$72:$A$73</c:f>
              <c:strCache>
                <c:ptCount val="2"/>
                <c:pt idx="0">
                  <c:v>WT</c:v>
                </c:pt>
                <c:pt idx="1">
                  <c:v>ΔsdiA</c:v>
                </c:pt>
              </c:strCache>
            </c:strRef>
          </c:cat>
          <c:val>
            <c:numRef>
              <c:f>'[Invasion assay WT and del sdiA triplicates 18 December 2014.xlsx]Sheet1'!$Q$31:$Q$32</c:f>
              <c:numCache>
                <c:formatCode>0.00</c:formatCode>
                <c:ptCount val="2"/>
                <c:pt idx="0">
                  <c:v>0.866364236337101</c:v>
                </c:pt>
                <c:pt idx="1">
                  <c:v>0.541413654154955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69383744"/>
        <c:axId val="-209562976"/>
      </c:barChart>
      <c:catAx>
        <c:axId val="-2693837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12700"/>
        </c:spPr>
        <c:txPr>
          <a:bodyPr/>
          <a:lstStyle/>
          <a:p>
            <a:pPr>
              <a:defRPr b="1" i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-209562976"/>
        <c:crosses val="autoZero"/>
        <c:auto val="1"/>
        <c:lblAlgn val="ctr"/>
        <c:lblOffset val="100"/>
        <c:noMultiLvlLbl val="0"/>
      </c:catAx>
      <c:valAx>
        <c:axId val="-209562976"/>
        <c:scaling>
          <c:orientation val="minMax"/>
          <c:max val="150.0"/>
          <c:min val="0.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b="1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b="1">
                    <a:latin typeface="Arial" panose="020B0604020202020204" pitchFamily="34" charset="0"/>
                    <a:cs typeface="Arial" panose="020B0604020202020204" pitchFamily="34" charset="0"/>
                  </a:rPr>
                  <a:t>Normalized invasion (%)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spPr>
          <a:ln w="12700"/>
        </c:spPr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-269383744"/>
        <c:crosses val="autoZero"/>
        <c:crossBetween val="between"/>
        <c:majorUnit val="50.0"/>
      </c:valAx>
    </c:plotArea>
    <c:legend>
      <c:legendPos val="r"/>
      <c:layout/>
      <c:overlay val="0"/>
      <c:txPr>
        <a:bodyPr/>
        <a:lstStyle/>
        <a:p>
          <a:pPr>
            <a:defRPr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4277243122388"/>
          <c:y val="0.0565843621399177"/>
          <c:w val="0.552705842325265"/>
          <c:h val="0.8197700981821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Sheet1!$B$212</c:f>
              <c:strCache>
                <c:ptCount val="1"/>
                <c:pt idx="0">
                  <c:v> Control</c:v>
                </c:pt>
              </c:strCache>
            </c:strRef>
          </c:tx>
          <c:spPr>
            <a:solidFill>
              <a:sysClr val="window" lastClr="FFFFFF"/>
            </a:solidFill>
            <a:ln w="19050">
              <a:solidFill>
                <a:sysClr val="windowText" lastClr="000000"/>
              </a:solidFill>
            </a:ln>
          </c:spPr>
          <c:invertIfNegative val="0"/>
          <c:cat>
            <c:strRef>
              <c:f>Sheet1!$A$213:$A$214</c:f>
              <c:strCache>
                <c:ptCount val="2"/>
                <c:pt idx="0">
                  <c:v>WT</c:v>
                </c:pt>
                <c:pt idx="1">
                  <c:v>ΔsdiA</c:v>
                </c:pt>
              </c:strCache>
            </c:strRef>
          </c:cat>
          <c:val>
            <c:numRef>
              <c:f>(Sheet1!$C$212,Sheet1!$C$214)</c:f>
              <c:numCache>
                <c:formatCode>0.00</c:formatCode>
                <c:ptCount val="2"/>
                <c:pt idx="0">
                  <c:v>100.0</c:v>
                </c:pt>
                <c:pt idx="1">
                  <c:v>100.0</c:v>
                </c:pt>
              </c:numCache>
            </c:numRef>
          </c:val>
        </c:ser>
        <c:ser>
          <c:idx val="1"/>
          <c:order val="1"/>
          <c:tx>
            <c:strRef>
              <c:f>Sheet1!$B$213</c:f>
              <c:strCache>
                <c:ptCount val="1"/>
                <c:pt idx="0">
                  <c:v>1mM indole</c:v>
                </c:pt>
              </c:strCache>
            </c:strRef>
          </c:tx>
          <c:spPr>
            <a:solidFill>
              <a:schemeClr val="tx1"/>
            </a:solidFill>
            <a:ln w="19050">
              <a:solidFill>
                <a:sysClr val="windowText" lastClr="0000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(Sheet1!$D$213,Sheet1!$D$215)</c:f>
                <c:numCache>
                  <c:formatCode>General</c:formatCode>
                  <c:ptCount val="2"/>
                  <c:pt idx="0">
                    <c:v>3.954828292982262</c:v>
                  </c:pt>
                  <c:pt idx="1">
                    <c:v>6.963738367079718</c:v>
                  </c:pt>
                </c:numCache>
              </c:numRef>
            </c:plus>
            <c:minus>
              <c:numRef>
                <c:f>(Sheet1!$D$213,Sheet1!$D$215)</c:f>
                <c:numCache>
                  <c:formatCode>General</c:formatCode>
                  <c:ptCount val="2"/>
                  <c:pt idx="0">
                    <c:v>3.954828292982262</c:v>
                  </c:pt>
                  <c:pt idx="1">
                    <c:v>6.963738367079718</c:v>
                  </c:pt>
                </c:numCache>
              </c:numRef>
            </c:minus>
          </c:errBars>
          <c:cat>
            <c:strRef>
              <c:f>Sheet1!$A$213:$A$214</c:f>
              <c:strCache>
                <c:ptCount val="2"/>
                <c:pt idx="0">
                  <c:v>WT</c:v>
                </c:pt>
                <c:pt idx="1">
                  <c:v>ΔsdiA</c:v>
                </c:pt>
              </c:strCache>
            </c:strRef>
          </c:cat>
          <c:val>
            <c:numRef>
              <c:f>(Sheet1!$C$213,Sheet1!$C$215)</c:f>
              <c:numCache>
                <c:formatCode>0.00</c:formatCode>
                <c:ptCount val="2"/>
                <c:pt idx="0">
                  <c:v>35.38260771208645</c:v>
                </c:pt>
                <c:pt idx="1">
                  <c:v>36.05035358891426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75396640"/>
        <c:axId val="-269032000"/>
      </c:barChart>
      <c:catAx>
        <c:axId val="-1753966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 i="1"/>
            </a:pPr>
            <a:endParaRPr lang="en-US"/>
          </a:p>
        </c:txPr>
        <c:crossAx val="-269032000"/>
        <c:crosses val="autoZero"/>
        <c:auto val="1"/>
        <c:lblAlgn val="ctr"/>
        <c:lblOffset val="100"/>
        <c:noMultiLvlLbl val="0"/>
      </c:catAx>
      <c:valAx>
        <c:axId val="-26903200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b="1"/>
                </a:pPr>
                <a:r>
                  <a:rPr lang="en-US" b="1" dirty="0"/>
                  <a:t>Normalized</a:t>
                </a:r>
                <a:r>
                  <a:rPr lang="en-US" b="1" baseline="0" dirty="0"/>
                  <a:t> </a:t>
                </a:r>
                <a:r>
                  <a:rPr lang="en-US" b="1" baseline="0" dirty="0" smtClean="0"/>
                  <a:t>Invasion (%)</a:t>
                </a:r>
                <a:endParaRPr lang="en-US" b="1" dirty="0"/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-1753966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9822591620492"/>
          <c:y val="0.304201500275429"/>
          <c:w val="0.209066297268397"/>
          <c:h val="0.17554761673309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Sheet1!$B$212</c:f>
              <c:strCache>
                <c:ptCount val="1"/>
                <c:pt idx="0">
                  <c:v> Control</c:v>
                </c:pt>
              </c:strCache>
            </c:strRef>
          </c:tx>
          <c:spPr>
            <a:solidFill>
              <a:sysClr val="window" lastClr="FFFFFF"/>
            </a:solidFill>
            <a:ln w="19050">
              <a:solidFill>
                <a:sysClr val="windowText" lastClr="000000"/>
              </a:solidFill>
            </a:ln>
          </c:spPr>
          <c:invertIfNegative val="0"/>
          <c:cat>
            <c:strRef>
              <c:f>Sheet1!$A$213:$A$214</c:f>
              <c:strCache>
                <c:ptCount val="2"/>
                <c:pt idx="0">
                  <c:v>WT</c:v>
                </c:pt>
                <c:pt idx="1">
                  <c:v>ΔsdiA</c:v>
                </c:pt>
              </c:strCache>
            </c:strRef>
          </c:cat>
          <c:val>
            <c:numRef>
              <c:f>(Sheet1!$E$212,Sheet1!$E$214)</c:f>
              <c:numCache>
                <c:formatCode>0.00</c:formatCode>
                <c:ptCount val="2"/>
                <c:pt idx="0">
                  <c:v>100.0</c:v>
                </c:pt>
                <c:pt idx="1">
                  <c:v>100.0</c:v>
                </c:pt>
              </c:numCache>
            </c:numRef>
          </c:val>
        </c:ser>
        <c:ser>
          <c:idx val="1"/>
          <c:order val="1"/>
          <c:tx>
            <c:strRef>
              <c:f>Sheet1!$B$213</c:f>
              <c:strCache>
                <c:ptCount val="1"/>
                <c:pt idx="0">
                  <c:v>1mM indole</c:v>
                </c:pt>
              </c:strCache>
            </c:strRef>
          </c:tx>
          <c:spPr>
            <a:solidFill>
              <a:schemeClr val="tx1"/>
            </a:solidFill>
            <a:ln w="19050">
              <a:solidFill>
                <a:sysClr val="windowText" lastClr="0000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(Sheet1!$F$213,Sheet1!$F$215)</c:f>
                <c:numCache>
                  <c:formatCode>General</c:formatCode>
                  <c:ptCount val="2"/>
                  <c:pt idx="0">
                    <c:v>14.45197717567568</c:v>
                  </c:pt>
                  <c:pt idx="1">
                    <c:v>3.977364332670297</c:v>
                  </c:pt>
                </c:numCache>
              </c:numRef>
            </c:plus>
            <c:minus>
              <c:numRef>
                <c:f>(Sheet1!$F$213,Sheet1!$F$215)</c:f>
                <c:numCache>
                  <c:formatCode>General</c:formatCode>
                  <c:ptCount val="2"/>
                  <c:pt idx="0">
                    <c:v>14.45197717567568</c:v>
                  </c:pt>
                  <c:pt idx="1">
                    <c:v>3.977364332670297</c:v>
                  </c:pt>
                </c:numCache>
              </c:numRef>
            </c:minus>
          </c:errBars>
          <c:cat>
            <c:strRef>
              <c:f>Sheet1!$A$213:$A$214</c:f>
              <c:strCache>
                <c:ptCount val="2"/>
                <c:pt idx="0">
                  <c:v>WT</c:v>
                </c:pt>
                <c:pt idx="1">
                  <c:v>ΔsdiA</c:v>
                </c:pt>
              </c:strCache>
            </c:strRef>
          </c:cat>
          <c:val>
            <c:numRef>
              <c:f>(Sheet1!$E$213,Sheet1!$E$215)</c:f>
              <c:numCache>
                <c:formatCode>0.00</c:formatCode>
                <c:ptCount val="2"/>
                <c:pt idx="0">
                  <c:v>109.7437623022418</c:v>
                </c:pt>
                <c:pt idx="1">
                  <c:v>114.697853489278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96018192"/>
        <c:axId val="-269003040"/>
      </c:barChart>
      <c:catAx>
        <c:axId val="-1960181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 i="1"/>
            </a:pPr>
            <a:endParaRPr lang="en-US"/>
          </a:p>
        </c:txPr>
        <c:crossAx val="-269003040"/>
        <c:crosses val="autoZero"/>
        <c:auto val="1"/>
        <c:lblAlgn val="ctr"/>
        <c:lblOffset val="100"/>
        <c:noMultiLvlLbl val="0"/>
      </c:catAx>
      <c:valAx>
        <c:axId val="-26900304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b="1"/>
                </a:pPr>
                <a:r>
                  <a:rPr lang="en-US" b="1"/>
                  <a:t>Normalized</a:t>
                </a:r>
                <a:r>
                  <a:rPr lang="en-US" b="1" baseline="0"/>
                  <a:t> Survival fold change</a:t>
                </a:r>
                <a:endParaRPr lang="en-US" b="1"/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-19601819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8A9F9-FC6C-4386-B59D-3E03BEAD575B}" type="datetimeFigureOut">
              <a:rPr lang="en-US" smtClean="0"/>
              <a:t>1/8/18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B296C-31A9-4AB8-B7BA-867F04E89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779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8A9F9-FC6C-4386-B59D-3E03BEAD575B}" type="datetimeFigureOut">
              <a:rPr lang="en-US" smtClean="0"/>
              <a:t>1/8/18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B296C-31A9-4AB8-B7BA-867F04E89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395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8A9F9-FC6C-4386-B59D-3E03BEAD575B}" type="datetimeFigureOut">
              <a:rPr lang="en-US" smtClean="0"/>
              <a:t>1/8/18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B296C-31A9-4AB8-B7BA-867F04E89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37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8A9F9-FC6C-4386-B59D-3E03BEAD575B}" type="datetimeFigureOut">
              <a:rPr lang="en-US" smtClean="0"/>
              <a:t>1/8/18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B296C-31A9-4AB8-B7BA-867F04E89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654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8A9F9-FC6C-4386-B59D-3E03BEAD575B}" type="datetimeFigureOut">
              <a:rPr lang="en-US" smtClean="0"/>
              <a:t>1/8/18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B296C-31A9-4AB8-B7BA-867F04E89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807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8A9F9-FC6C-4386-B59D-3E03BEAD575B}" type="datetimeFigureOut">
              <a:rPr lang="en-US" smtClean="0"/>
              <a:t>1/8/18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B296C-31A9-4AB8-B7BA-867F04E89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480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8A9F9-FC6C-4386-B59D-3E03BEAD575B}" type="datetimeFigureOut">
              <a:rPr lang="en-US" smtClean="0"/>
              <a:t>1/8/18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B296C-31A9-4AB8-B7BA-867F04E89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890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8A9F9-FC6C-4386-B59D-3E03BEAD575B}" type="datetimeFigureOut">
              <a:rPr lang="en-US" smtClean="0"/>
              <a:t>1/8/18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B296C-31A9-4AB8-B7BA-867F04E89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585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8A9F9-FC6C-4386-B59D-3E03BEAD575B}" type="datetimeFigureOut">
              <a:rPr lang="en-US" smtClean="0"/>
              <a:t>1/8/18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B296C-31A9-4AB8-B7BA-867F04E89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545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8A9F9-FC6C-4386-B59D-3E03BEAD575B}" type="datetimeFigureOut">
              <a:rPr lang="en-US" smtClean="0"/>
              <a:t>1/8/18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B296C-31A9-4AB8-B7BA-867F04E89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661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8A9F9-FC6C-4386-B59D-3E03BEAD575B}" type="datetimeFigureOut">
              <a:rPr lang="en-US" smtClean="0"/>
              <a:t>1/8/18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B296C-31A9-4AB8-B7BA-867F04E89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68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8A9F9-FC6C-4386-B59D-3E03BEAD575B}" type="datetimeFigureOut">
              <a:rPr lang="en-US" smtClean="0"/>
              <a:t>1/8/18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B296C-31A9-4AB8-B7BA-867F04E89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142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2600" y="914400"/>
            <a:ext cx="273971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31149" y="4011564"/>
            <a:ext cx="273971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87413" y="4002732"/>
            <a:ext cx="273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9299107"/>
              </p:ext>
            </p:extLst>
          </p:nvPr>
        </p:nvGraphicFramePr>
        <p:xfrm>
          <a:off x="2174894" y="457200"/>
          <a:ext cx="4067175" cy="24877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itle 3"/>
          <p:cNvSpPr txBox="1">
            <a:spLocks/>
          </p:cNvSpPr>
          <p:nvPr/>
        </p:nvSpPr>
        <p:spPr>
          <a:xfrm>
            <a:off x="7543800" y="6324600"/>
            <a:ext cx="1143000" cy="42703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smtClean="0"/>
              <a:t>Figure S3</a:t>
            </a:r>
            <a:endParaRPr lang="en-US" sz="1600" dirty="0"/>
          </a:p>
        </p:txBody>
      </p:sp>
      <p:graphicFrame>
        <p:nvGraphicFramePr>
          <p:cNvPr id="12" name="Char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0117392"/>
              </p:ext>
            </p:extLst>
          </p:nvPr>
        </p:nvGraphicFramePr>
        <p:xfrm>
          <a:off x="615538" y="3733800"/>
          <a:ext cx="4114800" cy="2468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Char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1626088"/>
              </p:ext>
            </p:extLst>
          </p:nvPr>
        </p:nvGraphicFramePr>
        <p:xfrm>
          <a:off x="4893052" y="3733800"/>
          <a:ext cx="4097558" cy="2468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100403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50926</TotalTime>
  <Words>15</Words>
  <Application>Microsoft Macintosh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PowerPoint Presentation</vt:lpstr>
    </vt:vector>
  </TitlesOfParts>
  <Company>Chemical Engineering, Texas A&amp;M University</Company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</dc:title>
  <dc:creator>Administrator</dc:creator>
  <cp:lastModifiedBy>Arul Jayaraman</cp:lastModifiedBy>
  <cp:revision>48</cp:revision>
  <dcterms:created xsi:type="dcterms:W3CDTF">2014-12-29T13:13:45Z</dcterms:created>
  <dcterms:modified xsi:type="dcterms:W3CDTF">2018-01-08T11:55:31Z</dcterms:modified>
</cp:coreProperties>
</file>