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wmf" ContentType="image/x-w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8" r:id="rId2"/>
  </p:sldIdLst>
  <p:sldSz cx="9144000" cy="6858000" type="screen4x3"/>
  <p:notesSz cx="6797675" cy="9872663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39" d="100"/>
          <a:sy n="139" d="100"/>
        </p:scale>
        <p:origin x="-816" y="-8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3E3139-1069-44E1-89BE-63B2F4966867}" type="datetimeFigureOut">
              <a:rPr lang="de-DE" smtClean="0"/>
              <a:t>31.05.17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30275" y="739775"/>
            <a:ext cx="4937125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9768" y="4689515"/>
            <a:ext cx="5438140" cy="444269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50443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EEA436B-2DAF-4208-AD15-E409C26FDFD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71298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EA436B-2DAF-4208-AD15-E409C26FDFDC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803716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95E64-311C-4B78-B48D-81BCC105BF2D}" type="datetimeFigureOut">
              <a:rPr lang="de-DE" smtClean="0"/>
              <a:t>31.05.17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8F54D-C1B7-4F65-A30A-B8B8DBF3169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850873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95E64-311C-4B78-B48D-81BCC105BF2D}" type="datetimeFigureOut">
              <a:rPr lang="de-DE" smtClean="0"/>
              <a:t>31.05.17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8F54D-C1B7-4F65-A30A-B8B8DBF3169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673485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95E64-311C-4B78-B48D-81BCC105BF2D}" type="datetimeFigureOut">
              <a:rPr lang="de-DE" smtClean="0"/>
              <a:t>31.05.17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8F54D-C1B7-4F65-A30A-B8B8DBF3169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085751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95E64-311C-4B78-B48D-81BCC105BF2D}" type="datetimeFigureOut">
              <a:rPr lang="de-DE" smtClean="0"/>
              <a:t>31.05.17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8F54D-C1B7-4F65-A30A-B8B8DBF3169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355383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95E64-311C-4B78-B48D-81BCC105BF2D}" type="datetimeFigureOut">
              <a:rPr lang="de-DE" smtClean="0"/>
              <a:t>31.05.17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8F54D-C1B7-4F65-A30A-B8B8DBF3169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768313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95E64-311C-4B78-B48D-81BCC105BF2D}" type="datetimeFigureOut">
              <a:rPr lang="de-DE" smtClean="0"/>
              <a:t>31.05.17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8F54D-C1B7-4F65-A30A-B8B8DBF3169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226487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95E64-311C-4B78-B48D-81BCC105BF2D}" type="datetimeFigureOut">
              <a:rPr lang="de-DE" smtClean="0"/>
              <a:t>31.05.17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8F54D-C1B7-4F65-A30A-B8B8DBF3169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470497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95E64-311C-4B78-B48D-81BCC105BF2D}" type="datetimeFigureOut">
              <a:rPr lang="de-DE" smtClean="0"/>
              <a:t>31.05.17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8F54D-C1B7-4F65-A30A-B8B8DBF3169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386779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95E64-311C-4B78-B48D-81BCC105BF2D}" type="datetimeFigureOut">
              <a:rPr lang="de-DE" smtClean="0"/>
              <a:t>31.05.17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8F54D-C1B7-4F65-A30A-B8B8DBF3169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224731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95E64-311C-4B78-B48D-81BCC105BF2D}" type="datetimeFigureOut">
              <a:rPr lang="de-DE" smtClean="0"/>
              <a:t>31.05.17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8F54D-C1B7-4F65-A30A-B8B8DBF3169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819163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95E64-311C-4B78-B48D-81BCC105BF2D}" type="datetimeFigureOut">
              <a:rPr lang="de-DE" smtClean="0"/>
              <a:t>31.05.17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8F54D-C1B7-4F65-A30A-B8B8DBF3169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054412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295E64-311C-4B78-B48D-81BCC105BF2D}" type="datetimeFigureOut">
              <a:rPr lang="de-DE" smtClean="0"/>
              <a:t>31.05.17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A8F54D-C1B7-4F65-A30A-B8B8DBF3169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675225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uppieren 19"/>
          <p:cNvGrpSpPr/>
          <p:nvPr/>
        </p:nvGrpSpPr>
        <p:grpSpPr>
          <a:xfrm>
            <a:off x="251520" y="0"/>
            <a:ext cx="7331857" cy="6858000"/>
            <a:chOff x="251520" y="0"/>
            <a:chExt cx="7331857" cy="6858000"/>
          </a:xfrm>
        </p:grpSpPr>
        <p:cxnSp>
          <p:nvCxnSpPr>
            <p:cNvPr id="6" name="Gerade Verbindung 5"/>
            <p:cNvCxnSpPr/>
            <p:nvPr/>
          </p:nvCxnSpPr>
          <p:spPr>
            <a:xfrm>
              <a:off x="324000" y="2112023"/>
              <a:ext cx="2088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Gerade Verbindung 6"/>
            <p:cNvCxnSpPr/>
            <p:nvPr/>
          </p:nvCxnSpPr>
          <p:spPr>
            <a:xfrm>
              <a:off x="324000" y="776580"/>
              <a:ext cx="2088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Gerade Verbindung 7"/>
            <p:cNvCxnSpPr/>
            <p:nvPr/>
          </p:nvCxnSpPr>
          <p:spPr>
            <a:xfrm>
              <a:off x="324000" y="3020704"/>
              <a:ext cx="2088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Gerade Verbindung 8"/>
            <p:cNvCxnSpPr/>
            <p:nvPr/>
          </p:nvCxnSpPr>
          <p:spPr>
            <a:xfrm>
              <a:off x="324000" y="3573016"/>
              <a:ext cx="2088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Gerade Verbindung 9"/>
            <p:cNvCxnSpPr/>
            <p:nvPr/>
          </p:nvCxnSpPr>
          <p:spPr>
            <a:xfrm>
              <a:off x="324000" y="4359166"/>
              <a:ext cx="2088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Textfeld 10"/>
            <p:cNvSpPr txBox="1"/>
            <p:nvPr/>
          </p:nvSpPr>
          <p:spPr>
            <a:xfrm>
              <a:off x="251520" y="1249015"/>
              <a:ext cx="151216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2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Oxidative stress </a:t>
              </a:r>
              <a:r>
                <a:rPr lang="de-DE" sz="1200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response</a:t>
              </a:r>
              <a:endParaRPr lang="de-DE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" name="Textfeld 11"/>
            <p:cNvSpPr txBox="1"/>
            <p:nvPr/>
          </p:nvSpPr>
          <p:spPr>
            <a:xfrm>
              <a:off x="251520" y="2401143"/>
              <a:ext cx="151216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200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Apoptosis</a:t>
              </a:r>
              <a:endParaRPr lang="de-DE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" name="Textfeld 12"/>
            <p:cNvSpPr txBox="1"/>
            <p:nvPr/>
          </p:nvSpPr>
          <p:spPr>
            <a:xfrm>
              <a:off x="251520" y="3019952"/>
              <a:ext cx="194421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200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Cell</a:t>
              </a:r>
              <a:r>
                <a:rPr lang="de-DE" sz="12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de-DE" sz="1200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cycle</a:t>
              </a:r>
              <a:r>
                <a:rPr lang="de-DE" sz="12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de-DE" sz="1200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arrest</a:t>
              </a:r>
              <a:r>
                <a:rPr lang="de-DE" sz="12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</a:p>
            <a:p>
              <a:r>
                <a:rPr lang="de-DE" sz="12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&amp; </a:t>
              </a:r>
              <a:r>
                <a:rPr lang="de-DE" sz="1200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proliferation</a:t>
              </a:r>
              <a:endParaRPr lang="de-DE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" name="Textfeld 13"/>
            <p:cNvSpPr txBox="1"/>
            <p:nvPr/>
          </p:nvSpPr>
          <p:spPr>
            <a:xfrm>
              <a:off x="251520" y="3693280"/>
              <a:ext cx="171980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200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Transcription</a:t>
              </a:r>
              <a:r>
                <a:rPr lang="de-DE" sz="12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de-DE" sz="1200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factors</a:t>
              </a:r>
              <a:r>
                <a:rPr lang="de-DE" sz="12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 &amp; </a:t>
              </a:r>
              <a:r>
                <a:rPr lang="de-DE" sz="1200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feedback</a:t>
              </a:r>
              <a:endParaRPr lang="de-DE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" name="Textfeld 14"/>
            <p:cNvSpPr txBox="1"/>
            <p:nvPr/>
          </p:nvSpPr>
          <p:spPr>
            <a:xfrm>
              <a:off x="251520" y="4725144"/>
              <a:ext cx="16478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2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DNA </a:t>
              </a:r>
              <a:r>
                <a:rPr lang="de-DE" sz="1200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damage</a:t>
              </a:r>
              <a:r>
                <a:rPr lang="de-DE" sz="12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de-DE" sz="1200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response</a:t>
              </a:r>
              <a:r>
                <a:rPr lang="de-DE" sz="12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 &amp; </a:t>
              </a:r>
              <a:r>
                <a:rPr lang="de-DE" sz="1200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repair</a:t>
              </a:r>
              <a:endParaRPr lang="de-DE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18" name="Gerade Verbindung 17"/>
            <p:cNvCxnSpPr/>
            <p:nvPr/>
          </p:nvCxnSpPr>
          <p:spPr>
            <a:xfrm>
              <a:off x="323528" y="5697666"/>
              <a:ext cx="2088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7" name="Grafik 16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60622" y="0"/>
              <a:ext cx="6022755" cy="6858000"/>
            </a:xfrm>
            <a:prstGeom prst="rect">
              <a:avLst/>
            </a:prstGeom>
          </p:spPr>
        </p:pic>
      </p:grpSp>
      <p:sp>
        <p:nvSpPr>
          <p:cNvPr id="19" name="Textfeld 18"/>
          <p:cNvSpPr txBox="1"/>
          <p:nvPr/>
        </p:nvSpPr>
        <p:spPr>
          <a:xfrm>
            <a:off x="6805724" y="1050181"/>
            <a:ext cx="2338276" cy="42627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Supplementary</a:t>
            </a:r>
            <a:r>
              <a:rPr lang="de-DE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4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Figure</a:t>
            </a:r>
            <a:r>
              <a:rPr lang="de-DE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1: </a:t>
            </a:r>
          </a:p>
          <a:p>
            <a:pPr>
              <a:spcBef>
                <a:spcPts val="600"/>
              </a:spcBef>
            </a:pPr>
            <a:r>
              <a:rPr lang="de-DE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Impact </a:t>
            </a:r>
            <a:r>
              <a:rPr lang="de-DE" sz="14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de-DE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BPDE on </a:t>
            </a:r>
            <a:r>
              <a:rPr lang="de-DE" sz="14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gene</a:t>
            </a:r>
            <a:r>
              <a:rPr lang="de-DE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4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expression</a:t>
            </a:r>
            <a:r>
              <a:rPr lang="de-DE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4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related</a:t>
            </a:r>
            <a:r>
              <a:rPr lang="de-DE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4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to</a:t>
            </a:r>
            <a:r>
              <a:rPr lang="de-DE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oxidative stress </a:t>
            </a:r>
            <a:r>
              <a:rPr lang="de-DE" sz="14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response</a:t>
            </a:r>
            <a:r>
              <a:rPr lang="de-DE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de-DE" sz="14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apoptosis</a:t>
            </a:r>
            <a:r>
              <a:rPr lang="de-DE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de-DE" sz="14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cell</a:t>
            </a:r>
            <a:r>
              <a:rPr lang="de-DE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4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cycle</a:t>
            </a:r>
            <a:r>
              <a:rPr lang="de-DE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4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arrest</a:t>
            </a:r>
            <a:r>
              <a:rPr lang="de-DE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4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lang="de-DE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4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proliferation</a:t>
            </a:r>
            <a:r>
              <a:rPr lang="de-DE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de-DE" sz="14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transcription</a:t>
            </a:r>
            <a:r>
              <a:rPr lang="de-DE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4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factors</a:t>
            </a:r>
            <a:r>
              <a:rPr lang="de-DE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4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lang="de-DE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DNA </a:t>
            </a:r>
            <a:r>
              <a:rPr lang="de-DE" sz="14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damage</a:t>
            </a:r>
            <a:r>
              <a:rPr lang="de-DE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4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response</a:t>
            </a:r>
            <a:r>
              <a:rPr lang="de-DE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4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lang="de-DE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DNA </a:t>
            </a:r>
            <a:r>
              <a:rPr lang="de-DE" sz="14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repair</a:t>
            </a:r>
            <a:r>
              <a:rPr lang="de-DE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de-DE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TK6 </a:t>
            </a:r>
            <a:r>
              <a:rPr lang="de-DE" sz="1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cells</a:t>
            </a:r>
            <a:r>
              <a:rPr lang="de-DE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were</a:t>
            </a:r>
            <a:r>
              <a:rPr lang="de-DE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treated</a:t>
            </a:r>
            <a:r>
              <a:rPr lang="de-DE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with</a:t>
            </a:r>
            <a:r>
              <a:rPr lang="de-DE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BPDE </a:t>
            </a:r>
            <a:r>
              <a:rPr lang="de-DE" sz="1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for</a:t>
            </a:r>
            <a:r>
              <a:rPr lang="de-DE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1 h </a:t>
            </a:r>
            <a:r>
              <a:rPr lang="de-DE" sz="1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followed</a:t>
            </a:r>
            <a:r>
              <a:rPr lang="de-DE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by</a:t>
            </a:r>
            <a:r>
              <a:rPr lang="de-DE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23 h post-</a:t>
            </a:r>
            <a:r>
              <a:rPr lang="de-DE" sz="1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incubation</a:t>
            </a:r>
            <a:r>
              <a:rPr lang="de-DE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Shown are linear fold changes of the relative gene expression from mean values of four determinations derived from two independent experiments ± SD.</a:t>
            </a:r>
            <a:endParaRPr lang="de-DE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34813540"/>
      </p:ext>
    </p:extLst>
  </p:cSld>
  <p:clrMapOvr>
    <a:masterClrMapping/>
  </p:clrMapOvr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94</Words>
  <Application>Microsoft Macintosh PowerPoint</Application>
  <PresentationFormat>Bildschirmpräsentation (4:3)</PresentationFormat>
  <Paragraphs>9</Paragraphs>
  <Slides>1</Slides>
  <Notes>1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Larissa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Betty</dc:creator>
  <cp:lastModifiedBy>Andrea Hartwig</cp:lastModifiedBy>
  <cp:revision>9</cp:revision>
  <cp:lastPrinted>2017-04-24T13:08:11Z</cp:lastPrinted>
  <dcterms:created xsi:type="dcterms:W3CDTF">2017-04-24T12:28:42Z</dcterms:created>
  <dcterms:modified xsi:type="dcterms:W3CDTF">2017-05-31T09:43:05Z</dcterms:modified>
</cp:coreProperties>
</file>