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21"/>
  </p:notesMasterIdLst>
  <p:sldIdLst>
    <p:sldId id="269" r:id="rId3"/>
    <p:sldId id="257" r:id="rId4"/>
    <p:sldId id="258" r:id="rId5"/>
    <p:sldId id="264" r:id="rId6"/>
    <p:sldId id="268" r:id="rId7"/>
    <p:sldId id="265" r:id="rId8"/>
    <p:sldId id="266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9" autoAdjust="0"/>
    <p:restoredTop sz="86355" autoAdjust="0"/>
  </p:normalViewPr>
  <p:slideViewPr>
    <p:cSldViewPr snapToGrid="0">
      <p:cViewPr varScale="1">
        <p:scale>
          <a:sx n="85" d="100"/>
          <a:sy n="85" d="100"/>
        </p:scale>
        <p:origin x="-128" y="-20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50296-05FF-4CED-9BE8-3FACB3661778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72C20-986F-43AD-94CF-54F4F1AAE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23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Source: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NIAID, (2010), Herd immunity [ONLINE]. Available at: http://www.niaid.nih.gov/SiteCollectionImages/topics/communityImmunityGeneric.gif [Accessed 29 October 13].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36762-C433-427F-93F4-DEA1A0545A9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61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36762-C433-427F-93F4-DEA1A0545A9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051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36762-C433-427F-93F4-DEA1A0545A9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545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36762-C433-427F-93F4-DEA1A0545A92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9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980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3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437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471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75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589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87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55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06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88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55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309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68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14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46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6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81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60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51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36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836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4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67DE4-FBC7-4886-9C1A-81203555CADC}" type="datetimeFigureOut">
              <a:rPr lang="en-GB" smtClean="0"/>
              <a:t>27/07/17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16918-2A02-47C7-926A-8730D7CC17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57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AFFD0-8652-4A30-965F-A988D0B5220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27/07/17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29C21-B6C2-471B-B946-1EC655C6F27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9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6.jpg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475" y="1601260"/>
            <a:ext cx="6818457" cy="3199340"/>
          </a:xfrm>
        </p:spPr>
        <p:txBody>
          <a:bodyPr>
            <a:noAutofit/>
          </a:bodyPr>
          <a:lstStyle/>
          <a:p>
            <a:r>
              <a:rPr lang="en-GB" sz="6600" b="1" dirty="0">
                <a:solidFill>
                  <a:schemeClr val="tx2"/>
                </a:solidFill>
                <a:latin typeface="+mn-lt"/>
              </a:rPr>
              <a:t>Viral pathogens and Vaccination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440" y="5011529"/>
            <a:ext cx="1403090" cy="13979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5229200"/>
            <a:ext cx="1548518" cy="9022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548" y="583210"/>
            <a:ext cx="4754880" cy="1313688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215" y="5011529"/>
            <a:ext cx="3426976" cy="132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1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Measles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1412776"/>
            <a:ext cx="5568619" cy="504056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GB" sz="3200" b="1" dirty="0">
                <a:solidFill>
                  <a:srgbClr val="FF0000"/>
                </a:solidFill>
              </a:rPr>
              <a:t>What is measles?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sz="3200" b="1" baseline="30000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3200" b="1" dirty="0">
                <a:solidFill>
                  <a:srgbClr val="FF0000"/>
                </a:solidFill>
              </a:rPr>
              <a:t>How do you catch measles?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sz="3200" b="1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GB" b="1" dirty="0">
                <a:solidFill>
                  <a:srgbClr val="FF0000"/>
                </a:solidFill>
              </a:rPr>
              <a:t>What is the incubation period for measles?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3200" b="1" dirty="0">
                <a:solidFill>
                  <a:srgbClr val="FF0000"/>
                </a:solidFill>
              </a:rPr>
              <a:t>Can animals catch measles?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sz="3200" b="1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>
                <a:solidFill>
                  <a:srgbClr val="FF0000"/>
                </a:solidFill>
              </a:rPr>
              <a:t>How can measles be prevented?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430244" y="1412776"/>
            <a:ext cx="5184576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500" b="1" dirty="0">
                <a:solidFill>
                  <a:schemeClr val="tx2"/>
                </a:solidFill>
              </a:rPr>
              <a:t>Infectious viral illness</a:t>
            </a:r>
            <a:br>
              <a:rPr lang="en-GB" sz="2500" b="1" dirty="0">
                <a:solidFill>
                  <a:schemeClr val="tx2"/>
                </a:solidFill>
              </a:rPr>
            </a:br>
            <a:r>
              <a:rPr lang="en-GB" sz="2500" b="1" dirty="0">
                <a:solidFill>
                  <a:schemeClr val="tx2"/>
                </a:solidFill>
              </a:rPr>
              <a:t/>
            </a:r>
            <a:br>
              <a:rPr lang="en-GB" sz="2500" b="1" dirty="0">
                <a:solidFill>
                  <a:schemeClr val="tx2"/>
                </a:solidFill>
              </a:rPr>
            </a:br>
            <a:r>
              <a:rPr lang="en-GB" sz="2500" b="1" dirty="0">
                <a:solidFill>
                  <a:schemeClr val="tx2"/>
                </a:solidFill>
              </a:rPr>
              <a:t>Airborne/Droplet</a:t>
            </a:r>
          </a:p>
          <a:p>
            <a:pPr marL="0" indent="0">
              <a:buNone/>
            </a:pPr>
            <a:endParaRPr lang="en-GB" sz="25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500" b="1" dirty="0">
                <a:solidFill>
                  <a:schemeClr val="tx2"/>
                </a:solidFill>
              </a:rPr>
              <a:t>10 days</a:t>
            </a:r>
          </a:p>
          <a:p>
            <a:pPr marL="0" indent="0">
              <a:buNone/>
            </a:pPr>
            <a:r>
              <a:rPr lang="en-GB" sz="2500" b="1" dirty="0">
                <a:solidFill>
                  <a:schemeClr val="tx2"/>
                </a:solidFill>
              </a:rPr>
              <a:t/>
            </a:r>
            <a:br>
              <a:rPr lang="en-GB" sz="2500" b="1" dirty="0">
                <a:solidFill>
                  <a:schemeClr val="tx2"/>
                </a:solidFill>
              </a:rPr>
            </a:br>
            <a:r>
              <a:rPr lang="en-GB" sz="2500" b="1" dirty="0">
                <a:solidFill>
                  <a:schemeClr val="tx2"/>
                </a:solidFill>
              </a:rPr>
              <a:t/>
            </a:r>
            <a:br>
              <a:rPr lang="en-GB" sz="2500" b="1" dirty="0">
                <a:solidFill>
                  <a:schemeClr val="tx2"/>
                </a:solidFill>
              </a:rPr>
            </a:br>
            <a:r>
              <a:rPr lang="en-GB" sz="2500" b="1" dirty="0">
                <a:solidFill>
                  <a:schemeClr val="tx2"/>
                </a:solidFill>
              </a:rPr>
              <a:t>No</a:t>
            </a:r>
          </a:p>
          <a:p>
            <a:pPr marL="0" indent="0">
              <a:buNone/>
            </a:pPr>
            <a:endParaRPr lang="en-GB" sz="25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500" b="1" dirty="0">
                <a:solidFill>
                  <a:schemeClr val="tx2"/>
                </a:solidFill>
              </a:rPr>
              <a:t>Vaccination (MMR vaccine)</a:t>
            </a:r>
          </a:p>
        </p:txBody>
      </p:sp>
    </p:spTree>
    <p:extLst>
      <p:ext uri="{BB962C8B-B14F-4D97-AF65-F5344CB8AC3E}">
        <p14:creationId xmlns:p14="http://schemas.microsoft.com/office/powerpoint/2010/main" val="2239522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80" y="1916832"/>
            <a:ext cx="11247040" cy="3240360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Early symptoms appear around </a:t>
            </a:r>
            <a:r>
              <a:rPr lang="en-GB" sz="3200" b="1" dirty="0">
                <a:solidFill>
                  <a:srgbClr val="FF0000"/>
                </a:solidFill>
              </a:rPr>
              <a:t>10 days </a:t>
            </a:r>
            <a:r>
              <a:rPr lang="en-GB" sz="3200" b="1" dirty="0">
                <a:solidFill>
                  <a:schemeClr val="tx2"/>
                </a:solidFill>
              </a:rPr>
              <a:t>after infection and last up to </a:t>
            </a:r>
            <a:r>
              <a:rPr lang="en-GB" sz="3200" b="1" dirty="0">
                <a:solidFill>
                  <a:srgbClr val="FF0000"/>
                </a:solidFill>
              </a:rPr>
              <a:t>14 days</a:t>
            </a:r>
          </a:p>
          <a:p>
            <a:r>
              <a:rPr lang="en-GB" b="1" dirty="0">
                <a:solidFill>
                  <a:schemeClr val="tx2"/>
                </a:solidFill>
              </a:rPr>
              <a:t>Symptoms i</a:t>
            </a:r>
            <a:r>
              <a:rPr lang="en-GB" sz="3200" b="1" dirty="0">
                <a:solidFill>
                  <a:schemeClr val="tx2"/>
                </a:solidFill>
              </a:rPr>
              <a:t>nclude: cold symptoms (runny nose, watery eyes, sneezing); high temperature; small white spots in mouth and throat (Koplik’s spots); tiredness; lack of appetite; aches and pains</a:t>
            </a:r>
            <a:endParaRPr lang="en-GB" sz="3200" b="1" baseline="30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67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340769"/>
            <a:ext cx="10972800" cy="4525963"/>
          </a:xfrm>
        </p:spPr>
        <p:txBody>
          <a:bodyPr>
            <a:normAutofit/>
          </a:bodyPr>
          <a:lstStyle/>
          <a:p>
            <a:pPr algn="just"/>
            <a:r>
              <a:rPr lang="en-GB" sz="3200" b="1" dirty="0">
                <a:solidFill>
                  <a:schemeClr val="tx2"/>
                </a:solidFill>
              </a:rPr>
              <a:t>Around two to four days later a </a:t>
            </a:r>
            <a:r>
              <a:rPr lang="en-GB" sz="3200" b="1" dirty="0">
                <a:solidFill>
                  <a:srgbClr val="FF0000"/>
                </a:solidFill>
              </a:rPr>
              <a:t>‘measles rash’ </a:t>
            </a:r>
            <a:r>
              <a:rPr lang="en-GB" sz="3200" b="1" dirty="0">
                <a:solidFill>
                  <a:schemeClr val="tx2"/>
                </a:solidFill>
              </a:rPr>
              <a:t>appears lasting for up to 8 days</a:t>
            </a: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Red-brown spotty rash that normally starts behind the ears before spreading over rest of the body</a:t>
            </a:r>
            <a:endParaRPr lang="en-GB" sz="3200" b="1" baseline="30000" dirty="0">
              <a:solidFill>
                <a:schemeClr val="tx2"/>
              </a:solidFill>
            </a:endParaRPr>
          </a:p>
          <a:p>
            <a:endParaRPr lang="en-GB" sz="3200" b="1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3" y="4077073"/>
            <a:ext cx="5137033" cy="254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335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Complications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4864"/>
            <a:ext cx="11146917" cy="3600400"/>
          </a:xfrm>
        </p:spPr>
        <p:txBody>
          <a:bodyPr>
            <a:noAutofit/>
          </a:bodyPr>
          <a:lstStyle/>
          <a:p>
            <a:pPr algn="just"/>
            <a:r>
              <a:rPr lang="en-US" sz="3200" b="1" dirty="0">
                <a:solidFill>
                  <a:schemeClr val="tx2"/>
                </a:solidFill>
              </a:rPr>
              <a:t>There are several </a:t>
            </a:r>
            <a:r>
              <a:rPr lang="en-US" sz="3200" b="1" dirty="0">
                <a:solidFill>
                  <a:srgbClr val="FF0000"/>
                </a:solidFill>
              </a:rPr>
              <a:t>serious complications </a:t>
            </a:r>
            <a:r>
              <a:rPr lang="en-US" sz="3200" b="1" dirty="0">
                <a:solidFill>
                  <a:schemeClr val="tx2"/>
                </a:solidFill>
              </a:rPr>
              <a:t>of measles, some which can be fatal</a:t>
            </a:r>
          </a:p>
          <a:p>
            <a:pPr algn="just"/>
            <a:r>
              <a:rPr lang="en-US" sz="3200" b="1" dirty="0">
                <a:solidFill>
                  <a:schemeClr val="tx2"/>
                </a:solidFill>
              </a:rPr>
              <a:t>Complications include secondary bacterial infection, encephalitis and fatal brain disorder </a:t>
            </a:r>
            <a:r>
              <a:rPr lang="en-US" b="1" dirty="0">
                <a:solidFill>
                  <a:schemeClr val="tx2"/>
                </a:solidFill>
              </a:rPr>
              <a:t>(Subacute </a:t>
            </a:r>
            <a:r>
              <a:rPr lang="en-US" b="1" dirty="0" err="1">
                <a:solidFill>
                  <a:schemeClr val="tx2"/>
                </a:solidFill>
              </a:rPr>
              <a:t>sclerosing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panencephalitis</a:t>
            </a:r>
            <a:r>
              <a:rPr lang="en-US" b="1" dirty="0">
                <a:solidFill>
                  <a:schemeClr val="tx2"/>
                </a:solidFill>
              </a:rPr>
              <a:t> - SSPE</a:t>
            </a:r>
            <a:r>
              <a:rPr lang="en-US" sz="3200" b="1" dirty="0">
                <a:solidFill>
                  <a:schemeClr val="tx2"/>
                </a:solidFill>
              </a:rPr>
              <a:t>)</a:t>
            </a:r>
          </a:p>
          <a:p>
            <a:pPr algn="just"/>
            <a:r>
              <a:rPr lang="en-US" sz="3200" b="1" dirty="0">
                <a:solidFill>
                  <a:schemeClr val="tx2"/>
                </a:solidFill>
              </a:rPr>
              <a:t>Death occurs in </a:t>
            </a:r>
            <a:r>
              <a:rPr lang="en-US" sz="3200" b="1" dirty="0">
                <a:solidFill>
                  <a:srgbClr val="FF0000"/>
                </a:solidFill>
              </a:rPr>
              <a:t>1 in 5000 cases </a:t>
            </a:r>
            <a:r>
              <a:rPr lang="en-US" sz="3200" b="1" dirty="0">
                <a:solidFill>
                  <a:schemeClr val="tx2"/>
                </a:solidFill>
              </a:rPr>
              <a:t>of measles in the UK</a:t>
            </a:r>
          </a:p>
        </p:txBody>
      </p:sp>
    </p:spTree>
    <p:extLst>
      <p:ext uri="{BB962C8B-B14F-4D97-AF65-F5344CB8AC3E}">
        <p14:creationId xmlns:p14="http://schemas.microsoft.com/office/powerpoint/2010/main" val="1670194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60848"/>
            <a:ext cx="11146917" cy="3600400"/>
          </a:xfrm>
        </p:spPr>
        <p:txBody>
          <a:bodyPr>
            <a:noAutofit/>
          </a:bodyPr>
          <a:lstStyle/>
          <a:p>
            <a:pPr algn="just"/>
            <a:r>
              <a:rPr lang="en-GB" b="1" dirty="0">
                <a:solidFill>
                  <a:schemeClr val="tx2"/>
                </a:solidFill>
              </a:rPr>
              <a:t>There is no medication to treat measles so </a:t>
            </a:r>
            <a:r>
              <a:rPr lang="en-GB" b="1" dirty="0">
                <a:solidFill>
                  <a:srgbClr val="FF0000"/>
                </a:solidFill>
              </a:rPr>
              <a:t>self-care techniques </a:t>
            </a:r>
            <a:r>
              <a:rPr lang="en-GB" b="1" dirty="0">
                <a:solidFill>
                  <a:schemeClr val="tx2"/>
                </a:solidFill>
              </a:rPr>
              <a:t>are used, for example, bed rest, painkillers and plenty of water</a:t>
            </a:r>
          </a:p>
          <a:p>
            <a:pPr algn="just"/>
            <a:endParaRPr lang="en-GB" b="1" dirty="0">
              <a:solidFill>
                <a:schemeClr val="tx2"/>
              </a:solidFill>
            </a:endParaRPr>
          </a:p>
          <a:p>
            <a:pPr algn="just"/>
            <a:r>
              <a:rPr lang="en-GB" b="1" dirty="0">
                <a:solidFill>
                  <a:srgbClr val="FF0000"/>
                </a:solidFill>
              </a:rPr>
              <a:t>Painkillers</a:t>
            </a:r>
            <a:r>
              <a:rPr lang="en-GB" b="1" dirty="0">
                <a:solidFill>
                  <a:schemeClr val="tx2"/>
                </a:solidFill>
              </a:rPr>
              <a:t>, for example paracetamol, can be used to reduce fevers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85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00200"/>
            <a:ext cx="6816757" cy="5069160"/>
          </a:xfrm>
        </p:spPr>
        <p:txBody>
          <a:bodyPr>
            <a:noAutofit/>
          </a:bodyPr>
          <a:lstStyle/>
          <a:p>
            <a:pPr algn="just"/>
            <a:r>
              <a:rPr lang="en-GB" sz="2400" b="1" dirty="0">
                <a:solidFill>
                  <a:schemeClr val="tx2"/>
                </a:solidFill>
              </a:rPr>
              <a:t>The </a:t>
            </a:r>
            <a:r>
              <a:rPr lang="en-GB" sz="2400" b="1" dirty="0">
                <a:solidFill>
                  <a:srgbClr val="FF0000"/>
                </a:solidFill>
              </a:rPr>
              <a:t>MMR vaccine </a:t>
            </a:r>
            <a:r>
              <a:rPr lang="en-GB" sz="2400" b="1" dirty="0">
                <a:solidFill>
                  <a:schemeClr val="tx2"/>
                </a:solidFill>
              </a:rPr>
              <a:t>is used to immunise people against measles</a:t>
            </a:r>
          </a:p>
          <a:p>
            <a:pPr algn="just"/>
            <a:r>
              <a:rPr lang="en-GB" sz="2400" b="1" dirty="0">
                <a:solidFill>
                  <a:schemeClr val="tx2"/>
                </a:solidFill>
              </a:rPr>
              <a:t>It also provides immunity from mumps and rubella</a:t>
            </a:r>
          </a:p>
          <a:p>
            <a:pPr algn="just"/>
            <a:r>
              <a:rPr lang="en-GB" sz="2400" b="1" dirty="0">
                <a:solidFill>
                  <a:schemeClr val="tx2"/>
                </a:solidFill>
              </a:rPr>
              <a:t>The MMR vaccine was introduced to the UK in 1988</a:t>
            </a:r>
          </a:p>
          <a:p>
            <a:pPr algn="just"/>
            <a:r>
              <a:rPr lang="en-GB" sz="2400" b="1" dirty="0">
                <a:solidFill>
                  <a:schemeClr val="tx2"/>
                </a:solidFill>
              </a:rPr>
              <a:t>The MMR vaccine is included in the </a:t>
            </a:r>
            <a:br>
              <a:rPr lang="en-GB" sz="2400" b="1" dirty="0">
                <a:solidFill>
                  <a:schemeClr val="tx2"/>
                </a:solidFill>
              </a:rPr>
            </a:br>
            <a:r>
              <a:rPr lang="en-GB" sz="2400" b="1" dirty="0">
                <a:solidFill>
                  <a:schemeClr val="tx2"/>
                </a:solidFill>
              </a:rPr>
              <a:t>England and Wales </a:t>
            </a:r>
            <a:r>
              <a:rPr lang="en-GB" sz="2400" b="1" dirty="0">
                <a:solidFill>
                  <a:srgbClr val="FF0000"/>
                </a:solidFill>
              </a:rPr>
              <a:t>‘Immunisation Schedule’ </a:t>
            </a:r>
            <a:r>
              <a:rPr lang="en-GB" sz="2400" b="1" dirty="0">
                <a:solidFill>
                  <a:schemeClr val="tx2"/>
                </a:solidFill>
              </a:rPr>
              <a:t>and is given first around 12 months and a </a:t>
            </a:r>
            <a:r>
              <a:rPr lang="en-GB" sz="2400" b="1" dirty="0">
                <a:solidFill>
                  <a:srgbClr val="FF0000"/>
                </a:solidFill>
              </a:rPr>
              <a:t>‘booster’ </a:t>
            </a:r>
            <a:r>
              <a:rPr lang="en-GB" sz="2400" b="1" dirty="0">
                <a:solidFill>
                  <a:schemeClr val="tx2"/>
                </a:solidFill>
              </a:rPr>
              <a:t>is given between 3 and 5 years before starting school</a:t>
            </a:r>
            <a:endParaRPr lang="en-GB" sz="2400" b="1" baseline="300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181" y="1584156"/>
            <a:ext cx="4244595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95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Prevention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The MMR vaccine is </a:t>
            </a:r>
            <a:r>
              <a:rPr lang="en-GB" sz="3200" b="1" dirty="0">
                <a:solidFill>
                  <a:srgbClr val="FF0000"/>
                </a:solidFill>
              </a:rPr>
              <a:t>95% effective </a:t>
            </a:r>
            <a:r>
              <a:rPr lang="en-GB" sz="3200" b="1" dirty="0">
                <a:solidFill>
                  <a:schemeClr val="tx2"/>
                </a:solidFill>
              </a:rPr>
              <a:t>after the first dose 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The second dose gives immunity to almost </a:t>
            </a:r>
            <a:r>
              <a:rPr lang="en-GB" sz="3200" b="1" dirty="0">
                <a:solidFill>
                  <a:srgbClr val="FF0000"/>
                </a:solidFill>
              </a:rPr>
              <a:t>all</a:t>
            </a:r>
            <a:r>
              <a:rPr lang="en-GB" sz="3200" b="1" dirty="0">
                <a:solidFill>
                  <a:schemeClr val="tx2"/>
                </a:solidFill>
              </a:rPr>
              <a:t> of those who were not immunised by the first dose</a:t>
            </a:r>
            <a:endParaRPr lang="en-GB" sz="3200" b="1" baseline="30000" dirty="0">
              <a:solidFill>
                <a:schemeClr val="tx2"/>
              </a:solidFill>
            </a:endParaRPr>
          </a:p>
          <a:p>
            <a:r>
              <a:rPr lang="en-GB" sz="3200" b="1" dirty="0">
                <a:solidFill>
                  <a:schemeClr val="tx2"/>
                </a:solidFill>
              </a:rPr>
              <a:t>The MMR vaccine is safe and effective</a:t>
            </a:r>
          </a:p>
          <a:p>
            <a:r>
              <a:rPr lang="en-GB" b="1" dirty="0">
                <a:solidFill>
                  <a:schemeClr val="tx2"/>
                </a:solidFill>
              </a:rPr>
              <a:t>To produce </a:t>
            </a:r>
            <a:r>
              <a:rPr lang="en-GB" b="1" dirty="0">
                <a:solidFill>
                  <a:srgbClr val="FF0000"/>
                </a:solidFill>
              </a:rPr>
              <a:t>herd immunity</a:t>
            </a:r>
            <a:r>
              <a:rPr lang="en-GB" b="1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rgbClr val="FF0000"/>
                </a:solidFill>
              </a:rPr>
              <a:t>95% </a:t>
            </a:r>
            <a:r>
              <a:rPr lang="en-GB" b="1" dirty="0">
                <a:solidFill>
                  <a:schemeClr val="tx2"/>
                </a:solidFill>
              </a:rPr>
              <a:t>of a population must be immunised against measles</a:t>
            </a:r>
          </a:p>
          <a:p>
            <a:endParaRPr lang="en-GB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69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Swansea 2012-13 Measles Epidemic: 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5069160"/>
          </a:xfrm>
        </p:spPr>
        <p:txBody>
          <a:bodyPr>
            <a:normAutofit/>
          </a:bodyPr>
          <a:lstStyle/>
          <a:p>
            <a:pPr algn="just"/>
            <a:r>
              <a:rPr lang="en-GB" b="1" dirty="0">
                <a:solidFill>
                  <a:schemeClr val="tx2"/>
                </a:solidFill>
              </a:rPr>
              <a:t>The epidemic began in No</a:t>
            </a:r>
            <a:r>
              <a:rPr lang="en-GB" sz="3200" b="1" dirty="0">
                <a:solidFill>
                  <a:schemeClr val="tx2"/>
                </a:solidFill>
              </a:rPr>
              <a:t>vember 2012 and was declared over on 3</a:t>
            </a:r>
            <a:r>
              <a:rPr lang="en-GB" sz="3200" b="1" baseline="30000" dirty="0">
                <a:solidFill>
                  <a:schemeClr val="tx2"/>
                </a:solidFill>
              </a:rPr>
              <a:t>rd</a:t>
            </a:r>
            <a:r>
              <a:rPr lang="en-GB" sz="3200" b="1" dirty="0">
                <a:solidFill>
                  <a:schemeClr val="tx2"/>
                </a:solidFill>
              </a:rPr>
              <a:t> July 2013 </a:t>
            </a:r>
            <a:endParaRPr lang="en-GB" sz="3200" b="1" baseline="30000" dirty="0">
              <a:solidFill>
                <a:schemeClr val="tx2"/>
              </a:solidFill>
            </a:endParaRP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A total of </a:t>
            </a:r>
            <a:r>
              <a:rPr lang="en-GB" sz="3200" b="1" dirty="0">
                <a:solidFill>
                  <a:srgbClr val="FF0000"/>
                </a:solidFill>
              </a:rPr>
              <a:t>664 cases </a:t>
            </a:r>
            <a:r>
              <a:rPr lang="en-GB" sz="3200" b="1" dirty="0">
                <a:solidFill>
                  <a:schemeClr val="tx2"/>
                </a:solidFill>
              </a:rPr>
              <a:t>were reported from Swansea but the virus had spread to other areas of </a:t>
            </a:r>
            <a:r>
              <a:rPr lang="en-GB" sz="3200" b="1" dirty="0">
                <a:solidFill>
                  <a:srgbClr val="FF0000"/>
                </a:solidFill>
              </a:rPr>
              <a:t>South Wales</a:t>
            </a:r>
            <a:endParaRPr lang="en-GB" sz="3200" b="1" baseline="30000" dirty="0">
              <a:solidFill>
                <a:schemeClr val="tx2"/>
              </a:solidFill>
            </a:endParaRP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A total of </a:t>
            </a:r>
            <a:r>
              <a:rPr lang="en-GB" sz="3200" b="1" dirty="0">
                <a:solidFill>
                  <a:srgbClr val="FF0000"/>
                </a:solidFill>
              </a:rPr>
              <a:t>1455 people </a:t>
            </a:r>
            <a:r>
              <a:rPr lang="en-GB" sz="3200" b="1" dirty="0">
                <a:solidFill>
                  <a:schemeClr val="tx2"/>
                </a:solidFill>
              </a:rPr>
              <a:t>in Wales were infected </a:t>
            </a:r>
            <a:endParaRPr lang="en-GB" sz="3200" b="1" baseline="30000" dirty="0">
              <a:solidFill>
                <a:schemeClr val="tx2"/>
              </a:solidFill>
            </a:endParaRPr>
          </a:p>
          <a:p>
            <a:pPr algn="just"/>
            <a:r>
              <a:rPr lang="en-GB" sz="3200" b="1" dirty="0">
                <a:solidFill>
                  <a:srgbClr val="FF0000"/>
                </a:solidFill>
              </a:rPr>
              <a:t>88 people </a:t>
            </a:r>
            <a:r>
              <a:rPr lang="en-GB" sz="3200" b="1" dirty="0">
                <a:solidFill>
                  <a:schemeClr val="tx2"/>
                </a:solidFill>
              </a:rPr>
              <a:t>were hospitalised and </a:t>
            </a:r>
            <a:r>
              <a:rPr lang="en-GB" sz="3200" b="1" dirty="0">
                <a:solidFill>
                  <a:srgbClr val="FF0000"/>
                </a:solidFill>
              </a:rPr>
              <a:t>1 man </a:t>
            </a:r>
            <a:r>
              <a:rPr lang="en-GB" sz="3200" b="1" dirty="0">
                <a:solidFill>
                  <a:schemeClr val="tx2"/>
                </a:solidFill>
              </a:rPr>
              <a:t>died from pneumonia</a:t>
            </a: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It is thought that </a:t>
            </a:r>
            <a:r>
              <a:rPr lang="en-GB" sz="3200" b="1" dirty="0">
                <a:solidFill>
                  <a:srgbClr val="FF0000"/>
                </a:solidFill>
              </a:rPr>
              <a:t>low coverage </a:t>
            </a:r>
            <a:r>
              <a:rPr lang="en-GB" sz="3200" b="1" dirty="0">
                <a:solidFill>
                  <a:schemeClr val="tx2"/>
                </a:solidFill>
              </a:rPr>
              <a:t>of the MMR vaccine caused the epidemic. In 2003 only 67.5% of children were vaccinated, creating a </a:t>
            </a:r>
            <a:r>
              <a:rPr lang="en-GB" sz="3200" b="1" dirty="0">
                <a:solidFill>
                  <a:srgbClr val="FF0000"/>
                </a:solidFill>
              </a:rPr>
              <a:t>vulnerable population</a:t>
            </a:r>
            <a:endParaRPr lang="en-GB" sz="32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69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941" y="116632"/>
            <a:ext cx="10972800" cy="1143000"/>
          </a:xfrm>
        </p:spPr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680" y="1259632"/>
            <a:ext cx="11439061" cy="4824536"/>
          </a:xfrm>
        </p:spPr>
        <p:txBody>
          <a:bodyPr>
            <a:noAutofit/>
          </a:bodyPr>
          <a:lstStyle/>
          <a:p>
            <a:pPr algn="just"/>
            <a:r>
              <a:rPr lang="en-GB" sz="3200" b="1" dirty="0">
                <a:solidFill>
                  <a:schemeClr val="tx2"/>
                </a:solidFill>
              </a:rPr>
              <a:t>Measles is a highly contagious viral infection spread by </a:t>
            </a:r>
            <a:r>
              <a:rPr lang="en-GB" sz="3200" b="1" dirty="0" smtClean="0">
                <a:solidFill>
                  <a:schemeClr val="tx2"/>
                </a:solidFill>
              </a:rPr>
              <a:t>air/droplet </a:t>
            </a:r>
            <a:r>
              <a:rPr lang="en-GB" sz="3200" b="1" dirty="0">
                <a:solidFill>
                  <a:schemeClr val="tx2"/>
                </a:solidFill>
              </a:rPr>
              <a:t>transmission</a:t>
            </a: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There are several symptoms </a:t>
            </a:r>
            <a:r>
              <a:rPr lang="en-GB" b="1" dirty="0">
                <a:solidFill>
                  <a:schemeClr val="tx2"/>
                </a:solidFill>
              </a:rPr>
              <a:t>but </a:t>
            </a:r>
            <a:r>
              <a:rPr lang="en-GB" sz="3200" b="1" dirty="0">
                <a:solidFill>
                  <a:schemeClr val="tx2"/>
                </a:solidFill>
              </a:rPr>
              <a:t>it is characterised by a distinctive rash </a:t>
            </a: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Measles can be prevented by the MMR vaccine, in addition to mumps and rubella, all of which can also have serious complications</a:t>
            </a: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High vaccination coverage provides a ‘herd immunity’ effect which also protects those who are unable to be vaccinated </a:t>
            </a:r>
          </a:p>
          <a:p>
            <a:endParaRPr lang="en-GB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66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Pathogens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950" y="2076872"/>
            <a:ext cx="10198100" cy="4781128"/>
          </a:xfrm>
        </p:spPr>
        <p:txBody>
          <a:bodyPr>
            <a:noAutofit/>
          </a:bodyPr>
          <a:lstStyle/>
          <a:p>
            <a:pPr algn="just"/>
            <a:r>
              <a:rPr lang="en-GB" sz="3200" b="1" dirty="0">
                <a:solidFill>
                  <a:schemeClr val="tx2"/>
                </a:solidFill>
              </a:rPr>
              <a:t>Diseases can be caused by infectious agents known as </a:t>
            </a:r>
            <a:r>
              <a:rPr lang="en-GB" sz="3200" b="1" dirty="0">
                <a:solidFill>
                  <a:srgbClr val="FF0000"/>
                </a:solidFill>
              </a:rPr>
              <a:t>‘pathogens’</a:t>
            </a:r>
          </a:p>
          <a:p>
            <a:pPr lvl="0" algn="just"/>
            <a:r>
              <a:rPr lang="en-GB" sz="3200" b="1" dirty="0">
                <a:solidFill>
                  <a:schemeClr val="tx2"/>
                </a:solidFill>
              </a:rPr>
              <a:t>Pathogens are </a:t>
            </a:r>
            <a:r>
              <a:rPr lang="en-GB" sz="3200" b="1" dirty="0">
                <a:solidFill>
                  <a:srgbClr val="FF0000"/>
                </a:solidFill>
              </a:rPr>
              <a:t>disease-causing</a:t>
            </a:r>
            <a:r>
              <a:rPr lang="en-GB" sz="3200" b="1" dirty="0">
                <a:solidFill>
                  <a:schemeClr val="tx2"/>
                </a:solidFill>
              </a:rPr>
              <a:t> infectious microorganisms (for example bacteria, protozoa, viruses and fungi)</a:t>
            </a: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Pathogens cause disease by </a:t>
            </a:r>
            <a:r>
              <a:rPr lang="en-GB" sz="3200" b="1" dirty="0">
                <a:solidFill>
                  <a:srgbClr val="FF0000"/>
                </a:solidFill>
              </a:rPr>
              <a:t>damaging</a:t>
            </a:r>
            <a:r>
              <a:rPr lang="en-GB" sz="3200" b="1" dirty="0">
                <a:solidFill>
                  <a:schemeClr val="tx2"/>
                </a:solidFill>
              </a:rPr>
              <a:t> host cells</a:t>
            </a:r>
            <a:endParaRPr lang="en-GB" sz="3200" b="1" baseline="30000" dirty="0">
              <a:solidFill>
                <a:schemeClr val="tx2"/>
              </a:solidFill>
            </a:endParaRPr>
          </a:p>
          <a:p>
            <a:pPr algn="just"/>
            <a:r>
              <a:rPr lang="en-GB" sz="3200" b="1" dirty="0">
                <a:solidFill>
                  <a:schemeClr val="tx2"/>
                </a:solidFill>
              </a:rPr>
              <a:t>Hosts can include humans, other animals and </a:t>
            </a:r>
            <a:r>
              <a:rPr lang="en-GB" sz="3200" b="1" dirty="0" smtClean="0">
                <a:solidFill>
                  <a:schemeClr val="tx2"/>
                </a:solidFill>
              </a:rPr>
              <a:t>plants</a:t>
            </a:r>
            <a:endParaRPr lang="en-GB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76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Viruses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49400"/>
            <a:ext cx="8691563" cy="4932536"/>
          </a:xfrm>
        </p:spPr>
        <p:txBody>
          <a:bodyPr>
            <a:normAutofit lnSpcReduction="10000"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Viruses are small infectious agents and their size is measured in </a:t>
            </a:r>
            <a:r>
              <a:rPr lang="en-GB" sz="3200" b="1" dirty="0">
                <a:solidFill>
                  <a:srgbClr val="FF0000"/>
                </a:solidFill>
              </a:rPr>
              <a:t>nm</a:t>
            </a:r>
            <a:endParaRPr lang="en-GB" sz="3200" b="1" dirty="0">
              <a:solidFill>
                <a:schemeClr val="tx2"/>
              </a:solidFill>
            </a:endParaRPr>
          </a:p>
          <a:p>
            <a:r>
              <a:rPr lang="en-GB" sz="3200" b="1" dirty="0">
                <a:solidFill>
                  <a:schemeClr val="tx2"/>
                </a:solidFill>
              </a:rPr>
              <a:t>They are much smaller than bacteria and fungi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They are visible under an </a:t>
            </a:r>
            <a:r>
              <a:rPr lang="en-GB" sz="3200" b="1" dirty="0">
                <a:solidFill>
                  <a:srgbClr val="FF0000"/>
                </a:solidFill>
              </a:rPr>
              <a:t>electron microscope</a:t>
            </a:r>
            <a:endParaRPr lang="en-GB" sz="3200" b="1" dirty="0">
              <a:solidFill>
                <a:schemeClr val="tx2"/>
              </a:solidFill>
            </a:endParaRPr>
          </a:p>
          <a:p>
            <a:r>
              <a:rPr lang="en-GB" sz="3200" b="1" dirty="0">
                <a:solidFill>
                  <a:schemeClr val="tx2"/>
                </a:solidFill>
              </a:rPr>
              <a:t>The </a:t>
            </a:r>
            <a:r>
              <a:rPr lang="en-GB" sz="3200" b="1" dirty="0">
                <a:solidFill>
                  <a:srgbClr val="FF0000"/>
                </a:solidFill>
              </a:rPr>
              <a:t>damage</a:t>
            </a:r>
            <a:r>
              <a:rPr lang="en-GB" sz="3200" b="1" dirty="0">
                <a:solidFill>
                  <a:schemeClr val="tx2"/>
                </a:solidFill>
              </a:rPr>
              <a:t> they do to host cells may be visible under a light microscope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They can only replicate </a:t>
            </a:r>
            <a:r>
              <a:rPr lang="en-GB" sz="3200" b="1" dirty="0">
                <a:solidFill>
                  <a:srgbClr val="FF0000"/>
                </a:solidFill>
              </a:rPr>
              <a:t>within living cells</a:t>
            </a:r>
            <a:endParaRPr lang="en-GB" sz="3200" b="1" dirty="0">
              <a:solidFill>
                <a:schemeClr val="tx2"/>
              </a:solidFill>
            </a:endParaRPr>
          </a:p>
          <a:p>
            <a:r>
              <a:rPr lang="en-GB" sz="3200" b="1" dirty="0">
                <a:solidFill>
                  <a:schemeClr val="tx2"/>
                </a:solidFill>
              </a:rPr>
              <a:t>Viruses replicate using the machinery of the host cell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163" y="2414586"/>
            <a:ext cx="2812852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84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8650" y="269776"/>
            <a:ext cx="8229600" cy="1143000"/>
          </a:xfrm>
        </p:spPr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Vaccination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12776"/>
            <a:ext cx="6891338" cy="494992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3200" b="1" dirty="0">
                <a:solidFill>
                  <a:schemeClr val="tx2"/>
                </a:solidFill>
              </a:rPr>
              <a:t>Vaccination is a method by which a person can become </a:t>
            </a:r>
            <a:r>
              <a:rPr lang="en-GB" sz="3200" b="1" dirty="0">
                <a:solidFill>
                  <a:srgbClr val="FF0000"/>
                </a:solidFill>
              </a:rPr>
              <a:t>immunised</a:t>
            </a:r>
            <a:endParaRPr lang="en-GB" b="1" dirty="0">
              <a:solidFill>
                <a:schemeClr val="tx2"/>
              </a:solidFill>
            </a:endParaRPr>
          </a:p>
          <a:p>
            <a:r>
              <a:rPr lang="en-GB" sz="3200" b="1" dirty="0">
                <a:solidFill>
                  <a:schemeClr val="tx2"/>
                </a:solidFill>
              </a:rPr>
              <a:t>A vaccine contains </a:t>
            </a:r>
            <a:r>
              <a:rPr lang="en-GB" sz="3200" b="1" dirty="0">
                <a:solidFill>
                  <a:srgbClr val="FF0000"/>
                </a:solidFill>
              </a:rPr>
              <a:t>antigens</a:t>
            </a:r>
            <a:r>
              <a:rPr lang="en-GB" sz="3200" b="1" dirty="0">
                <a:solidFill>
                  <a:schemeClr val="tx2"/>
                </a:solidFill>
              </a:rPr>
              <a:t> which stimulate the body’s immune response because </a:t>
            </a:r>
            <a:r>
              <a:rPr lang="en-GB" b="1" dirty="0">
                <a:solidFill>
                  <a:schemeClr val="tx2"/>
                </a:solidFill>
              </a:rPr>
              <a:t>it contains an agent such as</a:t>
            </a:r>
            <a:r>
              <a:rPr lang="en-GB" sz="3600" b="1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en-GB" sz="3200" b="1" dirty="0">
                <a:solidFill>
                  <a:schemeClr val="tx2"/>
                </a:solidFill>
              </a:rPr>
              <a:t> A live but weakened form of the pathogen (attenuated)</a:t>
            </a:r>
          </a:p>
          <a:p>
            <a:pPr lvl="1"/>
            <a:r>
              <a:rPr lang="en-GB" sz="3200" b="1" dirty="0">
                <a:solidFill>
                  <a:schemeClr val="tx2"/>
                </a:solidFill>
              </a:rPr>
              <a:t>A killed virus/bacteria (inactivated)</a:t>
            </a:r>
          </a:p>
          <a:p>
            <a:pPr lvl="1"/>
            <a:r>
              <a:rPr lang="en-GB" sz="3200" b="1" dirty="0" smtClean="0">
                <a:solidFill>
                  <a:schemeClr val="tx2"/>
                </a:solidFill>
              </a:rPr>
              <a:t>An inactivated </a:t>
            </a:r>
            <a:r>
              <a:rPr lang="en-GB" sz="3200" b="1" dirty="0">
                <a:solidFill>
                  <a:schemeClr val="tx2"/>
                </a:solidFill>
              </a:rPr>
              <a:t>toxin produced by an infectious agent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673" y="1412776"/>
            <a:ext cx="2827859" cy="419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91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Immunisation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1115"/>
            <a:ext cx="10972800" cy="4525963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Immunisation is the process in which a person is exposed to an antigen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Antigens stimulate the production of </a:t>
            </a:r>
            <a:r>
              <a:rPr lang="en-GB" sz="3200" b="1" dirty="0">
                <a:solidFill>
                  <a:srgbClr val="FF0000"/>
                </a:solidFill>
              </a:rPr>
              <a:t>antibodies</a:t>
            </a:r>
            <a:r>
              <a:rPr lang="en-GB" sz="3200" b="1" dirty="0">
                <a:solidFill>
                  <a:schemeClr val="tx2"/>
                </a:solidFill>
              </a:rPr>
              <a:t> which help the person fight the infection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Some of our immune cells remember the antigens so that antibodies are produced </a:t>
            </a:r>
            <a:r>
              <a:rPr lang="en-GB" sz="3200" b="1" dirty="0">
                <a:solidFill>
                  <a:srgbClr val="FF0000"/>
                </a:solidFill>
              </a:rPr>
              <a:t>more quickly and in greater amounts </a:t>
            </a:r>
            <a:r>
              <a:rPr lang="en-GB" sz="3200" b="1" dirty="0">
                <a:solidFill>
                  <a:schemeClr val="tx2"/>
                </a:solidFill>
              </a:rPr>
              <a:t>the next time the antigen is encountered</a:t>
            </a:r>
          </a:p>
        </p:txBody>
      </p:sp>
    </p:spTree>
    <p:extLst>
      <p:ext uri="{BB962C8B-B14F-4D97-AF65-F5344CB8AC3E}">
        <p14:creationId xmlns:p14="http://schemas.microsoft.com/office/powerpoint/2010/main" val="3210556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Herd immunity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50" y="1620292"/>
            <a:ext cx="10909300" cy="5112568"/>
          </a:xfrm>
        </p:spPr>
        <p:txBody>
          <a:bodyPr>
            <a:normAutofit fontScale="92500"/>
          </a:bodyPr>
          <a:lstStyle/>
          <a:p>
            <a:pPr lvl="0"/>
            <a:r>
              <a:rPr lang="en-GB" b="1" dirty="0">
                <a:solidFill>
                  <a:schemeClr val="tx2"/>
                </a:solidFill>
              </a:rPr>
              <a:t>A major benefit of </a:t>
            </a:r>
            <a:r>
              <a:rPr lang="en-GB" b="1" dirty="0">
                <a:solidFill>
                  <a:srgbClr val="FF0000"/>
                </a:solidFill>
              </a:rPr>
              <a:t>high vaccine coverage </a:t>
            </a:r>
            <a:r>
              <a:rPr lang="en-GB" b="1" dirty="0">
                <a:solidFill>
                  <a:schemeClr val="tx2"/>
                </a:solidFill>
              </a:rPr>
              <a:t>is the effect of ‘herd Immunity’</a:t>
            </a:r>
          </a:p>
          <a:p>
            <a:pPr lvl="0"/>
            <a:r>
              <a:rPr lang="en-GB" b="1" dirty="0">
                <a:solidFill>
                  <a:schemeClr val="tx2"/>
                </a:solidFill>
              </a:rPr>
              <a:t>Herd immunity is a type of immunity that occurs when the vaccination of a high proportion of a population </a:t>
            </a:r>
            <a:r>
              <a:rPr lang="en-GB" b="1" dirty="0">
                <a:solidFill>
                  <a:srgbClr val="FF0000"/>
                </a:solidFill>
              </a:rPr>
              <a:t>protects those who have not developed immunity </a:t>
            </a:r>
            <a:r>
              <a:rPr lang="en-GB" b="1" dirty="0">
                <a:solidFill>
                  <a:schemeClr val="tx2"/>
                </a:solidFill>
              </a:rPr>
              <a:t>towards an infectious disease</a:t>
            </a:r>
          </a:p>
          <a:p>
            <a:pPr lvl="0"/>
            <a:r>
              <a:rPr lang="en-GB" b="1" dirty="0">
                <a:solidFill>
                  <a:schemeClr val="tx2"/>
                </a:solidFill>
              </a:rPr>
              <a:t>Herd immunity is important to protect those who cannot receive vaccinations</a:t>
            </a:r>
          </a:p>
          <a:p>
            <a:pPr lvl="0"/>
            <a:r>
              <a:rPr lang="en-GB" b="1" dirty="0">
                <a:solidFill>
                  <a:schemeClr val="tx2"/>
                </a:solidFill>
              </a:rPr>
              <a:t>Successful </a:t>
            </a:r>
            <a:r>
              <a:rPr lang="en-GB" b="1" dirty="0">
                <a:solidFill>
                  <a:srgbClr val="FF0000"/>
                </a:solidFill>
              </a:rPr>
              <a:t>eradication</a:t>
            </a:r>
            <a:r>
              <a:rPr lang="en-GB" b="1" dirty="0">
                <a:solidFill>
                  <a:schemeClr val="tx2"/>
                </a:solidFill>
              </a:rPr>
              <a:t> programs include the global eradication of smallpox and rinderpest and regional eradication of polio</a:t>
            </a:r>
          </a:p>
        </p:txBody>
      </p:sp>
    </p:spTree>
    <p:extLst>
      <p:ext uri="{BB962C8B-B14F-4D97-AF65-F5344CB8AC3E}">
        <p14:creationId xmlns:p14="http://schemas.microsoft.com/office/powerpoint/2010/main" val="2562218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\Zombie stuff Sfam\nih-imagebank-1390-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845" y="703384"/>
            <a:ext cx="4781011" cy="574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08950" y="-147392"/>
            <a:ext cx="10972800" cy="1143000"/>
          </a:xfrm>
        </p:spPr>
        <p:txBody>
          <a:bodyPr>
            <a:normAutofit/>
          </a:bodyPr>
          <a:lstStyle/>
          <a:p>
            <a:r>
              <a:rPr lang="en-GB" sz="4000" b="1" i="1" dirty="0">
                <a:solidFill>
                  <a:schemeClr val="tx2"/>
                </a:solidFill>
              </a:rPr>
              <a:t>Herd Immunity</a:t>
            </a:r>
          </a:p>
        </p:txBody>
      </p:sp>
    </p:spTree>
    <p:extLst>
      <p:ext uri="{BB962C8B-B14F-4D97-AF65-F5344CB8AC3E}">
        <p14:creationId xmlns:p14="http://schemas.microsoft.com/office/powerpoint/2010/main" val="1189923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i="1" dirty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chemeClr val="tx2"/>
                </a:solidFill>
              </a:rPr>
              <a:t>Vaccination helps prevent the spread of infectious disease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It is essential to maintain high vaccine coverage to prevent outbreaks of infectious diseases</a:t>
            </a:r>
          </a:p>
          <a:p>
            <a:r>
              <a:rPr lang="en-GB" sz="3200" b="1" dirty="0">
                <a:solidFill>
                  <a:schemeClr val="tx2"/>
                </a:solidFill>
              </a:rPr>
              <a:t>The UK (2015 onwards) Immunisation Schedule includes vaccination against diphtheria, tetanus, pertussis, polio, </a:t>
            </a:r>
            <a:r>
              <a:rPr lang="en-GB" sz="3200" b="1" i="1" dirty="0">
                <a:solidFill>
                  <a:schemeClr val="tx2"/>
                </a:solidFill>
              </a:rPr>
              <a:t>Haemophilus influenzae </a:t>
            </a:r>
            <a:r>
              <a:rPr lang="en-GB" sz="3200" b="1" dirty="0">
                <a:solidFill>
                  <a:schemeClr val="tx2"/>
                </a:solidFill>
              </a:rPr>
              <a:t>type b, rotavirus, </a:t>
            </a:r>
            <a:r>
              <a:rPr lang="en-GB" sz="3200" b="1" dirty="0" smtClean="0">
                <a:solidFill>
                  <a:schemeClr val="tx2"/>
                </a:solidFill>
              </a:rPr>
              <a:t>pneumococcal </a:t>
            </a:r>
            <a:r>
              <a:rPr lang="en-GB" b="1" dirty="0">
                <a:solidFill>
                  <a:schemeClr val="tx2"/>
                </a:solidFill>
              </a:rPr>
              <a:t>disease</a:t>
            </a:r>
            <a:r>
              <a:rPr lang="en-GB" sz="3200" b="1" dirty="0">
                <a:solidFill>
                  <a:schemeClr val="tx2"/>
                </a:solidFill>
              </a:rPr>
              <a:t>, meningitis C, meningitis B, measles, mumps, rubella, influenza and Human </a:t>
            </a:r>
            <a:r>
              <a:rPr lang="en-GB" b="1" dirty="0">
                <a:solidFill>
                  <a:schemeClr val="tx2"/>
                </a:solidFill>
              </a:rPr>
              <a:t>P</a:t>
            </a:r>
            <a:r>
              <a:rPr lang="en-GB" sz="3200" b="1" dirty="0">
                <a:solidFill>
                  <a:schemeClr val="tx2"/>
                </a:solidFill>
              </a:rPr>
              <a:t>apilloma Virus (girls only)</a:t>
            </a:r>
          </a:p>
        </p:txBody>
      </p:sp>
    </p:spTree>
    <p:extLst>
      <p:ext uri="{BB962C8B-B14F-4D97-AF65-F5344CB8AC3E}">
        <p14:creationId xmlns:p14="http://schemas.microsoft.com/office/powerpoint/2010/main" val="516199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2064" y="1772817"/>
            <a:ext cx="6482288" cy="1260913"/>
          </a:xfrm>
        </p:spPr>
        <p:txBody>
          <a:bodyPr>
            <a:noAutofit/>
          </a:bodyPr>
          <a:lstStyle/>
          <a:p>
            <a:r>
              <a:rPr lang="en-GB" sz="6600" b="1" dirty="0">
                <a:solidFill>
                  <a:schemeClr val="tx2"/>
                </a:solidFill>
                <a:latin typeface="+mn-lt"/>
              </a:rPr>
              <a:t>Measles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87" y="5011529"/>
            <a:ext cx="1870787" cy="13979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373" y="5229200"/>
            <a:ext cx="2064691" cy="9022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064" y="583210"/>
            <a:ext cx="6339840" cy="1313688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98" y="3033730"/>
            <a:ext cx="2721821" cy="20530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558" y="5229201"/>
            <a:ext cx="4569301" cy="132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47069"/>
      </p:ext>
    </p:extLst>
  </p:cSld>
  <p:clrMapOvr>
    <a:masterClrMapping/>
  </p:clrMapOvr>
</p:sld>
</file>

<file path=ppt/theme/theme1.xml><?xml version="1.0" encoding="utf-8"?>
<a:theme xmlns:a="http://schemas.openxmlformats.org/drawingml/2006/main" name="simfection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imfectiontheme" id="{84111F1F-7C6E-4AB1-A3C0-24DFBACF2993}" vid="{DF4C37AD-2260-4C5B-B4B9-BF9E6569D2B9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simfectiontheme</Template>
  <TotalTime>343</TotalTime>
  <Words>864</Words>
  <Application>Microsoft Macintosh PowerPoint</Application>
  <PresentationFormat>Custom</PresentationFormat>
  <Paragraphs>91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simfectiontheme</vt:lpstr>
      <vt:lpstr>1_Office Theme</vt:lpstr>
      <vt:lpstr>Viral pathogens and Vaccination</vt:lpstr>
      <vt:lpstr>Pathogens</vt:lpstr>
      <vt:lpstr>Viruses</vt:lpstr>
      <vt:lpstr>Vaccination</vt:lpstr>
      <vt:lpstr>Immunisation</vt:lpstr>
      <vt:lpstr>Herd immunity</vt:lpstr>
      <vt:lpstr>Herd Immunity</vt:lpstr>
      <vt:lpstr>Summary</vt:lpstr>
      <vt:lpstr>Measles</vt:lpstr>
      <vt:lpstr>Measles</vt:lpstr>
      <vt:lpstr>Symptoms</vt:lpstr>
      <vt:lpstr>Symptoms</vt:lpstr>
      <vt:lpstr>Complications</vt:lpstr>
      <vt:lpstr>Treatment</vt:lpstr>
      <vt:lpstr>Prevention</vt:lpstr>
      <vt:lpstr>Prevention</vt:lpstr>
      <vt:lpstr>Swansea 2012-13 Measles Epidemic: Case Study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Viral pathogens and vaccination</dc:title>
  <dc:creator>David Connett</dc:creator>
  <cp:lastModifiedBy>Martyn Amos</cp:lastModifiedBy>
  <cp:revision>28</cp:revision>
  <dcterms:created xsi:type="dcterms:W3CDTF">2013-12-15T21:00:45Z</dcterms:created>
  <dcterms:modified xsi:type="dcterms:W3CDTF">2017-07-27T19:57:42Z</dcterms:modified>
  <cp:contentStatus/>
</cp:coreProperties>
</file>