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1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E4CB2-CB96-4DB5-8F32-1D290F48CB9F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5746-9EA8-4C82-ADCE-52FF88BC5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35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E4CB2-CB96-4DB5-8F32-1D290F48CB9F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5746-9EA8-4C82-ADCE-52FF88BC5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180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E4CB2-CB96-4DB5-8F32-1D290F48CB9F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5746-9EA8-4C82-ADCE-52FF88BC5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793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E4CB2-CB96-4DB5-8F32-1D290F48CB9F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5746-9EA8-4C82-ADCE-52FF88BC5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028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E4CB2-CB96-4DB5-8F32-1D290F48CB9F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5746-9EA8-4C82-ADCE-52FF88BC5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240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E4CB2-CB96-4DB5-8F32-1D290F48CB9F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5746-9EA8-4C82-ADCE-52FF88BC5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23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E4CB2-CB96-4DB5-8F32-1D290F48CB9F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5746-9EA8-4C82-ADCE-52FF88BC5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831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E4CB2-CB96-4DB5-8F32-1D290F48CB9F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5746-9EA8-4C82-ADCE-52FF88BC5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05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E4CB2-CB96-4DB5-8F32-1D290F48CB9F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5746-9EA8-4C82-ADCE-52FF88BC5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918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E4CB2-CB96-4DB5-8F32-1D290F48CB9F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5746-9EA8-4C82-ADCE-52FF88BC5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7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E4CB2-CB96-4DB5-8F32-1D290F48CB9F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5746-9EA8-4C82-ADCE-52FF88BC5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022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E4CB2-CB96-4DB5-8F32-1D290F48CB9F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D5746-9EA8-4C82-ADCE-52FF88BC5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886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820" y="586110"/>
            <a:ext cx="420525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1A: </a:t>
            </a:r>
          </a:p>
          <a:p>
            <a:r>
              <a:rPr lang="en-US" dirty="0" smtClean="0"/>
              <a:t>The distribution of TLG by molecular</a:t>
            </a:r>
          </a:p>
          <a:p>
            <a:r>
              <a:rPr lang="en-US" dirty="0" smtClean="0"/>
              <a:t> subgroup. The table below shows the </a:t>
            </a:r>
          </a:p>
          <a:p>
            <a:r>
              <a:rPr lang="en-US" dirty="0" smtClean="0"/>
              <a:t>percentages and numbers of patients</a:t>
            </a:r>
          </a:p>
          <a:p>
            <a:r>
              <a:rPr lang="en-US" dirty="0" smtClean="0"/>
              <a:t> in each group. The </a:t>
            </a:r>
            <a:r>
              <a:rPr lang="en-US" dirty="0" err="1" smtClean="0"/>
              <a:t>Kruskal</a:t>
            </a:r>
            <a:r>
              <a:rPr lang="en-US" dirty="0" smtClean="0"/>
              <a:t>-Wallis p-value</a:t>
            </a:r>
          </a:p>
          <a:p>
            <a:r>
              <a:rPr lang="en-US" dirty="0" smtClean="0"/>
              <a:t>= 0.0135 indicates there is some difference</a:t>
            </a:r>
          </a:p>
          <a:p>
            <a:r>
              <a:rPr lang="en-US" dirty="0" smtClean="0"/>
              <a:t>in TLG among the subgroups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206" y="0"/>
            <a:ext cx="4852057" cy="5173579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791351"/>
              </p:ext>
            </p:extLst>
          </p:nvPr>
        </p:nvGraphicFramePr>
        <p:xfrm>
          <a:off x="4371725" y="5102976"/>
          <a:ext cx="5534026" cy="129381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35998"/>
                <a:gridCol w="571172"/>
                <a:gridCol w="628290"/>
                <a:gridCol w="571172"/>
                <a:gridCol w="628290"/>
                <a:gridCol w="628290"/>
                <a:gridCol w="685407"/>
                <a:gridCol w="685407"/>
              </a:tblGrid>
              <a:tr h="660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PR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MS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MF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HY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CD-1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CD-2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</a:tr>
              <a:tr h="2654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Low TLG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(TLG &lt; 205)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64%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(16/25)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(23/23)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67%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(10/15)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90%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(26/29)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78%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(39/50)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92%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(11/12)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91%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(20/22)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2654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High TLG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(205 &lt; TLG &lt; 620)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8%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(2/25)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0%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(0/23)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27%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(4/15)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7%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(2/29)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16%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(8/50)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8%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(1/12)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9%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</a:t>
                      </a:r>
                      <a:r>
                        <a:rPr lang="en-US" sz="1100" dirty="0" smtClean="0">
                          <a:effectLst/>
                        </a:rPr>
                        <a:t>2/22)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2654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Very High TLG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(TLG &gt; 620)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28%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(7/25)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0%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(0/23)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7%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(1/15)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3%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(1/29)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6%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(3/50)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0%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(0/12)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0%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(0/21)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0834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0126" y="561474"/>
            <a:ext cx="7782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1B:</a:t>
            </a:r>
            <a:r>
              <a:rPr lang="en-US" dirty="0" smtClean="0"/>
              <a:t> PFS (left) and OS (right) for Baseline PET Focal Lesions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96" y="1316907"/>
            <a:ext cx="5241407" cy="4321894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722" y="1089057"/>
            <a:ext cx="5366636" cy="464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598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29012" y="288758"/>
            <a:ext cx="8709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1C: </a:t>
            </a:r>
            <a:r>
              <a:rPr lang="en-US" dirty="0" smtClean="0"/>
              <a:t>Complete Response Duration for Baseline PET FL, TLG, and MTV.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19" y="1491916"/>
            <a:ext cx="3706068" cy="30640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472" y="1491916"/>
            <a:ext cx="3843456" cy="30845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928" y="1306594"/>
            <a:ext cx="4214838" cy="3269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164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7326" y="577516"/>
            <a:ext cx="6600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1D: </a:t>
            </a:r>
            <a:r>
              <a:rPr lang="en-US" dirty="0" smtClean="0"/>
              <a:t>PFS (left) and OS (right) for Baseline MTV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067" y="1179094"/>
            <a:ext cx="3800670" cy="44677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358" y="1066801"/>
            <a:ext cx="3850104" cy="4362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855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529389"/>
            <a:ext cx="7819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1E: </a:t>
            </a:r>
            <a:r>
              <a:rPr lang="en-US" dirty="0" smtClean="0"/>
              <a:t>PFS (top) and OS (bottom) for SUV max vs baseline TLG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299" y="1029050"/>
            <a:ext cx="3167380" cy="279463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995" y="1029050"/>
            <a:ext cx="3084830" cy="272224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700" y="3823685"/>
            <a:ext cx="3122295" cy="275463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760" y="3881624"/>
            <a:ext cx="3060065" cy="2700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100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1474</TotalTime>
  <Words>249</Words>
  <Application>Microsoft Office PowerPoint</Application>
  <PresentationFormat>Widescreen</PresentationFormat>
  <Paragraphs>67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UAMS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Buros, Amy F</dc:creator>
  <cp:lastModifiedBy>Buros, Amy F</cp:lastModifiedBy>
  <cp:revision>13</cp:revision>
  <dcterms:created xsi:type="dcterms:W3CDTF">2016-05-12T20:35:00Z</dcterms:created>
  <dcterms:modified xsi:type="dcterms:W3CDTF">2016-05-24T16:53:37Z</dcterms:modified>
</cp:coreProperties>
</file>