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305" r:id="rId2"/>
    <p:sldId id="335" r:id="rId3"/>
    <p:sldId id="329" r:id="rId4"/>
    <p:sldId id="325" r:id="rId5"/>
    <p:sldId id="334" r:id="rId6"/>
    <p:sldId id="336" r:id="rId7"/>
    <p:sldId id="327" r:id="rId8"/>
    <p:sldId id="330" r:id="rId9"/>
  </p:sldIdLst>
  <p:sldSz cx="6858000" cy="9144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CC3300"/>
    <a:srgbClr val="800080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669" autoAdjust="0"/>
    <p:restoredTop sz="94660"/>
  </p:normalViewPr>
  <p:slideViewPr>
    <p:cSldViewPr snapToGrid="0">
      <p:cViewPr>
        <p:scale>
          <a:sx n="125" d="100"/>
          <a:sy n="125" d="100"/>
        </p:scale>
        <p:origin x="-134" y="557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A7510-C990-4B13-A8FC-F849D97FE652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5D351-B880-4ADB-8A81-001B7A9BAC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815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5D351-B880-4ADB-8A81-001B7A9BAC3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60189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2523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8144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8410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582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32617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5854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980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7185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41406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2814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28828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D3D82-B2BB-4D7B-AF02-C60E9DDDD5F5}" type="datetimeFigureOut">
              <a:rPr lang="zh-CN" altLang="en-US" smtClean="0"/>
              <a:pPr/>
              <a:t>2017/5/29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DE5FD-1A4E-4F24-A226-6132AE8058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59795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s.dtu.dk/services/TMHMM/" TargetMode="External"/><Relationship Id="rId2" Type="http://schemas.openxmlformats.org/officeDocument/2006/relationships/hyperlink" Target="http://www.ch.embnet.org/software/TMPRED_form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6.emf"/><Relationship Id="rId5" Type="http://schemas.openxmlformats.org/officeDocument/2006/relationships/image" Target="../media/image1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484234" y="105870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8949" y="8209683"/>
            <a:ext cx="1387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S1-1.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25" y="6680842"/>
            <a:ext cx="5768976" cy="1501466"/>
          </a:xfrm>
          <a:prstGeom prst="rect">
            <a:avLst/>
          </a:prstGeom>
        </p:spPr>
      </p:pic>
      <p:sp>
        <p:nvSpPr>
          <p:cNvPr id="23" name="TextBox 30"/>
          <p:cNvSpPr txBox="1"/>
          <p:nvPr/>
        </p:nvSpPr>
        <p:spPr>
          <a:xfrm>
            <a:off x="481059" y="443372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441" y="3463110"/>
            <a:ext cx="3297483" cy="3096271"/>
          </a:xfrm>
          <a:prstGeom prst="rect">
            <a:avLst/>
          </a:prstGeom>
        </p:spPr>
      </p:pic>
      <p:sp>
        <p:nvSpPr>
          <p:cNvPr id="30" name="TextBox 30"/>
          <p:cNvSpPr txBox="1"/>
          <p:nvPr/>
        </p:nvSpPr>
        <p:spPr>
          <a:xfrm>
            <a:off x="481059" y="645302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552450" y="1398972"/>
            <a:ext cx="5111750" cy="2055428"/>
            <a:chOff x="2418" y="8282"/>
            <a:chExt cx="7377" cy="2607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2418" y="8282"/>
              <a:ext cx="7377" cy="2607"/>
              <a:chOff x="2340" y="5664"/>
              <a:chExt cx="8274" cy="2615"/>
            </a:xfrm>
          </p:grpSpPr>
          <p:pic>
            <p:nvPicPr>
              <p:cNvPr id="39" name="Picture 4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0" y="5664"/>
                <a:ext cx="8274" cy="26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矩形 1"/>
              <p:cNvSpPr>
                <a:spLocks noChangeArrowheads="1"/>
              </p:cNvSpPr>
              <p:nvPr/>
            </p:nvSpPr>
            <p:spPr bwMode="auto">
              <a:xfrm>
                <a:off x="6029" y="6771"/>
                <a:ext cx="3871" cy="135"/>
              </a:xfrm>
              <a:prstGeom prst="rect">
                <a:avLst/>
              </a:prstGeom>
              <a:noFill/>
              <a:ln w="19050">
                <a:solidFill>
                  <a:srgbClr val="F80C44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矩形 58"/>
              <p:cNvSpPr>
                <a:spLocks noChangeArrowheads="1"/>
              </p:cNvSpPr>
              <p:nvPr/>
            </p:nvSpPr>
            <p:spPr bwMode="auto">
              <a:xfrm>
                <a:off x="3104" y="7154"/>
                <a:ext cx="5867" cy="135"/>
              </a:xfrm>
              <a:prstGeom prst="rect">
                <a:avLst/>
              </a:prstGeom>
              <a:noFill/>
              <a:ln w="19050">
                <a:solidFill>
                  <a:srgbClr val="F80C44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3528" y="8638"/>
              <a:ext cx="787" cy="228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03224" y="560792"/>
            <a:ext cx="5511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Information (Total 6 Figures and 2 Tables)</a:t>
            </a:r>
            <a:endParaRPr lang="en-US" altLang="zh-C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8232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836659" y="136985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1025" y="5437908"/>
            <a:ext cx="57626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S1. Bioinformatic prediction of HtNHX1 and HtNHX2 structures.</a:t>
            </a:r>
          </a:p>
          <a:p>
            <a:pPr algn="just">
              <a:spcBef>
                <a:spcPts val="600"/>
              </a:spcBef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A: Analysis Alignment of deduced amino acids sequences of HtNHX1 and HtNHX2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spcBef>
                <a:spcPts val="600"/>
              </a:spcBef>
            </a:pP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: phylogenic tree of some known and putative plant K</a:t>
            </a:r>
            <a:r>
              <a:rPr lang="en-US" altLang="zh-CN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(Na</a:t>
            </a:r>
            <a:r>
              <a:rPr lang="en-US" altLang="zh-CN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)/H</a:t>
            </a:r>
            <a:r>
              <a:rPr lang="en-US" altLang="zh-CN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antiporters;</a:t>
            </a:r>
          </a:p>
          <a:p>
            <a:pPr algn="just">
              <a:spcBef>
                <a:spcPts val="600"/>
              </a:spcBef>
            </a:pP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: conserved 8 amino acids region showing the difference between plant type-I and type-II members of NHX family; </a:t>
            </a:r>
            <a:endParaRPr lang="en-US" altLang="zh-CN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E and F: predicted transmembrane topology model of HtNHX1 (D) by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TMpred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http://www.ch.embnet.org/software/TMPRED_form.html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or by TMHMM2.0 (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http://www.cbs.dtu.dk/services/TMHMM/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 and the model-1 of HtNHX2 by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TMpred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(E) or model-2 by TMHMM2.0 (F).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963" y="1132185"/>
            <a:ext cx="3891270" cy="3760490"/>
          </a:xfrm>
          <a:prstGeom prst="rect">
            <a:avLst/>
          </a:prstGeom>
        </p:spPr>
      </p:pic>
      <p:sp>
        <p:nvSpPr>
          <p:cNvPr id="21" name="TextBox 30"/>
          <p:cNvSpPr txBox="1"/>
          <p:nvPr/>
        </p:nvSpPr>
        <p:spPr>
          <a:xfrm>
            <a:off x="839834" y="280812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30"/>
          <p:cNvSpPr txBox="1"/>
          <p:nvPr/>
        </p:nvSpPr>
        <p:spPr>
          <a:xfrm>
            <a:off x="839834" y="4043202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67833" y="1130767"/>
            <a:ext cx="12170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Predicted transmembrane  topology model of HtNHX1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967832" y="2573633"/>
            <a:ext cx="12170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Predicted transmembrane  topology model-1 of HtNHX2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971007" y="3821408"/>
            <a:ext cx="12170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Predicted transmembrane  topology model-2 of HtNHX2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103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782684" y="59043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9899" y="7563620"/>
            <a:ext cx="58261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S2. Isolation of single copy inserted </a:t>
            </a:r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rice lines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HtNHX1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HtNHX2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expression.</a:t>
            </a:r>
          </a:p>
          <a:p>
            <a:pPr algn="just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Southern Blot analysis (A) and identification of the inserted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localization (B), and expression abundance of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HtNHX1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HtNHX2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to </a:t>
            </a:r>
            <a:r>
              <a:rPr lang="en-US" altLang="zh-CN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Actin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(C) in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rice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genome,.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P: Probe; M:Maker; The genomic DNA of WT 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（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wild type),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HtNHX1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HtNHX2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expression lines were all digested with Bam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Ⅰ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and Hind</a:t>
            </a:r>
            <a:r>
              <a:rPr lang="zh-CN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Ⅲ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TextBox 31"/>
          <p:cNvSpPr txBox="1"/>
          <p:nvPr/>
        </p:nvSpPr>
        <p:spPr>
          <a:xfrm>
            <a:off x="800100" y="2562226"/>
            <a:ext cx="305262" cy="317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735" y="898216"/>
            <a:ext cx="5100530" cy="14465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7591" r="1410"/>
          <a:stretch/>
        </p:blipFill>
        <p:spPr>
          <a:xfrm>
            <a:off x="741100" y="2726942"/>
            <a:ext cx="3345125" cy="46549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376" y="2831717"/>
            <a:ext cx="1783524" cy="4578733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295775" y="2562226"/>
            <a:ext cx="305262" cy="317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444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2446" t="3902" r="1423" b="24630"/>
          <a:stretch/>
        </p:blipFill>
        <p:spPr>
          <a:xfrm>
            <a:off x="2089151" y="2692852"/>
            <a:ext cx="2832346" cy="181792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7452" y="7075700"/>
            <a:ext cx="61119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S3. Effects of overexpression of 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HtNHX1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HtNHX2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on grain yield, harvest index, and NPK concentrations in the rice grown in low K supplied soil.</a:t>
            </a:r>
          </a:p>
          <a:p>
            <a:pPr algn="just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A, B: The rice was grown in K supplied soil with 0.15g-K/kg (+K) or without K fertilization (-K). Soil properties were described in Table S2. C: Concentrations of total N, P and K in the harvested straws from no K fertilizer (-K) treatment.</a:t>
            </a:r>
          </a:p>
          <a:p>
            <a:pPr algn="just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WT: cv. </a:t>
            </a:r>
            <a:r>
              <a:rPr lang="en-US" altLang="zh-CN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Nipponbare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of rice; X1-1, 1-2: two T2 individual transgenic lines of expressing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HtNHX1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; X2-1, 2-2: two T2 individual transgenic lines of expressing </a:t>
            </a:r>
            <a:r>
              <a:rPr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HtNHX2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 Different letter(s) on the column indicates the significant difference at probability at 5%. ns: no significant difference.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31"/>
          <p:cNvSpPr txBox="1"/>
          <p:nvPr/>
        </p:nvSpPr>
        <p:spPr>
          <a:xfrm>
            <a:off x="1685965" y="330518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31"/>
          <p:cNvSpPr txBox="1"/>
          <p:nvPr/>
        </p:nvSpPr>
        <p:spPr>
          <a:xfrm>
            <a:off x="1681200" y="536640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/>
          <a:srcRect l="1627" t="3803" r="810" b="26034"/>
          <a:stretch/>
        </p:blipFill>
        <p:spPr>
          <a:xfrm>
            <a:off x="2061210" y="4774627"/>
            <a:ext cx="2846165" cy="1767143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1685971" y="524714"/>
            <a:ext cx="3200354" cy="1995007"/>
            <a:chOff x="1685971" y="524714"/>
            <a:chExt cx="3200354" cy="199500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/>
            <a:srcRect l="2104" t="4494" r="1508" b="25322"/>
            <a:stretch/>
          </p:blipFill>
          <p:spPr>
            <a:xfrm>
              <a:off x="2060575" y="743320"/>
              <a:ext cx="2825750" cy="1776401"/>
            </a:xfrm>
            <a:prstGeom prst="rect">
              <a:avLst/>
            </a:prstGeom>
          </p:spPr>
        </p:pic>
        <p:sp>
          <p:nvSpPr>
            <p:cNvPr id="7" name="TextBox 31"/>
            <p:cNvSpPr txBox="1"/>
            <p:nvPr/>
          </p:nvSpPr>
          <p:spPr>
            <a:xfrm>
              <a:off x="1685971" y="1369690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07920" y="524714"/>
              <a:ext cx="1209456" cy="431087"/>
              <a:chOff x="536236" y="983690"/>
              <a:chExt cx="1209456" cy="431087"/>
            </a:xfrm>
          </p:grpSpPr>
          <p:sp>
            <p:nvSpPr>
              <p:cNvPr id="13" name="文本框 12"/>
              <p:cNvSpPr txBox="1"/>
              <p:nvPr/>
            </p:nvSpPr>
            <p:spPr>
              <a:xfrm flipH="1">
                <a:off x="536236" y="983690"/>
                <a:ext cx="12094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600484" y="1233556"/>
                <a:ext cx="1080000" cy="181221"/>
                <a:chOff x="600484" y="1285947"/>
                <a:chExt cx="1080000" cy="181221"/>
              </a:xfrm>
            </p:grpSpPr>
            <p:cxnSp>
              <p:nvCxnSpPr>
                <p:cNvPr id="15" name="直接连接符 14"/>
                <p:cNvCxnSpPr>
                  <a:cxnSpLocks/>
                </p:cNvCxnSpPr>
                <p:nvPr/>
              </p:nvCxnSpPr>
              <p:spPr>
                <a:xfrm>
                  <a:off x="600484" y="1289496"/>
                  <a:ext cx="1080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>
                  <a:cxnSpLocks/>
                </p:cNvCxnSpPr>
                <p:nvPr/>
              </p:nvCxnSpPr>
              <p:spPr>
                <a:xfrm flipH="1">
                  <a:off x="607174" y="1285947"/>
                  <a:ext cx="0" cy="180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>
                  <a:cxnSpLocks/>
                </p:cNvCxnSpPr>
                <p:nvPr/>
              </p:nvCxnSpPr>
              <p:spPr>
                <a:xfrm flipH="1">
                  <a:off x="1669834" y="1287168"/>
                  <a:ext cx="0" cy="180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" name="组合 17"/>
            <p:cNvGrpSpPr/>
            <p:nvPr/>
          </p:nvGrpSpPr>
          <p:grpSpPr>
            <a:xfrm>
              <a:off x="4332621" y="1143482"/>
              <a:ext cx="473475" cy="359087"/>
              <a:chOff x="1272217" y="983690"/>
              <a:chExt cx="473475" cy="359087"/>
            </a:xfrm>
          </p:grpSpPr>
          <p:sp>
            <p:nvSpPr>
              <p:cNvPr id="19" name="文本框 18"/>
              <p:cNvSpPr txBox="1"/>
              <p:nvPr/>
            </p:nvSpPr>
            <p:spPr>
              <a:xfrm flipH="1">
                <a:off x="1272217" y="983690"/>
                <a:ext cx="4734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1316764" y="1233556"/>
                <a:ext cx="396000" cy="109221"/>
                <a:chOff x="1316764" y="1285947"/>
                <a:chExt cx="396000" cy="109221"/>
              </a:xfrm>
            </p:grpSpPr>
            <p:cxnSp>
              <p:nvCxnSpPr>
                <p:cNvPr id="21" name="直接连接符 20"/>
                <p:cNvCxnSpPr>
                  <a:cxnSpLocks/>
                </p:cNvCxnSpPr>
                <p:nvPr/>
              </p:nvCxnSpPr>
              <p:spPr>
                <a:xfrm>
                  <a:off x="1316764" y="1289496"/>
                  <a:ext cx="396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连接符 21"/>
                <p:cNvCxnSpPr>
                  <a:cxnSpLocks/>
                </p:cNvCxnSpPr>
                <p:nvPr/>
              </p:nvCxnSpPr>
              <p:spPr>
                <a:xfrm flipH="1">
                  <a:off x="1331074" y="1285947"/>
                  <a:ext cx="0" cy="108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>
                  <a:cxnSpLocks/>
                </p:cNvCxnSpPr>
                <p:nvPr/>
              </p:nvCxnSpPr>
              <p:spPr>
                <a:xfrm flipH="1">
                  <a:off x="1704124" y="1287168"/>
                  <a:ext cx="0" cy="108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0" name="组合 29"/>
            <p:cNvGrpSpPr/>
            <p:nvPr/>
          </p:nvGrpSpPr>
          <p:grpSpPr>
            <a:xfrm>
              <a:off x="3894471" y="1615922"/>
              <a:ext cx="473475" cy="359087"/>
              <a:chOff x="1272217" y="983690"/>
              <a:chExt cx="473475" cy="359087"/>
            </a:xfrm>
          </p:grpSpPr>
          <p:sp>
            <p:nvSpPr>
              <p:cNvPr id="31" name="文本框 30"/>
              <p:cNvSpPr txBox="1"/>
              <p:nvPr/>
            </p:nvSpPr>
            <p:spPr>
              <a:xfrm flipH="1">
                <a:off x="1272217" y="983690"/>
                <a:ext cx="4734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1316764" y="1233556"/>
                <a:ext cx="396000" cy="109221"/>
                <a:chOff x="1316764" y="1285947"/>
                <a:chExt cx="396000" cy="109221"/>
              </a:xfrm>
            </p:grpSpPr>
            <p:cxnSp>
              <p:nvCxnSpPr>
                <p:cNvPr id="33" name="直接连接符 32"/>
                <p:cNvCxnSpPr>
                  <a:cxnSpLocks/>
                </p:cNvCxnSpPr>
                <p:nvPr/>
              </p:nvCxnSpPr>
              <p:spPr>
                <a:xfrm>
                  <a:off x="1316764" y="1289496"/>
                  <a:ext cx="396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/>
                <p:cNvCxnSpPr>
                  <a:cxnSpLocks/>
                </p:cNvCxnSpPr>
                <p:nvPr/>
              </p:nvCxnSpPr>
              <p:spPr>
                <a:xfrm flipH="1">
                  <a:off x="1331074" y="1285947"/>
                  <a:ext cx="0" cy="108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接连接符 34"/>
                <p:cNvCxnSpPr>
                  <a:cxnSpLocks/>
                </p:cNvCxnSpPr>
                <p:nvPr/>
              </p:nvCxnSpPr>
              <p:spPr>
                <a:xfrm flipH="1">
                  <a:off x="1704124" y="1287168"/>
                  <a:ext cx="0" cy="1080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6" name="文本框 35"/>
            <p:cNvSpPr txBox="1"/>
            <p:nvPr/>
          </p:nvSpPr>
          <p:spPr>
            <a:xfrm flipH="1">
              <a:off x="3574431" y="1478762"/>
              <a:ext cx="4734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12770" y="2490674"/>
            <a:ext cx="516036" cy="350246"/>
            <a:chOff x="1229656" y="983690"/>
            <a:chExt cx="516036" cy="350246"/>
          </a:xfrm>
        </p:grpSpPr>
        <p:sp>
          <p:nvSpPr>
            <p:cNvPr id="38" name="文本框 37"/>
            <p:cNvSpPr txBox="1"/>
            <p:nvPr/>
          </p:nvSpPr>
          <p:spPr>
            <a:xfrm flipH="1">
              <a:off x="1229656" y="983690"/>
              <a:ext cx="5160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305334" y="1223347"/>
              <a:ext cx="360000" cy="110589"/>
              <a:chOff x="1305334" y="1275738"/>
              <a:chExt cx="360000" cy="110589"/>
            </a:xfrm>
          </p:grpSpPr>
          <p:cxnSp>
            <p:nvCxnSpPr>
              <p:cNvPr id="40" name="直接连接符 39"/>
              <p:cNvCxnSpPr>
                <a:cxnSpLocks/>
              </p:cNvCxnSpPr>
              <p:nvPr/>
            </p:nvCxnSpPr>
            <p:spPr>
              <a:xfrm>
                <a:off x="1305334" y="1281876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>
                <a:cxnSpLocks/>
              </p:cNvCxnSpPr>
              <p:nvPr/>
            </p:nvCxnSpPr>
            <p:spPr>
              <a:xfrm flipH="1">
                <a:off x="1312024" y="1278327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>
                <a:cxnSpLocks/>
              </p:cNvCxnSpPr>
              <p:nvPr/>
            </p:nvCxnSpPr>
            <p:spPr>
              <a:xfrm flipH="1">
                <a:off x="1662214" y="1275738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/>
          <a:srcRect l="1627" t="89736" r="810" b="2095"/>
          <a:stretch/>
        </p:blipFill>
        <p:spPr>
          <a:xfrm>
            <a:off x="2071910" y="6635688"/>
            <a:ext cx="2846165" cy="205740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 flipH="1">
            <a:off x="2537460" y="2518410"/>
            <a:ext cx="550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直接连接符 45"/>
          <p:cNvCxnSpPr>
            <a:cxnSpLocks/>
          </p:cNvCxnSpPr>
          <p:nvPr/>
        </p:nvCxnSpPr>
        <p:spPr>
          <a:xfrm>
            <a:off x="4426698" y="2824099"/>
            <a:ext cx="360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cxnSpLocks/>
          </p:cNvCxnSpPr>
          <p:nvPr/>
        </p:nvCxnSpPr>
        <p:spPr>
          <a:xfrm flipH="1">
            <a:off x="4433388" y="2820550"/>
            <a:ext cx="0" cy="108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cxnSpLocks/>
          </p:cNvCxnSpPr>
          <p:nvPr/>
        </p:nvCxnSpPr>
        <p:spPr>
          <a:xfrm flipH="1">
            <a:off x="4783578" y="2817961"/>
            <a:ext cx="0" cy="108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 flipH="1">
            <a:off x="4328160" y="2579370"/>
            <a:ext cx="550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直接连接符 49"/>
          <p:cNvCxnSpPr>
            <a:cxnSpLocks/>
          </p:cNvCxnSpPr>
          <p:nvPr/>
        </p:nvCxnSpPr>
        <p:spPr>
          <a:xfrm>
            <a:off x="2498838" y="2751709"/>
            <a:ext cx="61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cxnSpLocks/>
          </p:cNvCxnSpPr>
          <p:nvPr/>
        </p:nvCxnSpPr>
        <p:spPr>
          <a:xfrm flipH="1">
            <a:off x="2513148" y="2748160"/>
            <a:ext cx="0" cy="108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cxnSpLocks/>
          </p:cNvCxnSpPr>
          <p:nvPr/>
        </p:nvCxnSpPr>
        <p:spPr>
          <a:xfrm flipH="1">
            <a:off x="3099558" y="2745571"/>
            <a:ext cx="0" cy="108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 flipH="1">
            <a:off x="3604911" y="2804642"/>
            <a:ext cx="473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直接连接符 54"/>
          <p:cNvCxnSpPr>
            <a:cxnSpLocks/>
          </p:cNvCxnSpPr>
          <p:nvPr/>
        </p:nvCxnSpPr>
        <p:spPr>
          <a:xfrm>
            <a:off x="3969498" y="3576217"/>
            <a:ext cx="396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cxnSpLocks/>
          </p:cNvCxnSpPr>
          <p:nvPr/>
        </p:nvCxnSpPr>
        <p:spPr>
          <a:xfrm flipH="1">
            <a:off x="3983808" y="3572668"/>
            <a:ext cx="0" cy="108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cxnSpLocks/>
          </p:cNvCxnSpPr>
          <p:nvPr/>
        </p:nvCxnSpPr>
        <p:spPr>
          <a:xfrm flipH="1">
            <a:off x="4356858" y="3573889"/>
            <a:ext cx="0" cy="108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 flipH="1">
            <a:off x="3918003" y="3329687"/>
            <a:ext cx="473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443628" y="5401141"/>
            <a:ext cx="473475" cy="351467"/>
            <a:chOff x="910267" y="991310"/>
            <a:chExt cx="473475" cy="351467"/>
          </a:xfrm>
        </p:grpSpPr>
        <p:sp>
          <p:nvSpPr>
            <p:cNvPr id="60" name="文本框 59"/>
            <p:cNvSpPr txBox="1"/>
            <p:nvPr/>
          </p:nvSpPr>
          <p:spPr>
            <a:xfrm flipH="1">
              <a:off x="910267" y="991310"/>
              <a:ext cx="4734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992914" y="1233556"/>
              <a:ext cx="288300" cy="109221"/>
              <a:chOff x="992914" y="1285947"/>
              <a:chExt cx="288300" cy="109221"/>
            </a:xfrm>
          </p:grpSpPr>
          <p:cxnSp>
            <p:nvCxnSpPr>
              <p:cNvPr id="62" name="直接连接符 61"/>
              <p:cNvCxnSpPr>
                <a:cxnSpLocks/>
              </p:cNvCxnSpPr>
              <p:nvPr/>
            </p:nvCxnSpPr>
            <p:spPr>
              <a:xfrm>
                <a:off x="992914" y="1289496"/>
                <a:ext cx="288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>
                <a:cxnSpLocks/>
              </p:cNvCxnSpPr>
              <p:nvPr/>
            </p:nvCxnSpPr>
            <p:spPr>
              <a:xfrm flipH="1">
                <a:off x="995794" y="1285947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>
                <a:cxnSpLocks/>
              </p:cNvCxnSpPr>
              <p:nvPr/>
            </p:nvCxnSpPr>
            <p:spPr>
              <a:xfrm flipH="1">
                <a:off x="1281214" y="1287168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组合 64"/>
          <p:cNvGrpSpPr/>
          <p:nvPr/>
        </p:nvGrpSpPr>
        <p:grpSpPr>
          <a:xfrm>
            <a:off x="4078386" y="5663772"/>
            <a:ext cx="473475" cy="351467"/>
            <a:chOff x="940747" y="991310"/>
            <a:chExt cx="473475" cy="351467"/>
          </a:xfrm>
        </p:grpSpPr>
        <p:sp>
          <p:nvSpPr>
            <p:cNvPr id="66" name="文本框 65"/>
            <p:cNvSpPr txBox="1"/>
            <p:nvPr/>
          </p:nvSpPr>
          <p:spPr>
            <a:xfrm flipH="1">
              <a:off x="940747" y="991310"/>
              <a:ext cx="4734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977674" y="1233556"/>
              <a:ext cx="406410" cy="109221"/>
              <a:chOff x="977674" y="1285947"/>
              <a:chExt cx="406410" cy="109221"/>
            </a:xfrm>
          </p:grpSpPr>
          <p:cxnSp>
            <p:nvCxnSpPr>
              <p:cNvPr id="68" name="直接连接符 67"/>
              <p:cNvCxnSpPr>
                <a:cxnSpLocks/>
              </p:cNvCxnSpPr>
              <p:nvPr/>
            </p:nvCxnSpPr>
            <p:spPr>
              <a:xfrm>
                <a:off x="977674" y="1289496"/>
                <a:ext cx="396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>
                <a:cxnSpLocks/>
              </p:cNvCxnSpPr>
              <p:nvPr/>
            </p:nvCxnSpPr>
            <p:spPr>
              <a:xfrm flipH="1">
                <a:off x="984364" y="1285947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>
                <a:cxnSpLocks/>
              </p:cNvCxnSpPr>
              <p:nvPr/>
            </p:nvCxnSpPr>
            <p:spPr>
              <a:xfrm flipH="1">
                <a:off x="1384084" y="1287168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1" name="组合 70"/>
          <p:cNvGrpSpPr/>
          <p:nvPr/>
        </p:nvGrpSpPr>
        <p:grpSpPr>
          <a:xfrm>
            <a:off x="3278240" y="5821100"/>
            <a:ext cx="720000" cy="351467"/>
            <a:chOff x="909094" y="991310"/>
            <a:chExt cx="720000" cy="351467"/>
          </a:xfrm>
        </p:grpSpPr>
        <p:sp>
          <p:nvSpPr>
            <p:cNvPr id="72" name="文本框 71"/>
            <p:cNvSpPr txBox="1"/>
            <p:nvPr/>
          </p:nvSpPr>
          <p:spPr>
            <a:xfrm flipH="1">
              <a:off x="1028377" y="991310"/>
              <a:ext cx="4734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909094" y="1233556"/>
              <a:ext cx="720000" cy="109221"/>
              <a:chOff x="909094" y="1285947"/>
              <a:chExt cx="720000" cy="109221"/>
            </a:xfrm>
          </p:grpSpPr>
          <p:cxnSp>
            <p:nvCxnSpPr>
              <p:cNvPr id="74" name="直接连接符 73"/>
              <p:cNvCxnSpPr>
                <a:cxnSpLocks/>
              </p:cNvCxnSpPr>
              <p:nvPr/>
            </p:nvCxnSpPr>
            <p:spPr>
              <a:xfrm>
                <a:off x="909094" y="1289496"/>
                <a:ext cx="720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>
                <a:cxnSpLocks/>
              </p:cNvCxnSpPr>
              <p:nvPr/>
            </p:nvCxnSpPr>
            <p:spPr>
              <a:xfrm flipH="1">
                <a:off x="919594" y="1285947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>
                <a:cxnSpLocks/>
              </p:cNvCxnSpPr>
              <p:nvPr/>
            </p:nvCxnSpPr>
            <p:spPr>
              <a:xfrm flipH="1">
                <a:off x="1616494" y="1287168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7" name="组合 76"/>
          <p:cNvGrpSpPr/>
          <p:nvPr/>
        </p:nvGrpSpPr>
        <p:grpSpPr>
          <a:xfrm>
            <a:off x="2470520" y="4594280"/>
            <a:ext cx="720000" cy="459467"/>
            <a:chOff x="909094" y="991310"/>
            <a:chExt cx="720000" cy="459467"/>
          </a:xfrm>
        </p:grpSpPr>
        <p:sp>
          <p:nvSpPr>
            <p:cNvPr id="78" name="文本框 77"/>
            <p:cNvSpPr txBox="1"/>
            <p:nvPr/>
          </p:nvSpPr>
          <p:spPr>
            <a:xfrm flipH="1">
              <a:off x="1028377" y="991310"/>
              <a:ext cx="4734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909094" y="1233556"/>
              <a:ext cx="720000" cy="217221"/>
              <a:chOff x="909094" y="1285947"/>
              <a:chExt cx="720000" cy="217221"/>
            </a:xfrm>
          </p:grpSpPr>
          <p:cxnSp>
            <p:nvCxnSpPr>
              <p:cNvPr id="80" name="直接连接符 79"/>
              <p:cNvCxnSpPr>
                <a:cxnSpLocks/>
              </p:cNvCxnSpPr>
              <p:nvPr/>
            </p:nvCxnSpPr>
            <p:spPr>
              <a:xfrm>
                <a:off x="909094" y="1289496"/>
                <a:ext cx="720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>
                <a:cxnSpLocks/>
              </p:cNvCxnSpPr>
              <p:nvPr/>
            </p:nvCxnSpPr>
            <p:spPr>
              <a:xfrm flipH="1">
                <a:off x="919594" y="1285947"/>
                <a:ext cx="0" cy="216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>
                <a:cxnSpLocks/>
              </p:cNvCxnSpPr>
              <p:nvPr/>
            </p:nvCxnSpPr>
            <p:spPr>
              <a:xfrm flipH="1">
                <a:off x="1616494" y="1287168"/>
                <a:ext cx="0" cy="216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1815979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32434" y="5261579"/>
            <a:ext cx="55931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S4. Effects of 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HtNHX1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HtNHX2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expression on ammonium N acquisition and distribution under low N and K supply condition. </a:t>
            </a:r>
          </a:p>
          <a:p>
            <a:pPr algn="just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rice seedlings were grown in 0.3mM (NH4)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and 0.25mM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KCl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solution for two weeks and then </a:t>
            </a:r>
            <a:r>
              <a:rPr lang="en-US" altLang="zh-CN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N labelled (</a:t>
            </a:r>
            <a:r>
              <a:rPr lang="en-US" altLang="zh-CN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altLang="zh-CN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was presented in the culture solution for 24h for analyzing </a:t>
            </a:r>
            <a:r>
              <a:rPr lang="en-US" altLang="zh-CN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N concentration in the root and shoot. Different letter on the column indicates the significant difference at probability at 5%. ns: no significant difference.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768" y="2315711"/>
            <a:ext cx="2805264" cy="268377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527670" y="3188390"/>
            <a:ext cx="972000" cy="347657"/>
            <a:chOff x="909094" y="995120"/>
            <a:chExt cx="972000" cy="347657"/>
          </a:xfrm>
        </p:grpSpPr>
        <p:sp>
          <p:nvSpPr>
            <p:cNvPr id="6" name="文本框 5"/>
            <p:cNvSpPr txBox="1"/>
            <p:nvPr/>
          </p:nvSpPr>
          <p:spPr>
            <a:xfrm flipH="1">
              <a:off x="1161727" y="995120"/>
              <a:ext cx="4734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909094" y="1233556"/>
              <a:ext cx="972000" cy="109221"/>
              <a:chOff x="909094" y="1285947"/>
              <a:chExt cx="972000" cy="109221"/>
            </a:xfrm>
          </p:grpSpPr>
          <p:cxnSp>
            <p:nvCxnSpPr>
              <p:cNvPr id="8" name="直接连接符 7"/>
              <p:cNvCxnSpPr>
                <a:cxnSpLocks/>
              </p:cNvCxnSpPr>
              <p:nvPr/>
            </p:nvCxnSpPr>
            <p:spPr>
              <a:xfrm>
                <a:off x="909094" y="1289496"/>
                <a:ext cx="972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>
                <a:cxnSpLocks/>
              </p:cNvCxnSpPr>
              <p:nvPr/>
            </p:nvCxnSpPr>
            <p:spPr>
              <a:xfrm flipH="1">
                <a:off x="919594" y="1285947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>
                <a:cxnSpLocks/>
              </p:cNvCxnSpPr>
              <p:nvPr/>
            </p:nvCxnSpPr>
            <p:spPr>
              <a:xfrm flipH="1">
                <a:off x="1867954" y="1287168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组合 10"/>
          <p:cNvGrpSpPr/>
          <p:nvPr/>
        </p:nvGrpSpPr>
        <p:grpSpPr>
          <a:xfrm>
            <a:off x="4038600" y="2315711"/>
            <a:ext cx="727748" cy="351467"/>
            <a:chOff x="774104" y="991310"/>
            <a:chExt cx="727748" cy="351467"/>
          </a:xfrm>
        </p:grpSpPr>
        <p:sp>
          <p:nvSpPr>
            <p:cNvPr id="12" name="文本框 11"/>
            <p:cNvSpPr txBox="1"/>
            <p:nvPr/>
          </p:nvSpPr>
          <p:spPr>
            <a:xfrm flipH="1">
              <a:off x="774104" y="991310"/>
              <a:ext cx="7277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909094" y="1233556"/>
              <a:ext cx="432000" cy="109221"/>
              <a:chOff x="909094" y="1285947"/>
              <a:chExt cx="432000" cy="109221"/>
            </a:xfrm>
          </p:grpSpPr>
          <p:cxnSp>
            <p:nvCxnSpPr>
              <p:cNvPr id="14" name="直接连接符 13"/>
              <p:cNvCxnSpPr>
                <a:cxnSpLocks/>
              </p:cNvCxnSpPr>
              <p:nvPr/>
            </p:nvCxnSpPr>
            <p:spPr>
              <a:xfrm>
                <a:off x="909094" y="1289496"/>
                <a:ext cx="432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cxnSpLocks/>
              </p:cNvCxnSpPr>
              <p:nvPr/>
            </p:nvCxnSpPr>
            <p:spPr>
              <a:xfrm flipH="1">
                <a:off x="919594" y="1285947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>
                <a:cxnSpLocks/>
              </p:cNvCxnSpPr>
              <p:nvPr/>
            </p:nvCxnSpPr>
            <p:spPr>
              <a:xfrm flipH="1">
                <a:off x="1330744" y="1287168"/>
                <a:ext cx="0" cy="108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文本框 16"/>
          <p:cNvSpPr txBox="1"/>
          <p:nvPr/>
        </p:nvSpPr>
        <p:spPr>
          <a:xfrm flipH="1">
            <a:off x="3569970" y="2781601"/>
            <a:ext cx="30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 flipH="1">
            <a:off x="3962400" y="2785411"/>
            <a:ext cx="30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 flipH="1">
            <a:off x="3756660" y="2998771"/>
            <a:ext cx="30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140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43"/>
          <p:cNvSpPr txBox="1"/>
          <p:nvPr/>
        </p:nvSpPr>
        <p:spPr>
          <a:xfrm>
            <a:off x="454418" y="4936038"/>
            <a:ext cx="5919775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S5. HtNHX1, but not HtNHX2, functioned in enhancing tolerance to external hygromycin in both nhx1 mutated yeast cells (A) and Arabidopsis (B).</a:t>
            </a:r>
          </a:p>
          <a:p>
            <a:pPr algn="just">
              <a:spcBef>
                <a:spcPts val="600"/>
              </a:spcBef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seeds of WT and nhx5:6 were germinated in normal ½ MS medium for one week, while the seeds of the transgenic lines expressing HtNHX1 or HtNHX2 were germinated in the ½ MS medium containing 25 mg/L hygromycin for one week, then all the seedlings were transplanted in the culture medium in a greenhouse for 6 weeks before being photographed.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56235" y="1427228"/>
            <a:ext cx="5907710" cy="3191572"/>
            <a:chOff x="537210" y="1427228"/>
            <a:chExt cx="5907710" cy="3191572"/>
          </a:xfrm>
        </p:grpSpPr>
        <p:grpSp>
          <p:nvGrpSpPr>
            <p:cNvPr id="3" name="组合 2"/>
            <p:cNvGrpSpPr/>
            <p:nvPr/>
          </p:nvGrpSpPr>
          <p:grpSpPr>
            <a:xfrm>
              <a:off x="851553" y="1427228"/>
              <a:ext cx="5593367" cy="1083696"/>
              <a:chOff x="1122063" y="741428"/>
              <a:chExt cx="5593367" cy="1083696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1122063" y="741428"/>
                <a:ext cx="5593367" cy="1083696"/>
                <a:chOff x="956688" y="772198"/>
                <a:chExt cx="5593367" cy="1083696"/>
              </a:xfrm>
            </p:grpSpPr>
            <p:pic>
              <p:nvPicPr>
                <p:cNvPr id="4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BEBA8EAE-BF5A-486C-A8C5-ECC9F3942E4B}">
                      <a14:imgProps xmlns:a14="http://schemas.microsoft.com/office/drawing/2010/main" xmlns="">
                        <a14:imgLayer r:embed="rId4">
                          <a14:imgEffect>
                            <a14:saturation sat="0"/>
                          </a14:imgEffect>
                          <a14:imgEffect>
                            <a14:brightnessContrast bright="4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68240" y="782093"/>
                  <a:ext cx="1581815" cy="828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" name="TextBox 4"/>
                <p:cNvSpPr txBox="1"/>
                <p:nvPr/>
              </p:nvSpPr>
              <p:spPr>
                <a:xfrm>
                  <a:off x="5037486" y="1586664"/>
                  <a:ext cx="14734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</a:t>
                  </a:r>
                  <a:r>
                    <a:rPr lang="el-GR" altLang="zh-CN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μ</a:t>
                  </a:r>
                  <a:r>
                    <a:rPr lang="en-US" altLang="zh-CN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g/ml  Higromycin</a:t>
                  </a:r>
                  <a:endParaRPr lang="zh-CN" altLang="en-US" sz="105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992487" y="772198"/>
                  <a:ext cx="604653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Vector</a:t>
                  </a:r>
                  <a:endParaRPr lang="zh-CN" altLang="en-US" sz="105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956688" y="1048608"/>
                  <a:ext cx="688009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HtNHX1</a:t>
                  </a:r>
                  <a:endParaRPr lang="zh-CN" altLang="en-US" sz="105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956688" y="1340780"/>
                  <a:ext cx="688009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HtNHX2</a:t>
                  </a:r>
                  <a:endParaRPr lang="zh-CN" altLang="en-US" sz="105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0" name="Picture 2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grayscl/>
                  <a:extLst>
                    <a:ext uri="{BEBA8EAE-BF5A-486C-A8C5-ECC9F3942E4B}">
                      <a14:imgProps xmlns:a14="http://schemas.microsoft.com/office/drawing/2010/main" xmlns="">
                        <a14:imgLayer r:embed="rId6">
                          <a14:imgEffect>
                            <a14:colorTemperature colorTemp="5300"/>
                          </a14:imgEffect>
                          <a14:imgEffect>
                            <a14:saturation sat="0"/>
                          </a14:imgEffect>
                          <a14:imgEffect>
                            <a14:brightnessContrast bright="-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5400000" flipH="1">
                  <a:off x="2033401" y="375513"/>
                  <a:ext cx="828000" cy="16411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2" name="TextBox 4"/>
                <p:cNvSpPr txBox="1"/>
                <p:nvPr/>
              </p:nvSpPr>
              <p:spPr>
                <a:xfrm>
                  <a:off x="1721233" y="1594284"/>
                  <a:ext cx="143340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 </a:t>
                  </a:r>
                  <a:r>
                    <a:rPr lang="el-GR" altLang="zh-CN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μ</a:t>
                  </a:r>
                  <a:r>
                    <a:rPr lang="en-US" altLang="zh-CN" sz="10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g/ml  Higromycin</a:t>
                  </a:r>
                  <a:endParaRPr lang="zh-CN" altLang="en-US" sz="105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grayscl/>
                <a:extLst>
                  <a:ext uri="{BEBA8EAE-BF5A-486C-A8C5-ECC9F3942E4B}">
                    <a14:imgProps xmlns:a14="http://schemas.microsoft.com/office/drawing/2010/main" xmlns="">
                      <a14:imgLayer r:embed="rId8">
                        <a14:imgEffect>
                          <a14:colorTemperature colorTemp="5300"/>
                        </a14:imgEffect>
                        <a14:imgEffect>
                          <a14:saturation sat="0"/>
                        </a14:imgEffect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5269" t="-178" r="5084"/>
              <a:stretch/>
            </p:blipFill>
            <p:spPr bwMode="auto">
              <a:xfrm rot="5400000">
                <a:off x="3868201" y="415732"/>
                <a:ext cx="835686" cy="15068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Box 4"/>
              <p:cNvSpPr txBox="1"/>
              <p:nvPr/>
            </p:nvSpPr>
            <p:spPr>
              <a:xfrm>
                <a:off x="3540431" y="1563514"/>
                <a:ext cx="14734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r>
                  <a:rPr lang="el-GR" altLang="zh-CN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US" altLang="zh-CN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g/ml  Higromycin</a:t>
                </a:r>
                <a:endParaRPr lang="zh-CN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20211" y="2900060"/>
              <a:ext cx="1798802" cy="1718740"/>
              <a:chOff x="664941" y="2854633"/>
              <a:chExt cx="1798802" cy="1718740"/>
            </a:xfrm>
          </p:grpSpPr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 xmlns="">
                      <a14:imgLayer r:embed="rId10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 bwMode="auto">
              <a:xfrm>
                <a:off x="664941" y="2854633"/>
                <a:ext cx="1742341" cy="16609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文本框 8"/>
              <p:cNvSpPr txBox="1"/>
              <p:nvPr/>
            </p:nvSpPr>
            <p:spPr>
              <a:xfrm>
                <a:off x="986098" y="3473563"/>
                <a:ext cx="40427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zh-CN" altLang="en-US" sz="105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543628" y="3469118"/>
                <a:ext cx="90297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b="1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nhx5:6</a:t>
                </a:r>
                <a:endParaRPr lang="zh-CN" altLang="en-US" sz="1050" b="1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30828" y="4311763"/>
                <a:ext cx="90297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b="1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HtNHX1</a:t>
                </a:r>
                <a:endParaRPr lang="zh-CN" altLang="en-US" sz="1050" b="1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560773" y="4311763"/>
                <a:ext cx="90297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b="1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HtNHX2</a:t>
                </a:r>
                <a:endParaRPr lang="zh-CN" altLang="en-US" sz="1050" b="1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552450" y="1680778"/>
              <a:ext cx="3253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7210" y="3532438"/>
              <a:ext cx="3253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72536" y="3077314"/>
            <a:ext cx="3219986" cy="1460733"/>
          </a:xfrm>
          <a:prstGeom prst="rect">
            <a:avLst/>
          </a:prstGeom>
        </p:spPr>
      </p:pic>
      <p:sp>
        <p:nvSpPr>
          <p:cNvPr id="24" name="TextBox 15"/>
          <p:cNvSpPr txBox="1"/>
          <p:nvPr/>
        </p:nvSpPr>
        <p:spPr>
          <a:xfrm>
            <a:off x="2698529" y="3118033"/>
            <a:ext cx="3930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16"/>
          <p:cNvSpPr txBox="1"/>
          <p:nvPr/>
        </p:nvSpPr>
        <p:spPr>
          <a:xfrm>
            <a:off x="2516247" y="3496773"/>
            <a:ext cx="6190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nhx5:6</a:t>
            </a:r>
            <a:endParaRPr lang="zh-CN" altLang="en-US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17"/>
          <p:cNvSpPr txBox="1"/>
          <p:nvPr/>
        </p:nvSpPr>
        <p:spPr>
          <a:xfrm>
            <a:off x="2446400" y="3857496"/>
            <a:ext cx="6880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HtNHX1</a:t>
            </a:r>
            <a:endParaRPr lang="zh-CN" altLang="en-US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18"/>
          <p:cNvSpPr txBox="1"/>
          <p:nvPr/>
        </p:nvSpPr>
        <p:spPr>
          <a:xfrm>
            <a:off x="2452413" y="4250920"/>
            <a:ext cx="6880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HtNHX2</a:t>
            </a:r>
            <a:endParaRPr lang="zh-CN" altLang="en-US" sz="105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4"/>
          <p:cNvSpPr txBox="1"/>
          <p:nvPr/>
        </p:nvSpPr>
        <p:spPr>
          <a:xfrm>
            <a:off x="3152546" y="2836517"/>
            <a:ext cx="14334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l-GR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g/ml  Hygromycin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4"/>
          <p:cNvSpPr txBox="1"/>
          <p:nvPr/>
        </p:nvSpPr>
        <p:spPr>
          <a:xfrm>
            <a:off x="4743133" y="2829428"/>
            <a:ext cx="14911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l-GR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g/ml  Hygromycin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70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1335" y="556622"/>
            <a:ext cx="5554186" cy="537553"/>
          </a:xfrm>
        </p:spPr>
        <p:txBody>
          <a:bodyPr>
            <a:norm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1. The primers used in the experiments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4776708"/>
              </p:ext>
            </p:extLst>
          </p:nvPr>
        </p:nvGraphicFramePr>
        <p:xfrm>
          <a:off x="646112" y="4027242"/>
          <a:ext cx="5380038" cy="1200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1101"/>
                <a:gridCol w="3908937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name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 (5</a:t>
                      </a: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 to </a:t>
                      </a:r>
                      <a:r>
                        <a:rPr lang="en-US" sz="105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3’)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pTCK303-HtNHX-F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pTCK303-HtNHX-R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HtNHX-pyes2.0-F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HtNHX-pyes2.0-R 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GACGGAT CCATGGTGTTTGATATGGGATTAATG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ATCGAGCTCCTAGTTTCCGGTGGTTTCTTCA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AAGCTTAACACAATGTCTATGGTGTTTGATATGGGATTAAT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TACGAATTCCTAGTTTCCGGTGGTTTCTTCAT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74834" y="3750243"/>
            <a:ext cx="517239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primers for </a:t>
            </a:r>
            <a:r>
              <a:rPr kumimoji="0" lang="en-US" altLang="zh-CN" sz="1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HtNHX1/2</a:t>
            </a:r>
            <a:r>
              <a:rPr kumimoji="0" lang="en-US" altLang="zh-CN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-cDNA for construction of overexpression</a:t>
            </a:r>
            <a:endParaRPr kumimoji="0" lang="en-US" altLang="zh-CN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9600" y="5400856"/>
            <a:ext cx="476720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primers for </a:t>
            </a:r>
            <a:r>
              <a:rPr lang="en-US" altLang="zh-CN" sz="1200" i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HtNHX1/2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-cDNA for construction of </a:t>
            </a:r>
            <a:r>
              <a:rPr lang="en-US" altLang="zh-CN" sz="12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sub-localization</a:t>
            </a:r>
            <a:endParaRPr lang="zh-CN" altLang="zh-CN" sz="12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0441598"/>
              </p:ext>
            </p:extLst>
          </p:nvPr>
        </p:nvGraphicFramePr>
        <p:xfrm>
          <a:off x="646112" y="5715494"/>
          <a:ext cx="5535232" cy="2160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5795"/>
                <a:gridCol w="4489437"/>
              </a:tblGrid>
              <a:tr h="174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name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 (5</a:t>
                      </a: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 to </a:t>
                      </a:r>
                      <a:r>
                        <a:rPr lang="en-US" sz="105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3’)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</a:t>
                      </a: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-N-F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CCGGAATTCATGGTGTTTGATATGGGATTAATG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HtNHX-N-R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CGCGGATCCGGTTTCCGGTGGTTTCTTCATCA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HtNHX-C-F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CCGGAATTCGATGGTGTTTGATATGGGATTAATG 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HtNHX-C-R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CGCGGATCCCTAGTTTCCGGTGGTTTCTTC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HtNHX1-Del-R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CAATAGAATTGCACTGTCTTTCACAAAGCTCCATTTTTC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HtNHX1-Del-F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GCTTTGTGAAAGACAGTGCAATTCTATTGGGCTTGG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HtNHX2-Cp-R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CACTTCAGCTGATGTCCCCGGGCTCTCAGCTAGCATGTAAGAAAG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HtNHX2-Cp-F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AGCCCGGGGACATCAGCTGAAGTGGTTTTAATATGGTGGGCTGGTC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609600" y="7930188"/>
            <a:ext cx="3429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05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Del</a:t>
            </a:r>
            <a:r>
              <a:rPr lang="zh-CN" altLang="zh-CN" sz="105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：</a:t>
            </a:r>
            <a:r>
              <a:rPr lang="en-US" altLang="zh-CN" sz="105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deletion. </a:t>
            </a:r>
            <a:r>
              <a:rPr lang="en-US" altLang="zh-CN" sz="105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Cp</a:t>
            </a:r>
            <a:r>
              <a:rPr lang="en-US" altLang="zh-CN" sz="105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: complementation</a:t>
            </a:r>
            <a:r>
              <a:rPr lang="en-US" altLang="zh-CN" sz="1050" kern="0" dirty="0"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3400" y="1036320"/>
            <a:ext cx="51968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Degenerate primers for cloning </a:t>
            </a:r>
            <a:r>
              <a:rPr kumimoji="0" lang="en-US" altLang="zh-CN" sz="1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HtNHX1/2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fragment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0441598"/>
              </p:ext>
            </p:extLst>
          </p:nvPr>
        </p:nvGraphicFramePr>
        <p:xfrm>
          <a:off x="656272" y="1415718"/>
          <a:ext cx="5368608" cy="18945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4314"/>
                <a:gridCol w="4354294"/>
              </a:tblGrid>
              <a:tr h="1744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name</a:t>
                      </a:r>
                      <a:endParaRPr lang="zh-CN" sz="105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 (5</a:t>
                      </a:r>
                      <a:r>
                        <a:rPr lang="en-US" sz="1050" kern="1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 to </a:t>
                      </a:r>
                      <a:r>
                        <a:rPr lang="en-US" sz="105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3’)</a:t>
                      </a:r>
                      <a:endParaRPr lang="zh-CN" sz="105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66135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P1:</a:t>
                      </a:r>
                      <a:endParaRPr lang="zh-CN" sz="1050" b="1" kern="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5’</a:t>
                      </a:r>
                      <a:r>
                        <a:rPr lang="en-US" altLang="zh-CN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TCCCATTA(C,T)AC</a:t>
                      </a: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(A,T,C)TGGCACAATGT3</a:t>
                      </a:r>
                      <a:r>
                        <a:rPr lang="zh-CN" alt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’</a:t>
                      </a:r>
                      <a:endParaRPr lang="zh-CN" sz="1050" kern="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P2:</a:t>
                      </a:r>
                      <a:endParaRPr lang="zh-CN" sz="1050" b="1" kern="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5’</a:t>
                      </a:r>
                      <a:r>
                        <a:rPr lang="en-US" altLang="zh-CN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GTTAT</a:t>
                      </a: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(A,C,G)GT(A,</a:t>
                      </a:r>
                      <a:r>
                        <a:rPr lang="en-US" altLang="zh-CN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)CT(T,C)GTGATCAT3’</a:t>
                      </a:r>
                      <a:endParaRPr lang="zh-CN" sz="1050" kern="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P3:</a:t>
                      </a:r>
                      <a:endParaRPr lang="zh-CN" sz="1050" b="1" kern="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5’TCCAGAGTAACAACCAAGCACGCC3’ (for 5’ RACE PCR)</a:t>
                      </a:r>
                      <a:endParaRPr lang="zh-CN" sz="1050" kern="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P4:</a:t>
                      </a:r>
                      <a:endParaRPr lang="zh-CN" sz="1050" kern="1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宋体" panose="02010600030101010101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5’TGGCACAATGTCACCGAGAAATC3’ (for 5’ nested RACE PCR)</a:t>
                      </a:r>
                      <a:endParaRPr lang="zh-CN" sz="1050" kern="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P5:</a:t>
                      </a:r>
                      <a:endParaRPr lang="zh-CN" sz="1050" kern="1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宋体" panose="02010600030101010101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5’GCATTCCCAGGCATTGTTGTGTGA3’ (for 3’ RACE PCR)</a:t>
                      </a:r>
                      <a:endParaRPr lang="zh-CN" sz="1050" kern="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宋体" panose="02010600030101010101" pitchFamily="2" charset="-122"/>
                          <a:cs typeface="Arial" pitchFamily="34" charset="0"/>
                        </a:rPr>
                        <a:t>P6:</a:t>
                      </a:r>
                      <a:endParaRPr lang="zh-CN" sz="1050" kern="1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宋体" panose="02010600030101010101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5’ CCAAAAAGGCCCAACACGAGAAGA 3’ (for 3’ nested RACE PCR)</a:t>
                      </a:r>
                      <a:endParaRPr lang="zh-CN" sz="1050" kern="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661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P7:</a:t>
                      </a:r>
                      <a:endParaRPr lang="zh-CN" sz="1050" kern="1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宋体" panose="02010600030101010101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5’CCCCCCAAGATTCAATTTTTAGAT3’</a:t>
                      </a:r>
                      <a:endParaRPr lang="zh-CN" sz="1050" kern="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P8:</a:t>
                      </a:r>
                      <a:endParaRPr lang="zh-CN" sz="1050" kern="1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宋体" panose="02010600030101010101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5’- GCACCTTAAAACCAAAACTCAACAC -3’</a:t>
                      </a:r>
                      <a:endParaRPr lang="zh-CN" sz="1050" kern="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2071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5697" y="4523231"/>
            <a:ext cx="5596128" cy="341377"/>
          </a:xfrm>
        </p:spPr>
        <p:txBody>
          <a:bodyPr>
            <a:norm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2. The properties of the soil used in the experiments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0366148"/>
              </p:ext>
            </p:extLst>
          </p:nvPr>
        </p:nvGraphicFramePr>
        <p:xfrm>
          <a:off x="634034" y="4896157"/>
          <a:ext cx="5548320" cy="2878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720">
                  <a:extLst>
                    <a:ext uri="{9D8B030D-6E8A-4147-A177-3AD203B41FA5}">
                      <a16:colId xmlns="" xmlns:a16="http://schemas.microsoft.com/office/drawing/2014/main" val="868757116"/>
                    </a:ext>
                  </a:extLst>
                </a:gridCol>
                <a:gridCol w="924720">
                  <a:extLst>
                    <a:ext uri="{9D8B030D-6E8A-4147-A177-3AD203B41FA5}">
                      <a16:colId xmlns="" xmlns:a16="http://schemas.microsoft.com/office/drawing/2014/main" val="2567816107"/>
                    </a:ext>
                  </a:extLst>
                </a:gridCol>
                <a:gridCol w="924720">
                  <a:extLst>
                    <a:ext uri="{9D8B030D-6E8A-4147-A177-3AD203B41FA5}">
                      <a16:colId xmlns="" xmlns:a16="http://schemas.microsoft.com/office/drawing/2014/main" val="4045544136"/>
                    </a:ext>
                  </a:extLst>
                </a:gridCol>
                <a:gridCol w="924720">
                  <a:extLst>
                    <a:ext uri="{9D8B030D-6E8A-4147-A177-3AD203B41FA5}">
                      <a16:colId xmlns="" xmlns:a16="http://schemas.microsoft.com/office/drawing/2014/main" val="1720618051"/>
                    </a:ext>
                  </a:extLst>
                </a:gridCol>
                <a:gridCol w="924720">
                  <a:extLst>
                    <a:ext uri="{9D8B030D-6E8A-4147-A177-3AD203B41FA5}">
                      <a16:colId xmlns="" xmlns:a16="http://schemas.microsoft.com/office/drawing/2014/main" val="2973640308"/>
                    </a:ext>
                  </a:extLst>
                </a:gridCol>
                <a:gridCol w="924720">
                  <a:extLst>
                    <a:ext uri="{9D8B030D-6E8A-4147-A177-3AD203B41FA5}">
                      <a16:colId xmlns="" xmlns:a16="http://schemas.microsoft.com/office/drawing/2014/main" val="292654023"/>
                    </a:ext>
                  </a:extLst>
                </a:gridCol>
              </a:tblGrid>
              <a:tr h="7181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Soil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Organic</a:t>
                      </a:r>
                      <a:r>
                        <a:rPr lang="en-US" altLang="zh-CN" sz="105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matter (g/kg)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N</a:t>
                      </a:r>
                    </a:p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(g/kg)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Available N</a:t>
                      </a:r>
                    </a:p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(mg/kg)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Available</a:t>
                      </a:r>
                      <a:r>
                        <a:rPr lang="en-US" altLang="zh-CN" sz="105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(mg/kg)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Available</a:t>
                      </a:r>
                      <a:r>
                        <a:rPr lang="en-US" altLang="zh-CN" sz="105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 (mg/kg)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777984165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Fertile soil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(for salt stress test)</a:t>
                      </a:r>
                      <a:endParaRPr lang="zh-CN" altLang="en-US" sz="105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19.7</a:t>
                      </a:r>
                      <a:endParaRPr lang="zh-CN" altLang="en-US" sz="105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143096800"/>
                  </a:ext>
                </a:extLst>
              </a:tr>
              <a:tr h="7181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 K soil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21.3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945154533"/>
                  </a:ext>
                </a:extLst>
              </a:tr>
              <a:tr h="7181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Infertile soil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</a:t>
                      </a:r>
                      <a:endParaRPr lang="zh-CN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784492376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2704346"/>
              </p:ext>
            </p:extLst>
          </p:nvPr>
        </p:nvGraphicFramePr>
        <p:xfrm>
          <a:off x="715009" y="1246743"/>
          <a:ext cx="5392737" cy="2640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361"/>
                <a:gridCol w="2680376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name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 (5</a:t>
                      </a: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 to </a:t>
                      </a:r>
                      <a:r>
                        <a:rPr lang="en-US" sz="105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3’)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Semi-</a:t>
                      </a:r>
                      <a:r>
                        <a:rPr lang="en-US" sz="105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HtActin</a:t>
                      </a: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-F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CGACGGAGACAATAACACTGG 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Semi-HtActin-R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CGGTGAAGCAGTGGTGATGAAC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Semi-HtNHX1-F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TTGAGTGGCATTCTCACAG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Semi-HtNHX1-R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ATGGACGGTGTGACTTGG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Semi-HtNHX2-F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ATGACCATTGTTCTATTCGG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Semi-HtNHX2-R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GCCCACCATATTAAAACCTC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qHtActin-F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ATGTATGTAGCCATCCAGG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qHtActin-R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TGTTAGGTCACGCCCAG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qHtNHX1-F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CAGAGTAACAACCAAGCACGC</a:t>
                      </a:r>
                      <a:endParaRPr lang="zh-CN" sz="105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964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qHtNHX1-R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GCTGCTCTTCCAACCAATACC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88848" y="722772"/>
            <a:ext cx="5340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primers for </a:t>
            </a:r>
            <a:r>
              <a:rPr lang="en-US" altLang="zh-CN" sz="12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semi-quantitative 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RT-PCR and </a:t>
            </a:r>
            <a:r>
              <a:rPr lang="en-US" altLang="zh-CN" sz="12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real-time </a:t>
            </a:r>
            <a:r>
              <a:rPr lang="en-US" altLang="zh-CN" sz="1200" dirty="0" err="1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qRT</a:t>
            </a:r>
            <a:r>
              <a:rPr lang="en-US" altLang="zh-CN" sz="12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-PCR </a:t>
            </a:r>
            <a:r>
              <a:rPr lang="en-US" altLang="zh-CN" sz="1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of </a:t>
            </a:r>
            <a:r>
              <a:rPr lang="en-US" altLang="zh-CN" sz="1200" i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HtNHX1/2</a:t>
            </a:r>
            <a:endParaRPr lang="zh-CN" altLang="zh-CN" sz="1200" i="1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3715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9938</TotalTime>
  <Words>868</Words>
  <Application>Microsoft Office PowerPoint</Application>
  <PresentationFormat>全屏显示(4:3)</PresentationFormat>
  <Paragraphs>170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Supplemental Table 1. The primers used in the experiments</vt:lpstr>
      <vt:lpstr>Supplemental Table 2. The properties of the soil used in the experiments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xuguohua</dc:creator>
  <cp:lastModifiedBy>XuGuohua</cp:lastModifiedBy>
  <cp:revision>563</cp:revision>
  <cp:lastPrinted>2017-01-03T03:49:22Z</cp:lastPrinted>
  <dcterms:created xsi:type="dcterms:W3CDTF">2016-11-05T12:14:32Z</dcterms:created>
  <dcterms:modified xsi:type="dcterms:W3CDTF">2017-05-29T15:41:14Z</dcterms:modified>
</cp:coreProperties>
</file>