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1" r:id="rId3"/>
    <p:sldId id="268" r:id="rId4"/>
    <p:sldId id="2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4631"/>
  </p:normalViewPr>
  <p:slideViewPr>
    <p:cSldViewPr snapToGrid="0" snapToObjects="1">
      <p:cViewPr varScale="1">
        <p:scale>
          <a:sx n="81" d="100"/>
          <a:sy n="81" d="100"/>
        </p:scale>
        <p:origin x="-102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igrid.heuer\Desktop\Sigrid\MPI%20Golm%20Pup1\Metabolomics\paper\Phenotypic%20data\metabolomics%20MPI%20phenotypic%20data_%20plants%20at%20maturity_for%20Michael_Sigrid%20201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igrid.heuer\Desktop\Sigrid\MPI%20Golm%20Pup1\Metabolomics\paper\Phenotypic%20data\metabolomics%20MPI%20phenotypic%20data_%20plants%20at%20maturity_for%20Michael_Sigrid%202015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'average sigrid 2015 harvest'!$AM$3</c:f>
              <c:strCache>
                <c:ptCount val="1"/>
                <c:pt idx="0">
                  <c:v>Dular</c:v>
                </c:pt>
              </c:strCache>
            </c:strRef>
          </c:tx>
          <c:invertIfNegative val="0"/>
          <c:cat>
            <c:strRef>
              <c:f>'average sigrid 2015 harvest'!$AN$2:$AQ$2</c:f>
              <c:strCache>
                <c:ptCount val="4"/>
                <c:pt idx="0">
                  <c:v>PH</c:v>
                </c:pt>
                <c:pt idx="1">
                  <c:v>TN</c:v>
                </c:pt>
                <c:pt idx="2">
                  <c:v>SW</c:v>
                </c:pt>
                <c:pt idx="3">
                  <c:v>RW</c:v>
                </c:pt>
              </c:strCache>
            </c:strRef>
          </c:cat>
          <c:val>
            <c:numRef>
              <c:f>'average sigrid 2015 harvest'!$AN$3:$AQ$3</c:f>
              <c:numCache>
                <c:formatCode>0.0</c:formatCode>
                <c:ptCount val="4"/>
                <c:pt idx="0">
                  <c:v>0.39797112758486702</c:v>
                </c:pt>
                <c:pt idx="1">
                  <c:v>-20.8955223880597</c:v>
                </c:pt>
                <c:pt idx="2">
                  <c:v>1.711335136464214</c:v>
                </c:pt>
                <c:pt idx="3">
                  <c:v>-18.6731799558777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8EB-46DA-ABBF-8A71C94D567C}"/>
            </c:ext>
          </c:extLst>
        </c:ser>
        <c:ser>
          <c:idx val="1"/>
          <c:order val="1"/>
          <c:tx>
            <c:strRef>
              <c:f>'average sigrid 2015 harvest'!$AM$4</c:f>
              <c:strCache>
                <c:ptCount val="1"/>
                <c:pt idx="0">
                  <c:v>N22</c:v>
                </c:pt>
              </c:strCache>
            </c:strRef>
          </c:tx>
          <c:invertIfNegative val="0"/>
          <c:cat>
            <c:strRef>
              <c:f>'average sigrid 2015 harvest'!$AN$2:$AQ$2</c:f>
              <c:strCache>
                <c:ptCount val="4"/>
                <c:pt idx="0">
                  <c:v>PH</c:v>
                </c:pt>
                <c:pt idx="1">
                  <c:v>TN</c:v>
                </c:pt>
                <c:pt idx="2">
                  <c:v>SW</c:v>
                </c:pt>
                <c:pt idx="3">
                  <c:v>RW</c:v>
                </c:pt>
              </c:strCache>
            </c:strRef>
          </c:cat>
          <c:val>
            <c:numRef>
              <c:f>'average sigrid 2015 harvest'!$AN$4:$AQ$4</c:f>
              <c:numCache>
                <c:formatCode>0.0</c:formatCode>
                <c:ptCount val="4"/>
                <c:pt idx="0">
                  <c:v>1.329051824101342</c:v>
                </c:pt>
                <c:pt idx="1">
                  <c:v>-19.512195121951208</c:v>
                </c:pt>
                <c:pt idx="2">
                  <c:v>-7.7011576903717582</c:v>
                </c:pt>
                <c:pt idx="3">
                  <c:v>-22.298092771368019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8EB-46DA-ABBF-8A71C94D567C}"/>
            </c:ext>
          </c:extLst>
        </c:ser>
        <c:ser>
          <c:idx val="2"/>
          <c:order val="2"/>
          <c:tx>
            <c:strRef>
              <c:f>'average sigrid 2015 harvest'!$AM$5</c:f>
              <c:strCache>
                <c:ptCount val="1"/>
                <c:pt idx="0">
                  <c:v>IR64 </c:v>
                </c:pt>
              </c:strCache>
            </c:strRef>
          </c:tx>
          <c:invertIfNegative val="0"/>
          <c:cat>
            <c:strRef>
              <c:f>'average sigrid 2015 harvest'!$AN$2:$AQ$2</c:f>
              <c:strCache>
                <c:ptCount val="4"/>
                <c:pt idx="0">
                  <c:v>PH</c:v>
                </c:pt>
                <c:pt idx="1">
                  <c:v>TN</c:v>
                </c:pt>
                <c:pt idx="2">
                  <c:v>SW</c:v>
                </c:pt>
                <c:pt idx="3">
                  <c:v>RW</c:v>
                </c:pt>
              </c:strCache>
            </c:strRef>
          </c:cat>
          <c:val>
            <c:numRef>
              <c:f>'average sigrid 2015 harvest'!$AN$5:$AQ$5</c:f>
              <c:numCache>
                <c:formatCode>0.0</c:formatCode>
                <c:ptCount val="4"/>
                <c:pt idx="0">
                  <c:v>3.071284125379163</c:v>
                </c:pt>
                <c:pt idx="1">
                  <c:v>-25.409836065573771</c:v>
                </c:pt>
                <c:pt idx="2">
                  <c:v>-25.193264852271529</c:v>
                </c:pt>
                <c:pt idx="3">
                  <c:v>-44.426139483800107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8EB-46DA-ABBF-8A71C94D567C}"/>
            </c:ext>
          </c:extLst>
        </c:ser>
        <c:ser>
          <c:idx val="3"/>
          <c:order val="3"/>
          <c:tx>
            <c:strRef>
              <c:f>'average sigrid 2015 harvest'!$AM$6</c:f>
              <c:strCache>
                <c:ptCount val="1"/>
                <c:pt idx="0">
                  <c:v>IR74</c:v>
                </c:pt>
              </c:strCache>
            </c:strRef>
          </c:tx>
          <c:invertIfNegative val="0"/>
          <c:cat>
            <c:strRef>
              <c:f>'average sigrid 2015 harvest'!$AN$2:$AQ$2</c:f>
              <c:strCache>
                <c:ptCount val="4"/>
                <c:pt idx="0">
                  <c:v>PH</c:v>
                </c:pt>
                <c:pt idx="1">
                  <c:v>TN</c:v>
                </c:pt>
                <c:pt idx="2">
                  <c:v>SW</c:v>
                </c:pt>
                <c:pt idx="3">
                  <c:v>RW</c:v>
                </c:pt>
              </c:strCache>
            </c:strRef>
          </c:cat>
          <c:val>
            <c:numRef>
              <c:f>'average sigrid 2015 harvest'!$AN$6:$AQ$6</c:f>
              <c:numCache>
                <c:formatCode>0.0</c:formatCode>
                <c:ptCount val="4"/>
                <c:pt idx="0">
                  <c:v>-5.1199809931099862</c:v>
                </c:pt>
                <c:pt idx="1">
                  <c:v>-20.353982300884951</c:v>
                </c:pt>
                <c:pt idx="2">
                  <c:v>-9.7429577464788633</c:v>
                </c:pt>
                <c:pt idx="3">
                  <c:v>-16.944649446494449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8EB-46DA-ABBF-8A71C94D56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749504"/>
        <c:axId val="81751040"/>
      </c:barChart>
      <c:catAx>
        <c:axId val="817495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txPr>
          <a:bodyPr/>
          <a:lstStyle/>
          <a:p>
            <a:pPr>
              <a:defRPr sz="1400"/>
            </a:pPr>
            <a:endParaRPr lang="en-US"/>
          </a:p>
        </c:txPr>
        <c:crossAx val="81751040"/>
        <c:crosses val="autoZero"/>
        <c:auto val="1"/>
        <c:lblAlgn val="ctr"/>
        <c:lblOffset val="100"/>
        <c:noMultiLvlLbl val="0"/>
      </c:catAx>
      <c:valAx>
        <c:axId val="81751040"/>
        <c:scaling>
          <c:orientation val="minMax"/>
        </c:scaling>
        <c:delete val="0"/>
        <c:axPos val="l"/>
        <c:majorGridlines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17495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'average sigrid 2015 harvest'!$L$1</c:f>
              <c:strCache>
                <c:ptCount val="1"/>
                <c:pt idx="0">
                  <c:v>av filled grain 5 pan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'average sigrid 2015 harvest'!$B$2:$C$9</c:f>
              <c:multiLvlStrCache>
                <c:ptCount val="8"/>
                <c:lvl>
                  <c:pt idx="0">
                    <c:v>WW</c:v>
                  </c:pt>
                  <c:pt idx="1">
                    <c:v>D</c:v>
                  </c:pt>
                  <c:pt idx="2">
                    <c:v>WW</c:v>
                  </c:pt>
                  <c:pt idx="3">
                    <c:v>D</c:v>
                  </c:pt>
                  <c:pt idx="4">
                    <c:v>WW</c:v>
                  </c:pt>
                  <c:pt idx="5">
                    <c:v>D</c:v>
                  </c:pt>
                  <c:pt idx="6">
                    <c:v>WW</c:v>
                  </c:pt>
                  <c:pt idx="7">
                    <c:v>D</c:v>
                  </c:pt>
                </c:lvl>
                <c:lvl>
                  <c:pt idx="0">
                    <c:v>Dular</c:v>
                  </c:pt>
                  <c:pt idx="1">
                    <c:v>Dular</c:v>
                  </c:pt>
                  <c:pt idx="2">
                    <c:v>N22 </c:v>
                  </c:pt>
                  <c:pt idx="3">
                    <c:v>N22 </c:v>
                  </c:pt>
                  <c:pt idx="4">
                    <c:v>IR64 </c:v>
                  </c:pt>
                  <c:pt idx="5">
                    <c:v>IR64 </c:v>
                  </c:pt>
                  <c:pt idx="6">
                    <c:v>IR74</c:v>
                  </c:pt>
                  <c:pt idx="7">
                    <c:v>IR74</c:v>
                  </c:pt>
                </c:lvl>
              </c:multiLvlStrCache>
            </c:multiLvlStrRef>
          </c:cat>
          <c:val>
            <c:numRef>
              <c:f>'average sigrid 2015 harvest'!$L$2:$L$9</c:f>
              <c:numCache>
                <c:formatCode>0</c:formatCode>
                <c:ptCount val="8"/>
                <c:pt idx="0">
                  <c:v>112.65</c:v>
                </c:pt>
                <c:pt idx="1">
                  <c:v>101.27500000000001</c:v>
                </c:pt>
                <c:pt idx="2">
                  <c:v>119.75</c:v>
                </c:pt>
                <c:pt idx="3">
                  <c:v>109.425</c:v>
                </c:pt>
                <c:pt idx="4">
                  <c:v>106.55</c:v>
                </c:pt>
                <c:pt idx="5">
                  <c:v>79.525000000000006</c:v>
                </c:pt>
                <c:pt idx="6">
                  <c:v>83.25</c:v>
                </c:pt>
                <c:pt idx="7">
                  <c:v>67.724999999999994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EC-428A-AFED-389A036CCDC4}"/>
            </c:ext>
          </c:extLst>
        </c:ser>
        <c:ser>
          <c:idx val="1"/>
          <c:order val="1"/>
          <c:tx>
            <c:strRef>
              <c:f>'average sigrid 2015 harvest'!$N$1</c:f>
              <c:strCache>
                <c:ptCount val="1"/>
                <c:pt idx="0">
                  <c:v>av unfilled grain 5 pan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'average sigrid 2015 harvest'!$B$2:$C$9</c:f>
              <c:multiLvlStrCache>
                <c:ptCount val="8"/>
                <c:lvl>
                  <c:pt idx="0">
                    <c:v>WW</c:v>
                  </c:pt>
                  <c:pt idx="1">
                    <c:v>D</c:v>
                  </c:pt>
                  <c:pt idx="2">
                    <c:v>WW</c:v>
                  </c:pt>
                  <c:pt idx="3">
                    <c:v>D</c:v>
                  </c:pt>
                  <c:pt idx="4">
                    <c:v>WW</c:v>
                  </c:pt>
                  <c:pt idx="5">
                    <c:v>D</c:v>
                  </c:pt>
                  <c:pt idx="6">
                    <c:v>WW</c:v>
                  </c:pt>
                  <c:pt idx="7">
                    <c:v>D</c:v>
                  </c:pt>
                </c:lvl>
                <c:lvl>
                  <c:pt idx="0">
                    <c:v>Dular</c:v>
                  </c:pt>
                  <c:pt idx="1">
                    <c:v>Dular</c:v>
                  </c:pt>
                  <c:pt idx="2">
                    <c:v>N22 </c:v>
                  </c:pt>
                  <c:pt idx="3">
                    <c:v>N22 </c:v>
                  </c:pt>
                  <c:pt idx="4">
                    <c:v>IR64 </c:v>
                  </c:pt>
                  <c:pt idx="5">
                    <c:v>IR64 </c:v>
                  </c:pt>
                  <c:pt idx="6">
                    <c:v>IR74</c:v>
                  </c:pt>
                  <c:pt idx="7">
                    <c:v>IR74</c:v>
                  </c:pt>
                </c:lvl>
              </c:multiLvlStrCache>
            </c:multiLvlStrRef>
          </c:cat>
          <c:val>
            <c:numRef>
              <c:f>'average sigrid 2015 harvest'!$N$2:$N$9</c:f>
              <c:numCache>
                <c:formatCode>0</c:formatCode>
                <c:ptCount val="8"/>
                <c:pt idx="0">
                  <c:v>29.9</c:v>
                </c:pt>
                <c:pt idx="1">
                  <c:v>62.575000000000003</c:v>
                </c:pt>
                <c:pt idx="2">
                  <c:v>13.875</c:v>
                </c:pt>
                <c:pt idx="3">
                  <c:v>20.75</c:v>
                </c:pt>
                <c:pt idx="4">
                  <c:v>28.225000000000001</c:v>
                </c:pt>
                <c:pt idx="5">
                  <c:v>25.1</c:v>
                </c:pt>
                <c:pt idx="6">
                  <c:v>33.950000000000003</c:v>
                </c:pt>
                <c:pt idx="7">
                  <c:v>32.625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BEC-428A-AFED-389A036CCD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01517568"/>
        <c:axId val="101535744"/>
      </c:barChart>
      <c:catAx>
        <c:axId val="1015175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01535744"/>
        <c:crosses val="autoZero"/>
        <c:auto val="1"/>
        <c:lblAlgn val="ctr"/>
        <c:lblOffset val="50"/>
        <c:noMultiLvlLbl val="1"/>
      </c:catAx>
      <c:valAx>
        <c:axId val="1015357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0"/>
        <c:majorTickMark val="out"/>
        <c:minorTickMark val="none"/>
        <c:tickLblPos val="nextTo"/>
        <c:crossAx val="101517568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22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0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1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05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75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6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41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8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0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41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8A08F-467D-CA4A-B67F-684EC17F99A7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1661A-A135-4B4D-801E-61C7A65FE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346450" y="1196753"/>
            <a:ext cx="5616624" cy="2952327"/>
            <a:chOff x="1822450" y="1196752"/>
            <a:chExt cx="5616624" cy="2952327"/>
          </a:xfrm>
        </p:grpSpPr>
        <p:graphicFrame>
          <p:nvGraphicFramePr>
            <p:cNvPr id="2" name="Chart 1"/>
            <p:cNvGraphicFramePr>
              <a:graphicFrameLocks/>
            </p:cNvGraphicFramePr>
            <p:nvPr>
              <p:extLst/>
            </p:nvPr>
          </p:nvGraphicFramePr>
          <p:xfrm>
            <a:off x="1822450" y="1196752"/>
            <a:ext cx="5616624" cy="29523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3791443" y="2748109"/>
              <a:ext cx="3866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***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02753" y="1975777"/>
              <a:ext cx="3866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***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71936" y="2541879"/>
              <a:ext cx="2519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*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88080" y="2578263"/>
              <a:ext cx="3866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***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56592" y="2588462"/>
              <a:ext cx="3866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***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18709" y="2732330"/>
              <a:ext cx="2519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*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56176" y="2414921"/>
              <a:ext cx="30809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ns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923076" y="3501008"/>
              <a:ext cx="3866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***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59332" y="2631098"/>
              <a:ext cx="3274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**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53986" y="2482841"/>
              <a:ext cx="3274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50" dirty="0"/>
                <a:t>**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 rot="16200000">
            <a:off x="1771949" y="2261033"/>
            <a:ext cx="2841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% change under drought versus WW</a:t>
            </a:r>
          </a:p>
        </p:txBody>
      </p:sp>
      <p:sp>
        <p:nvSpPr>
          <p:cNvPr id="5" name="Rectangle 4"/>
          <p:cNvSpPr/>
          <p:nvPr/>
        </p:nvSpPr>
        <p:spPr>
          <a:xfrm>
            <a:off x="2706163" y="4504467"/>
            <a:ext cx="66595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b="1" dirty="0" smtClean="0"/>
              <a:t>Figure S1</a:t>
            </a:r>
            <a:r>
              <a:rPr lang="en-AU" sz="1200" dirty="0"/>
              <a:t>. Phenotypic data at plant maturity after drought stress.  </a:t>
            </a:r>
            <a:endParaRPr lang="en-GB" sz="1200" dirty="0"/>
          </a:p>
          <a:p>
            <a:pPr algn="just"/>
            <a:r>
              <a:rPr lang="en-AU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Four rice genotypes representing stress-tolerant </a:t>
            </a:r>
            <a:r>
              <a:rPr lang="en-AU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aus</a:t>
            </a:r>
            <a:r>
              <a:rPr lang="en-AU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-type varieties (</a:t>
            </a:r>
            <a:r>
              <a:rPr lang="en-AU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Dular</a:t>
            </a:r>
            <a:r>
              <a:rPr lang="en-AU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N22) and intolerant </a:t>
            </a:r>
            <a:r>
              <a:rPr lang="en-AU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indica</a:t>
            </a:r>
            <a:r>
              <a:rPr lang="en-AU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-type irrigated rice varieties (IR64, IR74) were grown in soil-filled pots under well-watered and dry-down conditions. The percent change of the phenotypic data in plants exposed to the dry-down treatment relative to well-watered control plants is shown. PH= plant height; TN= tiller number; SW= shoot dry weight; RW= root dry weight. Asterisks indicate significant differences of a given variety between WW and dry-down conditions: *= p&lt;0.05; **= p&lt;0.01; ***= p&lt;0.005; ns= not significant.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2764831" y="1025062"/>
          <a:ext cx="6526796" cy="3117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983227" y="2228417"/>
            <a:ext cx="3262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Filled &amp; unfilled spikelet number panicle-1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423592" y="4047006"/>
            <a:ext cx="7441982" cy="503760"/>
            <a:chOff x="896923" y="1536466"/>
            <a:chExt cx="7441982" cy="503760"/>
          </a:xfrm>
        </p:grpSpPr>
        <p:sp>
          <p:nvSpPr>
            <p:cNvPr id="10" name="TextBox 9"/>
            <p:cNvSpPr txBox="1"/>
            <p:nvPr/>
          </p:nvSpPr>
          <p:spPr>
            <a:xfrm>
              <a:off x="1764080" y="1628800"/>
              <a:ext cx="4587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79.0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83768" y="1628800"/>
              <a:ext cx="4587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61.8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76248" y="1628800"/>
              <a:ext cx="4587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89.6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95936" y="1628800"/>
              <a:ext cx="4587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84.1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46851" y="1628800"/>
              <a:ext cx="4587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79.1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21959" y="1628800"/>
              <a:ext cx="4587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76.0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42039" y="1628800"/>
              <a:ext cx="4587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71.0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006809" y="1628800"/>
              <a:ext cx="4587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67.5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65589" y="1536466"/>
              <a:ext cx="87331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spikelet </a:t>
              </a:r>
            </a:p>
            <a:p>
              <a:r>
                <a:rPr lang="en-AU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fertility (%)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96923" y="1628800"/>
              <a:ext cx="6620583" cy="411426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3269792" y="1131408"/>
            <a:ext cx="5701227" cy="1171137"/>
            <a:chOff x="1751093" y="1823171"/>
            <a:chExt cx="5701227" cy="1171137"/>
          </a:xfrm>
        </p:grpSpPr>
        <p:sp>
          <p:nvSpPr>
            <p:cNvPr id="23" name="TextBox 22"/>
            <p:cNvSpPr txBox="1"/>
            <p:nvPr/>
          </p:nvSpPr>
          <p:spPr>
            <a:xfrm>
              <a:off x="1751093" y="2120250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/>
                <a:t>143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60402" y="1823171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/>
                <a:t>164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11317" y="2255643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/>
                <a:t>134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39665" y="2315704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/>
                <a:t>130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95775" y="2240803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/>
                <a:t>135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31628" y="2661888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/>
                <a:t>105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298468" y="2466435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/>
                <a:t>117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32012" y="2717309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/>
                <a:t>101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962705" y="3136848"/>
            <a:ext cx="1071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filled spikelets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962706" y="2382305"/>
            <a:ext cx="1250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unfilled spikelets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962706" y="2000903"/>
            <a:ext cx="1520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total spikelet number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698799" y="3005524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***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97274" y="3005524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ns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257045" y="3005524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ns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178930" y="3005524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***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84574" y="1743834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***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285518" y="185681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*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27344" y="2010705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ns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250546" y="2277902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ns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3498417" y="949958"/>
            <a:ext cx="741812" cy="478528"/>
            <a:chOff x="1967189" y="1484456"/>
            <a:chExt cx="741812" cy="478528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1967953" y="1484784"/>
              <a:ext cx="7394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709001" y="1484456"/>
              <a:ext cx="0" cy="1943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1967189" y="1484456"/>
              <a:ext cx="4762" cy="4785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5034831" y="1364946"/>
            <a:ext cx="740223" cy="253362"/>
            <a:chOff x="1967189" y="1484456"/>
            <a:chExt cx="740223" cy="253362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1967953" y="1484784"/>
              <a:ext cx="7394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2704238" y="1484456"/>
              <a:ext cx="1" cy="253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1967189" y="1484456"/>
              <a:ext cx="4762" cy="210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6581710" y="1349769"/>
            <a:ext cx="740223" cy="581949"/>
            <a:chOff x="1967189" y="1484456"/>
            <a:chExt cx="740223" cy="581949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1967953" y="1484784"/>
              <a:ext cx="7394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2704238" y="1484456"/>
              <a:ext cx="0" cy="5819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>
              <a:off x="1967189" y="1484456"/>
              <a:ext cx="4762" cy="210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8021157" y="1513100"/>
            <a:ext cx="740223" cy="497604"/>
            <a:chOff x="1967189" y="1484456"/>
            <a:chExt cx="740223" cy="497604"/>
          </a:xfrm>
        </p:grpSpPr>
        <p:cxnSp>
          <p:nvCxnSpPr>
            <p:cNvPr id="80" name="Straight Connector 79"/>
            <p:cNvCxnSpPr/>
            <p:nvPr/>
          </p:nvCxnSpPr>
          <p:spPr>
            <a:xfrm>
              <a:off x="1967953" y="1484784"/>
              <a:ext cx="7394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2704239" y="1484456"/>
              <a:ext cx="3173" cy="4976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>
              <a:off x="1967189" y="1484456"/>
              <a:ext cx="4762" cy="2104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TextBox 95"/>
          <p:cNvSpPr txBox="1"/>
          <p:nvPr/>
        </p:nvSpPr>
        <p:spPr>
          <a:xfrm>
            <a:off x="3655999" y="769604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***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8229946" y="13158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***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727344" y="11472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***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210176" y="1113724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ns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3269792" y="3889364"/>
            <a:ext cx="5989259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3354395" y="3941628"/>
            <a:ext cx="5555243" cy="307777"/>
            <a:chOff x="1777560" y="4770318"/>
            <a:chExt cx="5555243" cy="307777"/>
          </a:xfrm>
        </p:grpSpPr>
        <p:grpSp>
          <p:nvGrpSpPr>
            <p:cNvPr id="107" name="Group 106"/>
            <p:cNvGrpSpPr/>
            <p:nvPr/>
          </p:nvGrpSpPr>
          <p:grpSpPr>
            <a:xfrm>
              <a:off x="1777560" y="4797152"/>
              <a:ext cx="5555243" cy="0"/>
              <a:chOff x="1777560" y="4653136"/>
              <a:chExt cx="5555243" cy="0"/>
            </a:xfrm>
          </p:grpSpPr>
          <p:cxnSp>
            <p:nvCxnSpPr>
              <p:cNvPr id="103" name="Straight Connector 102"/>
              <p:cNvCxnSpPr/>
              <p:nvPr/>
            </p:nvCxnSpPr>
            <p:spPr>
              <a:xfrm>
                <a:off x="1777560" y="4653136"/>
                <a:ext cx="97818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4805845" y="4653136"/>
                <a:ext cx="97818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6354618" y="4653136"/>
                <a:ext cx="97818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3326509" y="4653136"/>
                <a:ext cx="97818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TextBox 107"/>
            <p:cNvSpPr txBox="1"/>
            <p:nvPr/>
          </p:nvSpPr>
          <p:spPr>
            <a:xfrm>
              <a:off x="1993584" y="4770318"/>
              <a:ext cx="5806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err="1"/>
                <a:t>Dular</a:t>
              </a:r>
              <a:endParaRPr lang="en-AU" sz="14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596552" y="4770318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/>
                <a:t>N22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089928" y="4770318"/>
              <a:ext cx="5554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IR64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622705" y="4770318"/>
              <a:ext cx="5554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IR74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2524979" y="4900120"/>
            <a:ext cx="79558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b="1" dirty="0" smtClean="0"/>
              <a:t>Figure S2</a:t>
            </a:r>
            <a:r>
              <a:rPr lang="en-AU" sz="1200" dirty="0"/>
              <a:t>. Grain yield and spikelet fertility of drought tolerant and intolerant rice varieties.</a:t>
            </a:r>
            <a:endParaRPr lang="en-GB" sz="1200" dirty="0"/>
          </a:p>
          <a:p>
            <a:pPr lvl="0" algn="just"/>
            <a:r>
              <a:rPr lang="en-AU" sz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Four rice genotypes representing stress-tolerant </a:t>
            </a:r>
            <a:r>
              <a:rPr lang="en-AU" sz="1200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aus</a:t>
            </a:r>
            <a:r>
              <a:rPr lang="en-AU" sz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-type varieties (</a:t>
            </a:r>
            <a:r>
              <a:rPr lang="en-AU" sz="1200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Dular</a:t>
            </a:r>
            <a:r>
              <a:rPr lang="en-AU" sz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N22) and intolerant </a:t>
            </a:r>
            <a:r>
              <a:rPr lang="en-AU" sz="1200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indica</a:t>
            </a:r>
            <a:r>
              <a:rPr lang="en-AU" sz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-type irrigated rice varieties (IR64, IR74) were grown in soil-filled pots under well-watered and dry-down conditions. The percent change of the phenotypic data in plants exposed to the dry-down treatment relative to well-watered control plants is shown. PH= plant height; TN= tiller number; SW= shoot dry weight; RW= root dry weight. Asterisks indicate significant differences of a given variety between WW and dry-down conditions: *= p&lt;0.05; **= p&lt;0.01; ***= p&lt;0.005; ns= not significant.</a:t>
            </a:r>
            <a:endParaRPr lang="en-GB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517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659129" y="5053932"/>
            <a:ext cx="8704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Figure S3</a:t>
            </a:r>
            <a:r>
              <a:rPr lang="en-US" sz="1200" b="1" dirty="0"/>
              <a:t>. </a:t>
            </a:r>
            <a:r>
              <a:rPr lang="en-GB" sz="1200" dirty="0"/>
              <a:t>Hierarchical cluster analysis of metabolites in shoots. </a:t>
            </a:r>
          </a:p>
          <a:p>
            <a:r>
              <a:rPr lang="en-GB" sz="1200" dirty="0"/>
              <a:t>Four rice genotypes representative of the </a:t>
            </a:r>
            <a:r>
              <a:rPr lang="en-GB" sz="1200" dirty="0" err="1"/>
              <a:t>aus</a:t>
            </a:r>
            <a:r>
              <a:rPr lang="en-GB" sz="1200" dirty="0"/>
              <a:t>-type group (AUS; N22, </a:t>
            </a:r>
            <a:r>
              <a:rPr lang="en-GB" sz="1200" dirty="0" err="1"/>
              <a:t>Dular</a:t>
            </a:r>
            <a:r>
              <a:rPr lang="en-GB" sz="1200" dirty="0"/>
              <a:t>) and modern irrigated varieties (IR; IR64,IR74) were grown under well-watered (WW) conditions or exposed to a dry-down treatment (drought). See main text for details.  </a:t>
            </a:r>
            <a:r>
              <a:rPr lang="en-US" sz="1200" dirty="0"/>
              <a:t>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524001" y="919484"/>
            <a:ext cx="8973782" cy="3638711"/>
            <a:chOff x="1524001" y="919484"/>
            <a:chExt cx="8973782" cy="3638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1" y="919484"/>
              <a:ext cx="8316416" cy="3638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10056441" y="2081841"/>
              <a:ext cx="0" cy="789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0056441" y="2911967"/>
              <a:ext cx="0" cy="1616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 rot="16200000">
              <a:off x="10015599" y="2292036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WW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9836576" y="3566364"/>
              <a:ext cx="953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Drought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9759830" y="2450531"/>
              <a:ext cx="1380" cy="43204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9761210" y="3714640"/>
              <a:ext cx="0" cy="77729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9761210" y="2911967"/>
              <a:ext cx="0" cy="75337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9759830" y="2081841"/>
              <a:ext cx="0" cy="35542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16200000">
              <a:off x="9756237" y="2490190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9656243" y="2088703"/>
              <a:ext cx="567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AUS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9656243" y="3918623"/>
              <a:ext cx="567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AUS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9756238" y="3089823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IR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769965" y="2897230"/>
              <a:ext cx="75600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772345" y="2432501"/>
              <a:ext cx="75576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956497" y="3793223"/>
              <a:ext cx="756401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4595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5290" y="316723"/>
            <a:ext cx="9201102" cy="5216441"/>
            <a:chOff x="1521940" y="404665"/>
            <a:chExt cx="9201102" cy="521644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1940" y="404665"/>
              <a:ext cx="8534501" cy="5216441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10056440" y="1844824"/>
              <a:ext cx="0" cy="18722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0056440" y="3748897"/>
              <a:ext cx="0" cy="18722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16200000">
              <a:off x="9974763" y="2636655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WW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9795740" y="4500334"/>
              <a:ext cx="953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Drought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9912424" y="1844824"/>
              <a:ext cx="0" cy="1080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912424" y="3748898"/>
              <a:ext cx="0" cy="936103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9912424" y="4685001"/>
              <a:ext cx="0" cy="93610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912424" y="2924945"/>
              <a:ext cx="0" cy="823953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16200000">
              <a:off x="10338022" y="2160564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IR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10246637" y="3133502"/>
              <a:ext cx="567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AUS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10254676" y="4025416"/>
              <a:ext cx="567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AUS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10352734" y="5012214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IR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533912" y="2636913"/>
              <a:ext cx="378512" cy="1844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601572" y="5754808"/>
            <a:ext cx="9088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/>
              <a:t>Figure S4</a:t>
            </a:r>
            <a:r>
              <a:rPr lang="en-US" sz="1200" b="1" dirty="0"/>
              <a:t>. </a:t>
            </a:r>
            <a:r>
              <a:rPr lang="en-GB" sz="1200" dirty="0"/>
              <a:t>Hierarchical cluster analysis of metabolites in r</a:t>
            </a:r>
            <a:r>
              <a:rPr lang="en-US" sz="1200" dirty="0" err="1"/>
              <a:t>oots</a:t>
            </a:r>
            <a:r>
              <a:rPr lang="en-US" sz="1200" dirty="0"/>
              <a:t>.</a:t>
            </a:r>
          </a:p>
          <a:p>
            <a:r>
              <a:rPr lang="en-GB" sz="1200" dirty="0"/>
              <a:t>Four rice genotypes representative of the </a:t>
            </a:r>
            <a:r>
              <a:rPr lang="en-GB" sz="1200" dirty="0" err="1"/>
              <a:t>aus</a:t>
            </a:r>
            <a:r>
              <a:rPr lang="en-GB" sz="1200" dirty="0"/>
              <a:t>-type group (AUS; N22, </a:t>
            </a:r>
            <a:r>
              <a:rPr lang="en-GB" sz="1200" dirty="0" err="1"/>
              <a:t>Dular</a:t>
            </a:r>
            <a:r>
              <a:rPr lang="en-GB" sz="1200" dirty="0"/>
              <a:t>) and modern irrigated varieties (IR; IR64,IR74) were grown under well-watered (WW) conditions or exposed to a dry-down treatment (drought). See main text for details.  </a:t>
            </a:r>
            <a:r>
              <a:rPr lang="en-US" sz="12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2364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9760</TotalTime>
  <Words>433</Words>
  <Application>Microsoft Office PowerPoint</Application>
  <PresentationFormat>Custom</PresentationFormat>
  <Paragraphs>69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Casartelli</dc:creator>
  <cp:lastModifiedBy>Balindan, Danica Joy</cp:lastModifiedBy>
  <cp:revision>88</cp:revision>
  <dcterms:created xsi:type="dcterms:W3CDTF">2016-08-14T10:18:44Z</dcterms:created>
  <dcterms:modified xsi:type="dcterms:W3CDTF">2017-11-28T21:42:12Z</dcterms:modified>
</cp:coreProperties>
</file>