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31" autoAdjust="0"/>
  </p:normalViewPr>
  <p:slideViewPr>
    <p:cSldViewPr snapToGrid="0" snapToObjects="1">
      <p:cViewPr>
        <p:scale>
          <a:sx n="100" d="100"/>
          <a:sy n="100" d="100"/>
        </p:scale>
        <p:origin x="-1014" y="3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D9C38-71BA-E848-A78A-2867C765A23F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77679-8F9A-9B47-87CD-E7D37B7483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310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77679-8F9A-9B47-87CD-E7D37B74835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47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43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47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873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85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50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48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3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18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69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25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56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1E0B9-0BED-344F-A133-E68C068FDCF4}" type="datetimeFigureOut">
              <a:rPr kumimoji="1" lang="ja-JP" altLang="en-US" smtClean="0"/>
              <a:t>2017/12/28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D4888-8DE9-A740-BF3F-A27F9064ED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152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91758" y="3654088"/>
            <a:ext cx="4680000" cy="832104"/>
          </a:xfrm>
          <a:prstGeom prst="rect">
            <a:avLst/>
          </a:prstGeom>
        </p:spPr>
      </p:pic>
      <p:pic>
        <p:nvPicPr>
          <p:cNvPr id="5" name="図 4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01060" y="5719544"/>
            <a:ext cx="4680000" cy="897255"/>
          </a:xfrm>
          <a:prstGeom prst="rect">
            <a:avLst/>
          </a:prstGeom>
        </p:spPr>
      </p:pic>
      <p:pic>
        <p:nvPicPr>
          <p:cNvPr id="6" name="図 5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0521" y="1549423"/>
            <a:ext cx="4680264" cy="844677"/>
          </a:xfrm>
          <a:prstGeom prst="rect">
            <a:avLst/>
          </a:prstGeom>
        </p:spPr>
      </p:pic>
      <p:pic>
        <p:nvPicPr>
          <p:cNvPr id="7" name="図 6"/>
          <p:cNvPicPr>
            <a:picLocks/>
          </p:cNvPicPr>
          <p:nvPr/>
        </p:nvPicPr>
        <p:blipFill rotWithShape="1">
          <a:blip r:embed="rId6"/>
          <a:srcRect t="34928"/>
          <a:stretch/>
        </p:blipFill>
        <p:spPr>
          <a:xfrm>
            <a:off x="801060" y="4671163"/>
            <a:ext cx="4679989" cy="866760"/>
          </a:xfrm>
          <a:prstGeom prst="rect">
            <a:avLst/>
          </a:prstGeom>
        </p:spPr>
      </p:pic>
      <p:pic>
        <p:nvPicPr>
          <p:cNvPr id="8" name="図 7"/>
          <p:cNvPicPr>
            <a:picLocks/>
          </p:cNvPicPr>
          <p:nvPr/>
        </p:nvPicPr>
        <p:blipFill rotWithShape="1">
          <a:blip r:embed="rId7"/>
          <a:srcRect t="33713"/>
          <a:stretch/>
        </p:blipFill>
        <p:spPr>
          <a:xfrm>
            <a:off x="801060" y="2570216"/>
            <a:ext cx="4679997" cy="864736"/>
          </a:xfrm>
          <a:prstGeom prst="rect">
            <a:avLst/>
          </a:prstGeom>
        </p:spPr>
      </p:pic>
      <p:cxnSp>
        <p:nvCxnSpPr>
          <p:cNvPr id="16" name="直線コネクタ 15"/>
          <p:cNvCxnSpPr/>
          <p:nvPr/>
        </p:nvCxnSpPr>
        <p:spPr>
          <a:xfrm flipV="1">
            <a:off x="801055" y="6606669"/>
            <a:ext cx="4657333" cy="19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402094" y="6606687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5463291" y="6606412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804973" y="6608529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2375557" y="6606687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917468" y="6606687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752941" y="2394102"/>
            <a:ext cx="0" cy="4139996"/>
          </a:xfrm>
          <a:prstGeom prst="line">
            <a:avLst/>
          </a:prstGeom>
          <a:ln w="3175" cmpd="sng"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549185" y="2394103"/>
            <a:ext cx="0" cy="4139995"/>
          </a:xfrm>
          <a:prstGeom prst="line">
            <a:avLst/>
          </a:prstGeom>
          <a:ln w="3175" cmpd="sng"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675738" y="6611900"/>
            <a:ext cx="5559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Helvetica"/>
                <a:cs typeface="Helvetica"/>
              </a:rPr>
              <a:t>0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ja-JP" altLang="en-US" sz="800" dirty="0" smtClean="0">
                <a:latin typeface="Helvetica"/>
                <a:cs typeface="Helvetica"/>
              </a:rPr>
              <a:t>　</a:t>
            </a:r>
            <a:r>
              <a:rPr kumimoji="1" lang="en-US" altLang="ja-JP" sz="1100" dirty="0" smtClean="0">
                <a:latin typeface="Helvetica"/>
                <a:cs typeface="Helvetica"/>
              </a:rPr>
              <a:t>5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</a:t>
            </a:r>
            <a:r>
              <a:rPr kumimoji="1" lang="ja-JP" altLang="en-US" sz="1400" dirty="0" smtClean="0">
                <a:latin typeface="Helvetica"/>
                <a:cs typeface="Helvetica"/>
              </a:rPr>
              <a:t>　</a:t>
            </a:r>
            <a:r>
              <a:rPr kumimoji="1" lang="en-US" altLang="ja-JP" sz="1100" dirty="0" smtClean="0">
                <a:latin typeface="Helvetica"/>
                <a:cs typeface="Helvetica"/>
              </a:rPr>
              <a:t>10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15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20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</a:t>
            </a:r>
            <a:r>
              <a:rPr kumimoji="1" lang="ja-JP" altLang="en-US" sz="800" dirty="0" smtClean="0">
                <a:latin typeface="Helvetica"/>
                <a:cs typeface="Helvetica"/>
              </a:rPr>
              <a:t>　</a:t>
            </a:r>
            <a:r>
              <a:rPr kumimoji="1" lang="en-US" altLang="ja-JP" sz="1100" dirty="0" smtClean="0">
                <a:latin typeface="Helvetica"/>
                <a:cs typeface="Helvetica"/>
              </a:rPr>
              <a:t>25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30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35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  40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　</a:t>
            </a:r>
            <a:r>
              <a:rPr kumimoji="1" lang="en-US" altLang="ja-JP" sz="1100" dirty="0" smtClean="0">
                <a:latin typeface="Helvetica"/>
                <a:cs typeface="Helvetica"/>
              </a:rPr>
              <a:t>45</a:t>
            </a:r>
            <a:r>
              <a:rPr kumimoji="1" lang="ja-JP" altLang="en-US" sz="1100" dirty="0" smtClean="0">
                <a:latin typeface="Helvetica"/>
                <a:cs typeface="Helvetica"/>
              </a:rPr>
              <a:t>　</a:t>
            </a:r>
            <a:r>
              <a:rPr kumimoji="1" lang="en-US" altLang="ja-JP" sz="1100" dirty="0" smtClean="0">
                <a:latin typeface="Helvetica"/>
                <a:cs typeface="Helvetica"/>
              </a:rPr>
              <a:t>(min)</a:t>
            </a:r>
            <a:r>
              <a:rPr kumimoji="1" lang="ja-JP" altLang="en-US" sz="1100" dirty="0" smtClean="0">
                <a:latin typeface="Helvetica"/>
                <a:cs typeface="Helvetica"/>
              </a:rPr>
              <a:t>　　　</a:t>
            </a:r>
            <a:endParaRPr kumimoji="1" lang="ja-JP" altLang="en-US" sz="1100" dirty="0">
              <a:latin typeface="Helvetica"/>
              <a:cs typeface="Helvetic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445786" y="1940729"/>
            <a:ext cx="169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 Standard compounds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452382" y="2984506"/>
            <a:ext cx="997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 </a:t>
            </a:r>
            <a:r>
              <a:rPr lang="en-US" altLang="ja-JP" sz="1200" dirty="0" smtClean="0">
                <a:latin typeface="Helvetica"/>
                <a:cs typeface="Helvetica"/>
              </a:rPr>
              <a:t>Cell extract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452382" y="4025841"/>
            <a:ext cx="1579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 Culture supernatant</a:t>
            </a:r>
            <a:endParaRPr lang="ja-JP" altLang="en-US" sz="1200" dirty="0">
              <a:latin typeface="Helvetica"/>
              <a:cs typeface="Helvetica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19775" y="1286933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A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4231" y="2312922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B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447743" y="5078886"/>
            <a:ext cx="162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 Cell extract (elicited)</a:t>
            </a:r>
            <a:endParaRPr lang="ja-JP" altLang="en-US" sz="1200" dirty="0">
              <a:latin typeface="Helvetica"/>
              <a:cs typeface="Helvetica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448346" y="6135852"/>
            <a:ext cx="2203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cs typeface="Helvetica"/>
              </a:rPr>
              <a:t> Culture supernatant (elicited)</a:t>
            </a:r>
            <a:endParaRPr lang="ja-JP" altLang="en-US" sz="1200" dirty="0">
              <a:latin typeface="Helvetica"/>
              <a:cs typeface="Helvetic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26319" y="3376323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C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31184" y="4419246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31184" y="5467559"/>
            <a:ext cx="32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 flipH="1">
            <a:off x="3602623" y="1686240"/>
            <a:ext cx="163505" cy="173727"/>
          </a:xfrm>
          <a:prstGeom prst="straightConnector1">
            <a:avLst/>
          </a:prstGeom>
          <a:ln w="6350" cmpd="sng">
            <a:solidFill>
              <a:srgbClr val="000000"/>
            </a:solidFill>
            <a:headEnd type="none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1919121" y="1440019"/>
            <a:ext cx="988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latin typeface="Helvetica"/>
                <a:cs typeface="Helvetica"/>
              </a:rPr>
              <a:t>Grifolic</a:t>
            </a:r>
            <a:r>
              <a:rPr kumimoji="1" lang="en-US" altLang="ja-JP" sz="1200" dirty="0" smtClean="0">
                <a:latin typeface="Helvetica"/>
                <a:cs typeface="Helvetica"/>
              </a:rPr>
              <a:t> acid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677056" y="1440019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DCA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 flipH="1">
            <a:off x="1837368" y="1686240"/>
            <a:ext cx="163505" cy="173727"/>
          </a:xfrm>
          <a:prstGeom prst="straightConnector1">
            <a:avLst/>
          </a:prstGeom>
          <a:ln w="6350" cmpd="sng">
            <a:solidFill>
              <a:srgbClr val="000000"/>
            </a:solidFill>
            <a:headEnd type="none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1323571" y="6608523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1850621" y="6608523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2893983" y="6610449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4434476" y="6608523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4952902" y="6608201"/>
            <a:ext cx="0" cy="112687"/>
          </a:xfrm>
          <a:prstGeom prst="line">
            <a:avLst/>
          </a:prstGeom>
          <a:ln w="6350" cmpd="sng"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355601" y="7378700"/>
            <a:ext cx="6138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atin typeface="Times New Roman"/>
                <a:cs typeface="Times New Roman"/>
              </a:rPr>
              <a:t>Supplementary Figure S1. </a:t>
            </a:r>
            <a:r>
              <a:rPr kumimoji="1" lang="en-US" altLang="ja-JP" sz="1200" dirty="0" smtClean="0">
                <a:latin typeface="Times New Roman"/>
                <a:cs typeface="Times New Roman"/>
              </a:rPr>
              <a:t>HPLC </a:t>
            </a:r>
            <a:r>
              <a:rPr lang="en-US" altLang="ja-JP" sz="1200" dirty="0" smtClean="0">
                <a:latin typeface="Times New Roman"/>
                <a:cs typeface="Times New Roman"/>
              </a:rPr>
              <a:t>analyses </a:t>
            </a:r>
            <a:r>
              <a:rPr kumimoji="1" lang="en-US" altLang="ja-JP" sz="1200" dirty="0" smtClean="0">
                <a:latin typeface="Times New Roman"/>
                <a:cs typeface="Times New Roman"/>
              </a:rPr>
              <a:t>of </a:t>
            </a:r>
            <a:r>
              <a:rPr kumimoji="1" lang="en-US" altLang="ja-JP" sz="1200" i="1" dirty="0" smtClean="0">
                <a:latin typeface="Times New Roman"/>
                <a:cs typeface="Times New Roman"/>
              </a:rPr>
              <a:t>R. </a:t>
            </a:r>
            <a:r>
              <a:rPr kumimoji="1" lang="en-US" altLang="ja-JP" sz="1200" i="1" dirty="0" err="1" smtClean="0">
                <a:latin typeface="Times New Roman"/>
                <a:cs typeface="Times New Roman"/>
              </a:rPr>
              <a:t>dauricum</a:t>
            </a:r>
            <a:r>
              <a:rPr kumimoji="1" lang="en-US" altLang="ja-JP" sz="1200" i="1" dirty="0" smtClean="0">
                <a:latin typeface="Times New Roman"/>
                <a:cs typeface="Times New Roman"/>
              </a:rPr>
              <a:t> </a:t>
            </a:r>
            <a:r>
              <a:rPr kumimoji="1" lang="en-US" altLang="ja-JP" sz="1200" dirty="0" smtClean="0">
                <a:latin typeface="Times New Roman"/>
                <a:cs typeface="Times New Roman"/>
              </a:rPr>
              <a:t>cell cultures. Elution profiles of standard </a:t>
            </a:r>
            <a:r>
              <a:rPr kumimoji="1" lang="en-US" altLang="ja-JP" sz="1200" dirty="0" err="1" smtClean="0">
                <a:latin typeface="Times New Roman"/>
                <a:cs typeface="Times New Roman"/>
              </a:rPr>
              <a:t>daurichromenic</a:t>
            </a:r>
            <a:r>
              <a:rPr kumimoji="1" lang="en-US" altLang="ja-JP" sz="1200" dirty="0" smtClean="0">
                <a:latin typeface="Times New Roman"/>
                <a:cs typeface="Times New Roman"/>
              </a:rPr>
              <a:t> acid (DCA) and </a:t>
            </a:r>
            <a:r>
              <a:rPr kumimoji="1" lang="en-US" altLang="ja-JP" sz="1200" dirty="0" err="1" smtClean="0">
                <a:latin typeface="Times New Roman"/>
                <a:cs typeface="Times New Roman"/>
              </a:rPr>
              <a:t>grifolic</a:t>
            </a:r>
            <a:r>
              <a:rPr kumimoji="1" lang="en-US" altLang="ja-JP" sz="1200" dirty="0" smtClean="0">
                <a:latin typeface="Times New Roman"/>
                <a:cs typeface="Times New Roman"/>
              </a:rPr>
              <a:t> acid (A); Cell extract (B) and culture supernatant (C) from non-elicited culture; </a:t>
            </a:r>
            <a:r>
              <a:rPr lang="en-US" altLang="ja-JP" sz="1200" dirty="0" smtClean="0">
                <a:latin typeface="Times New Roman"/>
                <a:cs typeface="Times New Roman"/>
              </a:rPr>
              <a:t>cell </a:t>
            </a:r>
            <a:r>
              <a:rPr lang="en-US" altLang="ja-JP" sz="1200" dirty="0">
                <a:latin typeface="Times New Roman"/>
                <a:cs typeface="Times New Roman"/>
              </a:rPr>
              <a:t>extract </a:t>
            </a:r>
            <a:r>
              <a:rPr lang="en-US" altLang="ja-JP" sz="1200" dirty="0" smtClean="0">
                <a:latin typeface="Times New Roman"/>
                <a:cs typeface="Times New Roman"/>
              </a:rPr>
              <a:t>(D) </a:t>
            </a:r>
            <a:r>
              <a:rPr lang="en-US" altLang="ja-JP" sz="1200" dirty="0">
                <a:latin typeface="Times New Roman"/>
                <a:cs typeface="Times New Roman"/>
              </a:rPr>
              <a:t>and culture supernatant </a:t>
            </a:r>
            <a:r>
              <a:rPr lang="en-US" altLang="ja-JP" sz="1200" dirty="0" smtClean="0">
                <a:latin typeface="Times New Roman"/>
                <a:cs typeface="Times New Roman"/>
              </a:rPr>
              <a:t>(E) </a:t>
            </a:r>
            <a:r>
              <a:rPr lang="en-US" altLang="ja-JP" sz="1200" dirty="0">
                <a:latin typeface="Times New Roman"/>
                <a:cs typeface="Times New Roman"/>
              </a:rPr>
              <a:t>from </a:t>
            </a:r>
            <a:r>
              <a:rPr lang="en-US" altLang="ja-JP" sz="1200" dirty="0" smtClean="0">
                <a:latin typeface="Times New Roman"/>
                <a:cs typeface="Times New Roman"/>
              </a:rPr>
              <a:t>the culture elicited for 96 h with 100 </a:t>
            </a:r>
            <a:r>
              <a:rPr lang="en-US" altLang="ja-JP" sz="1200" dirty="0" err="1" smtClean="0">
                <a:latin typeface="Symbol" charset="2"/>
                <a:cs typeface="Symbol" charset="2"/>
              </a:rPr>
              <a:t>m</a:t>
            </a:r>
            <a:r>
              <a:rPr lang="en-US" altLang="ja-JP" sz="1200" dirty="0" err="1" smtClean="0">
                <a:latin typeface="Times New Roman"/>
                <a:cs typeface="Times New Roman"/>
              </a:rPr>
              <a:t>M</a:t>
            </a:r>
            <a:r>
              <a:rPr lang="en-US" altLang="ja-JP" sz="1200" dirty="0" smtClean="0">
                <a:latin typeface="Times New Roman"/>
                <a:cs typeface="Times New Roman"/>
              </a:rPr>
              <a:t> of methyl </a:t>
            </a:r>
            <a:r>
              <a:rPr lang="en-US" altLang="ja-JP" sz="1200" dirty="0" err="1" smtClean="0">
                <a:latin typeface="Times New Roman"/>
                <a:cs typeface="Times New Roman"/>
              </a:rPr>
              <a:t>jasmonate</a:t>
            </a:r>
            <a:r>
              <a:rPr lang="en-US" altLang="ja-JP" sz="1200" dirty="0" smtClean="0">
                <a:latin typeface="Times New Roman"/>
                <a:cs typeface="Times New Roman"/>
              </a:rPr>
              <a:t> and 9 g/L of </a:t>
            </a:r>
            <a:r>
              <a:rPr lang="en-US" altLang="ja-JP" sz="1200" dirty="0" smtClean="0">
                <a:latin typeface="Symbol" charset="2"/>
                <a:cs typeface="Symbol" charset="2"/>
              </a:rPr>
              <a:t>b</a:t>
            </a:r>
            <a:r>
              <a:rPr lang="en-US" altLang="ja-JP" sz="1200" dirty="0" smtClean="0">
                <a:latin typeface="Times New Roman"/>
                <a:cs typeface="Times New Roman"/>
              </a:rPr>
              <a:t>-</a:t>
            </a:r>
            <a:r>
              <a:rPr lang="en-US" altLang="ja-JP" sz="1200" dirty="0" err="1" smtClean="0">
                <a:latin typeface="Times New Roman"/>
                <a:cs typeface="Times New Roman"/>
              </a:rPr>
              <a:t>cyclodextrin</a:t>
            </a:r>
            <a:r>
              <a:rPr lang="en-US" altLang="ja-JP" sz="1200" dirty="0" smtClean="0">
                <a:latin typeface="Times New Roman"/>
                <a:cs typeface="Times New Roman"/>
              </a:rPr>
              <a:t>. </a:t>
            </a:r>
            <a:endParaRPr lang="en-US" altLang="ja-JP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0296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104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ホワイト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Taura F</dc:creator>
  <cp:lastModifiedBy>Kazingngala Keishing</cp:lastModifiedBy>
  <cp:revision>13</cp:revision>
  <dcterms:created xsi:type="dcterms:W3CDTF">2017-11-09T04:34:58Z</dcterms:created>
  <dcterms:modified xsi:type="dcterms:W3CDTF">2017-12-28T11:14:07Z</dcterms:modified>
</cp:coreProperties>
</file>