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7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A57195-25F0-4146-9D77-A3532DEFA2ED}" type="datetimeFigureOut">
              <a:rPr lang="fr-FR" smtClean="0"/>
              <a:pPr/>
              <a:t>09/10/2017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39B315-5FE4-42C8-8987-9A52736433A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39B315-5FE4-42C8-8987-9A52736433A4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45116-8983-45B8-AA67-167DC653F51A}" type="datetimeFigureOut">
              <a:rPr lang="fr-FR" smtClean="0"/>
              <a:pPr/>
              <a:t>09/10/2017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69726-F4EA-45CB-9A2E-E15C80E5773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45116-8983-45B8-AA67-167DC653F51A}" type="datetimeFigureOut">
              <a:rPr lang="fr-FR" smtClean="0"/>
              <a:pPr/>
              <a:t>09/10/2017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69726-F4EA-45CB-9A2E-E15C80E5773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45116-8983-45B8-AA67-167DC653F51A}" type="datetimeFigureOut">
              <a:rPr lang="fr-FR" smtClean="0"/>
              <a:pPr/>
              <a:t>09/10/2017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69726-F4EA-45CB-9A2E-E15C80E5773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45116-8983-45B8-AA67-167DC653F51A}" type="datetimeFigureOut">
              <a:rPr lang="fr-FR" smtClean="0"/>
              <a:pPr/>
              <a:t>09/10/2017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69726-F4EA-45CB-9A2E-E15C80E5773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45116-8983-45B8-AA67-167DC653F51A}" type="datetimeFigureOut">
              <a:rPr lang="fr-FR" smtClean="0"/>
              <a:pPr/>
              <a:t>09/10/2017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69726-F4EA-45CB-9A2E-E15C80E5773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45116-8983-45B8-AA67-167DC653F51A}" type="datetimeFigureOut">
              <a:rPr lang="fr-FR" smtClean="0"/>
              <a:pPr/>
              <a:t>09/10/2017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69726-F4EA-45CB-9A2E-E15C80E5773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45116-8983-45B8-AA67-167DC653F51A}" type="datetimeFigureOut">
              <a:rPr lang="fr-FR" smtClean="0"/>
              <a:pPr/>
              <a:t>09/10/2017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69726-F4EA-45CB-9A2E-E15C80E5773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45116-8983-45B8-AA67-167DC653F51A}" type="datetimeFigureOut">
              <a:rPr lang="fr-FR" smtClean="0"/>
              <a:pPr/>
              <a:t>09/10/2017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69726-F4EA-45CB-9A2E-E15C80E5773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45116-8983-45B8-AA67-167DC653F51A}" type="datetimeFigureOut">
              <a:rPr lang="fr-FR" smtClean="0"/>
              <a:pPr/>
              <a:t>09/10/2017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69726-F4EA-45CB-9A2E-E15C80E5773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45116-8983-45B8-AA67-167DC653F51A}" type="datetimeFigureOut">
              <a:rPr lang="fr-FR" smtClean="0"/>
              <a:pPr/>
              <a:t>09/10/2017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69726-F4EA-45CB-9A2E-E15C80E5773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45116-8983-45B8-AA67-167DC653F51A}" type="datetimeFigureOut">
              <a:rPr lang="fr-FR" smtClean="0"/>
              <a:pPr/>
              <a:t>09/10/2017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69726-F4EA-45CB-9A2E-E15C80E5773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345116-8983-45B8-AA67-167DC653F51A}" type="datetimeFigureOut">
              <a:rPr lang="fr-FR" smtClean="0"/>
              <a:pPr/>
              <a:t>09/10/2017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69726-F4EA-45CB-9A2E-E15C80E5773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11" Type="http://schemas.openxmlformats.org/officeDocument/2006/relationships/image" Target="../media/image8.png"/><Relationship Id="rId5" Type="http://schemas.openxmlformats.org/officeDocument/2006/relationships/image" Target="../media/image11.jpeg"/><Relationship Id="rId10" Type="http://schemas.openxmlformats.org/officeDocument/2006/relationships/image" Target="../media/image15.jpeg"/><Relationship Id="rId4" Type="http://schemas.openxmlformats.org/officeDocument/2006/relationships/image" Target="../media/image10.jpeg"/><Relationship Id="rId9" Type="http://schemas.openxmlformats.org/officeDocument/2006/relationships/image" Target="../media/image14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7.jpeg"/><Relationship Id="rId7" Type="http://schemas.openxmlformats.org/officeDocument/2006/relationships/image" Target="../media/image3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png"/><Relationship Id="rId10" Type="http://schemas.openxmlformats.org/officeDocument/2006/relationships/image" Target="../media/image8.png"/><Relationship Id="rId4" Type="http://schemas.openxmlformats.org/officeDocument/2006/relationships/image" Target="../media/image18.jpeg"/><Relationship Id="rId9" Type="http://schemas.openxmlformats.org/officeDocument/2006/relationships/image" Target="../media/image22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image" Target="../media/image24.jpeg"/><Relationship Id="rId7" Type="http://schemas.openxmlformats.org/officeDocument/2006/relationships/image" Target="../media/image13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11" Type="http://schemas.openxmlformats.org/officeDocument/2006/relationships/image" Target="../media/image8.png"/><Relationship Id="rId5" Type="http://schemas.openxmlformats.org/officeDocument/2006/relationships/image" Target="../media/image26.png"/><Relationship Id="rId10" Type="http://schemas.openxmlformats.org/officeDocument/2006/relationships/image" Target="../media/image15.jpeg"/><Relationship Id="rId4" Type="http://schemas.openxmlformats.org/officeDocument/2006/relationships/image" Target="../media/image25.jpeg"/><Relationship Id="rId9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31840" y="360040"/>
            <a:ext cx="2686137" cy="1285200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xmlns="" id="{6CAC954B-54E3-474F-87F2-90165B554D2F}"/>
              </a:ext>
            </a:extLst>
          </p:cNvPr>
          <p:cNvSpPr txBox="1"/>
          <p:nvPr/>
        </p:nvSpPr>
        <p:spPr>
          <a:xfrm>
            <a:off x="3450565" y="1844616"/>
            <a:ext cx="14483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i="1" dirty="0" err="1"/>
              <a:t>Medulla</a:t>
            </a:r>
            <a:r>
              <a:rPr lang="fr-FR" sz="1200" i="1" dirty="0"/>
              <a:t> </a:t>
            </a:r>
            <a:r>
              <a:rPr lang="fr-FR" sz="1200" i="1" dirty="0" err="1"/>
              <a:t>oblongata</a:t>
            </a:r>
            <a:endParaRPr lang="en-US" sz="1200" i="1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xmlns="" id="{2105CA86-A751-493A-A83D-C64AF6C22B4B}"/>
              </a:ext>
            </a:extLst>
          </p:cNvPr>
          <p:cNvSpPr txBox="1"/>
          <p:nvPr/>
        </p:nvSpPr>
        <p:spPr>
          <a:xfrm>
            <a:off x="5579904" y="1855649"/>
            <a:ext cx="14483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i="1" dirty="0" err="1"/>
              <a:t>Hippocampus</a:t>
            </a:r>
            <a:endParaRPr lang="en-US" sz="1200" i="1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xmlns="" id="{B9060E32-074C-47DF-B40A-093C262C6419}"/>
              </a:ext>
            </a:extLst>
          </p:cNvPr>
          <p:cNvSpPr txBox="1"/>
          <p:nvPr/>
        </p:nvSpPr>
        <p:spPr>
          <a:xfrm>
            <a:off x="7452112" y="1871511"/>
            <a:ext cx="14483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i="1" dirty="0"/>
              <a:t>Corpus </a:t>
            </a:r>
            <a:r>
              <a:rPr lang="fr-FR" sz="1200" i="1" dirty="0" err="1"/>
              <a:t>callosum</a:t>
            </a:r>
            <a:endParaRPr lang="en-US" sz="1200" i="1" dirty="0"/>
          </a:p>
        </p:txBody>
      </p:sp>
      <p:sp>
        <p:nvSpPr>
          <p:cNvPr id="12" name="Rectangle 11"/>
          <p:cNvSpPr/>
          <p:nvPr/>
        </p:nvSpPr>
        <p:spPr>
          <a:xfrm>
            <a:off x="2466776" y="0"/>
            <a:ext cx="412144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"/>
            <a:r>
              <a:rPr lang="fr-FR" sz="1600" dirty="0">
                <a:solidFill>
                  <a:srgbClr val="000000"/>
                </a:solidFill>
                <a:latin typeface="Calibri" panose="020F0502020204030204" pitchFamily="34" charset="0"/>
              </a:rPr>
              <a:t>GFAP_RAT, P47819; Glial </a:t>
            </a:r>
            <a:r>
              <a:rPr lang="fr-FR" sz="1600" dirty="0" err="1">
                <a:solidFill>
                  <a:srgbClr val="000000"/>
                </a:solidFill>
                <a:latin typeface="Calibri" panose="020F0502020204030204" pitchFamily="34" charset="0"/>
              </a:rPr>
              <a:t>fibrillary</a:t>
            </a:r>
            <a:r>
              <a:rPr lang="fr-FR" sz="16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fr-FR" sz="1600" dirty="0" err="1">
                <a:solidFill>
                  <a:srgbClr val="000000"/>
                </a:solidFill>
                <a:latin typeface="Calibri" panose="020F0502020204030204" pitchFamily="34" charset="0"/>
              </a:rPr>
              <a:t>acidic</a:t>
            </a:r>
            <a:r>
              <a:rPr lang="fr-FR" sz="16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fr-FR" sz="1600" dirty="0" err="1">
                <a:solidFill>
                  <a:srgbClr val="000000"/>
                </a:solidFill>
                <a:latin typeface="Calibri" panose="020F0502020204030204" pitchFamily="34" charset="0"/>
              </a:rPr>
              <a:t>protein</a:t>
            </a:r>
            <a:endParaRPr lang="fr-FR" sz="16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13C95B82-36B4-4BA0-99CE-9F1D45B666A2}"/>
              </a:ext>
            </a:extLst>
          </p:cNvPr>
          <p:cNvSpPr/>
          <p:nvPr/>
        </p:nvSpPr>
        <p:spPr>
          <a:xfrm>
            <a:off x="3923720" y="6237104"/>
            <a:ext cx="460851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err="1"/>
              <a:t>Gfap</a:t>
            </a:r>
            <a:r>
              <a:rPr lang="en-US" sz="1600" dirty="0"/>
              <a:t> </a:t>
            </a:r>
            <a:r>
              <a:rPr lang="en-US" sz="1600" dirty="0" err="1">
                <a:solidFill>
                  <a:srgbClr val="000000"/>
                </a:solidFill>
                <a:latin typeface="Calibri" panose="020F0502020204030204" pitchFamily="34" charset="0"/>
              </a:rPr>
              <a:t>immunofluorescence</a:t>
            </a:r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</a:rPr>
              <a:t> (Scale bar = 50 </a:t>
            </a:r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  <a:sym typeface="Symbol"/>
              </a:rPr>
              <a:t>m)</a:t>
            </a:r>
            <a:endParaRPr lang="fr-FR" sz="1600" dirty="0"/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xmlns="" id="{B9060E32-074C-47DF-B40A-093C262C6419}"/>
              </a:ext>
            </a:extLst>
          </p:cNvPr>
          <p:cNvSpPr txBox="1"/>
          <p:nvPr/>
        </p:nvSpPr>
        <p:spPr>
          <a:xfrm>
            <a:off x="3419664" y="4004856"/>
            <a:ext cx="14483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i="1" dirty="0"/>
              <a:t>Control</a:t>
            </a:r>
            <a:endParaRPr lang="en-US" sz="1200" i="1" dirty="0"/>
          </a:p>
        </p:txBody>
      </p:sp>
      <p:pic>
        <p:nvPicPr>
          <p:cNvPr id="1026" name="Picture 2" descr="V:\Jusal\Papers\TopDown Brain\Control Ac II seul red 555 CC . lsm\Control Ac II seul red 555 CC . lsm_c1+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2280" y="4220880"/>
            <a:ext cx="1872000" cy="1872000"/>
          </a:xfrm>
          <a:prstGeom prst="rect">
            <a:avLst/>
          </a:prstGeom>
          <a:noFill/>
        </p:spPr>
      </p:pic>
      <p:pic>
        <p:nvPicPr>
          <p:cNvPr id="1027" name="Picture 3" descr="V:\Jusal\Papers\TopDown Brain\Control Ac II seul red 555 Hipo _YLCW023134_Jul-27-152210-2017_Conflict\Control Ac II seul red 555 Hipo _YLCW023134_Jul-27-152210-2017_Conflict_c1+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064" y="4220880"/>
            <a:ext cx="1872000" cy="1872000"/>
          </a:xfrm>
          <a:prstGeom prst="rect">
            <a:avLst/>
          </a:prstGeom>
          <a:noFill/>
        </p:spPr>
      </p:pic>
      <p:pic>
        <p:nvPicPr>
          <p:cNvPr id="1028" name="Picture 4" descr="V:\Jusal\Papers\TopDown Brain\Control Ac II seul red 555 MO. lsm\Control Ac II seul red 555 MO. lsm_c1+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03848" y="4220880"/>
            <a:ext cx="1872000" cy="1872000"/>
          </a:xfrm>
          <a:prstGeom prst="rect">
            <a:avLst/>
          </a:prstGeom>
          <a:noFill/>
        </p:spPr>
      </p:pic>
      <p:pic>
        <p:nvPicPr>
          <p:cNvPr id="1029" name="Picture 5" descr="V:\Jusal\Papers\TopDown Brain\GFAP CC 1 Tissue 2 plan Z\GFAP CC 1 Tissue 2 plan Z  _z06c1+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92280" y="2132856"/>
            <a:ext cx="1872000" cy="1872000"/>
          </a:xfrm>
          <a:prstGeom prst="rect">
            <a:avLst/>
          </a:prstGeom>
          <a:noFill/>
        </p:spPr>
      </p:pic>
      <p:pic>
        <p:nvPicPr>
          <p:cNvPr id="1030" name="Picture 6" descr="V:\Jusal\Papers\TopDown Brain\GFAP Hipo 1 Tissue 2 plan Z\GFAP Hipo 1 Tissue 2 plan Z  _z06c1+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148064" y="2132856"/>
            <a:ext cx="1872000" cy="1872000"/>
          </a:xfrm>
          <a:prstGeom prst="rect">
            <a:avLst/>
          </a:prstGeom>
          <a:noFill/>
        </p:spPr>
      </p:pic>
      <p:pic>
        <p:nvPicPr>
          <p:cNvPr id="1031" name="Picture 7" descr="V:\Jusal\Papers\TopDown Brain\GFAP MO 1 tissue 2  plan z\GFAP MO 1 tissue 2  plan z _z06c1+2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203848" y="2132856"/>
            <a:ext cx="1872000" cy="1872000"/>
          </a:xfrm>
          <a:prstGeom prst="rect">
            <a:avLst/>
          </a:prstGeom>
          <a:noFill/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xmlns="" id="{19028ED4-0E9B-47E8-89A8-798A33047E36}"/>
              </a:ext>
            </a:extLst>
          </p:cNvPr>
          <p:cNvSpPr txBox="1"/>
          <p:nvPr/>
        </p:nvSpPr>
        <p:spPr>
          <a:xfrm>
            <a:off x="1187624" y="4509120"/>
            <a:ext cx="14483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i="1" dirty="0" err="1"/>
              <a:t>Medulla</a:t>
            </a:r>
            <a:r>
              <a:rPr lang="fr-FR" sz="1200" i="1" dirty="0"/>
              <a:t> </a:t>
            </a:r>
            <a:r>
              <a:rPr lang="fr-FR" sz="1200" i="1" dirty="0" err="1"/>
              <a:t>oblongata</a:t>
            </a:r>
            <a:endParaRPr lang="en-US" sz="1200" i="1" dirty="0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xmlns="" id="{23FB6307-B6EE-4CCC-A3B1-228DD37739C7}"/>
              </a:ext>
            </a:extLst>
          </p:cNvPr>
          <p:cNvSpPr txBox="1"/>
          <p:nvPr/>
        </p:nvSpPr>
        <p:spPr>
          <a:xfrm>
            <a:off x="152905" y="3303202"/>
            <a:ext cx="10801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i="1" dirty="0" err="1"/>
              <a:t>Hippocampus</a:t>
            </a:r>
            <a:endParaRPr lang="en-US" sz="1200" i="1" dirty="0"/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xmlns="" id="{A787C296-4A21-4E23-B317-DDF3E76D8ECD}"/>
              </a:ext>
            </a:extLst>
          </p:cNvPr>
          <p:cNvSpPr txBox="1"/>
          <p:nvPr/>
        </p:nvSpPr>
        <p:spPr>
          <a:xfrm>
            <a:off x="1115616" y="2204864"/>
            <a:ext cx="14483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i="1" dirty="0"/>
              <a:t>Corpus </a:t>
            </a:r>
            <a:r>
              <a:rPr lang="fr-FR" sz="1200" i="1" dirty="0" err="1"/>
              <a:t>callosum</a:t>
            </a:r>
            <a:endParaRPr lang="en-US" sz="1200" i="1" dirty="0"/>
          </a:p>
        </p:txBody>
      </p:sp>
      <p:grpSp>
        <p:nvGrpSpPr>
          <p:cNvPr id="24" name="Groupe 23"/>
          <p:cNvGrpSpPr/>
          <p:nvPr/>
        </p:nvGrpSpPr>
        <p:grpSpPr>
          <a:xfrm>
            <a:off x="1115616" y="2420888"/>
            <a:ext cx="1152128" cy="2133572"/>
            <a:chOff x="1979712" y="3573016"/>
            <a:chExt cx="1152128" cy="2133572"/>
          </a:xfrm>
        </p:grpSpPr>
        <p:pic>
          <p:nvPicPr>
            <p:cNvPr id="26" name="Picture 8"/>
            <p:cNvPicPr>
              <a:picLocks noChangeAspect="1" noChangeArrowheads="1"/>
            </p:cNvPicPr>
            <p:nvPr/>
          </p:nvPicPr>
          <p:blipFill>
            <a:blip r:embed="rId9" cstate="print">
              <a:lum bright="-64000" contrast="88000"/>
            </a:blip>
            <a:srcRect/>
            <a:stretch>
              <a:fillRect/>
            </a:stretch>
          </p:blipFill>
          <p:spPr bwMode="auto">
            <a:xfrm rot="5400000" flipV="1">
              <a:off x="1488990" y="4063738"/>
              <a:ext cx="2133572" cy="1152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xmlns="" id="{31FC7DEB-5F9B-44B6-887F-BA7DCB2EE810}"/>
                </a:ext>
              </a:extLst>
            </p:cNvPr>
            <p:cNvSpPr/>
            <p:nvPr/>
          </p:nvSpPr>
          <p:spPr>
            <a:xfrm flipH="1">
              <a:off x="2411776" y="3861048"/>
              <a:ext cx="144000" cy="144000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xmlns="" id="{DC1F580F-9014-409E-8A16-29E335F8E924}"/>
                </a:ext>
              </a:extLst>
            </p:cNvPr>
            <p:cNvSpPr/>
            <p:nvPr/>
          </p:nvSpPr>
          <p:spPr>
            <a:xfrm flipH="1">
              <a:off x="2843808" y="5229200"/>
              <a:ext cx="144000" cy="144000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xmlns="" id="{C4B3F701-EC91-4999-914E-A74A1A0CA659}"/>
                </a:ext>
              </a:extLst>
            </p:cNvPr>
            <p:cNvSpPr/>
            <p:nvPr/>
          </p:nvSpPr>
          <p:spPr>
            <a:xfrm flipH="1">
              <a:off x="2267744" y="4509120"/>
              <a:ext cx="144016" cy="144016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59430" y="2269226"/>
            <a:ext cx="1872000" cy="1872000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84042" y="2269226"/>
            <a:ext cx="1872000" cy="1872000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07902" y="2269226"/>
            <a:ext cx="1872000" cy="1872000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142726" y="487616"/>
            <a:ext cx="2686137" cy="12852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926702" y="127576"/>
            <a:ext cx="315746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"/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</a:rPr>
              <a:t>SYUA_RAT, P37377; Alpha-</a:t>
            </a:r>
            <a:r>
              <a:rPr lang="en-US" sz="1600" dirty="0" err="1">
                <a:solidFill>
                  <a:srgbClr val="000000"/>
                </a:solidFill>
                <a:latin typeface="Calibri" panose="020F0502020204030204" pitchFamily="34" charset="0"/>
              </a:rPr>
              <a:t>synuclein</a:t>
            </a:r>
            <a:endParaRPr lang="en-US" sz="16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xmlns="" id="{6CAC954B-54E3-474F-87F2-90165B554D2F}"/>
              </a:ext>
            </a:extLst>
          </p:cNvPr>
          <p:cNvSpPr txBox="1"/>
          <p:nvPr/>
        </p:nvSpPr>
        <p:spPr>
          <a:xfrm>
            <a:off x="3039826" y="1992019"/>
            <a:ext cx="14483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i="1" dirty="0" err="1"/>
              <a:t>Medulla</a:t>
            </a:r>
            <a:r>
              <a:rPr lang="fr-FR" sz="1200" i="1" dirty="0"/>
              <a:t> </a:t>
            </a:r>
            <a:r>
              <a:rPr lang="fr-FR" sz="1200" i="1" dirty="0" err="1"/>
              <a:t>oblongata</a:t>
            </a:r>
            <a:endParaRPr lang="en-US" sz="1200" i="1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xmlns="" id="{2105CA86-A751-493A-A83D-C64AF6C22B4B}"/>
              </a:ext>
            </a:extLst>
          </p:cNvPr>
          <p:cNvSpPr txBox="1"/>
          <p:nvPr/>
        </p:nvSpPr>
        <p:spPr>
          <a:xfrm>
            <a:off x="5344082" y="1992019"/>
            <a:ext cx="14483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i="1" dirty="0" err="1"/>
              <a:t>Hippocampus</a:t>
            </a:r>
            <a:endParaRPr lang="en-US" sz="1200" i="1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xmlns="" id="{B9060E32-074C-47DF-B40A-093C262C6419}"/>
              </a:ext>
            </a:extLst>
          </p:cNvPr>
          <p:cNvSpPr txBox="1"/>
          <p:nvPr/>
        </p:nvSpPr>
        <p:spPr>
          <a:xfrm>
            <a:off x="7352092" y="1992019"/>
            <a:ext cx="14483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i="1" dirty="0"/>
              <a:t>Corpus </a:t>
            </a:r>
            <a:r>
              <a:rPr lang="fr-FR" sz="1200" i="1" dirty="0" err="1"/>
              <a:t>callosum</a:t>
            </a:r>
            <a:endParaRPr lang="en-US" sz="1200" i="1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13C95B82-36B4-4BA0-99CE-9F1D45B666A2}"/>
              </a:ext>
            </a:extLst>
          </p:cNvPr>
          <p:cNvSpPr/>
          <p:nvPr/>
        </p:nvSpPr>
        <p:spPr>
          <a:xfrm>
            <a:off x="3543882" y="6517490"/>
            <a:ext cx="504056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Alpha </a:t>
            </a:r>
            <a:r>
              <a:rPr lang="en-US" sz="1600" dirty="0" err="1"/>
              <a:t>synuclein</a:t>
            </a:r>
            <a:r>
              <a:rPr lang="en-US" sz="1600" dirty="0"/>
              <a:t> </a:t>
            </a:r>
            <a:r>
              <a:rPr lang="en-US" sz="1600" dirty="0" err="1">
                <a:solidFill>
                  <a:srgbClr val="000000"/>
                </a:solidFill>
                <a:latin typeface="Calibri" panose="020F0502020204030204" pitchFamily="34" charset="0"/>
              </a:rPr>
              <a:t>immunofluorescence</a:t>
            </a:r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</a:rPr>
              <a:t> (Scale bar = 50 </a:t>
            </a:r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  <a:sym typeface="Symbol"/>
              </a:rPr>
              <a:t>m)</a:t>
            </a:r>
            <a:endParaRPr lang="fr-FR" sz="1600" dirty="0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xmlns="" id="{B9060E32-074C-47DF-B40A-093C262C6419}"/>
              </a:ext>
            </a:extLst>
          </p:cNvPr>
          <p:cNvSpPr txBox="1"/>
          <p:nvPr/>
        </p:nvSpPr>
        <p:spPr>
          <a:xfrm>
            <a:off x="3175628" y="4188407"/>
            <a:ext cx="14483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i="1" dirty="0"/>
              <a:t>Control</a:t>
            </a:r>
            <a:endParaRPr lang="en-US" sz="1200" i="1" dirty="0"/>
          </a:p>
        </p:txBody>
      </p:sp>
      <p:grpSp>
        <p:nvGrpSpPr>
          <p:cNvPr id="20" name="Groupe 19"/>
          <p:cNvGrpSpPr/>
          <p:nvPr/>
        </p:nvGrpSpPr>
        <p:grpSpPr>
          <a:xfrm>
            <a:off x="2859950" y="4429258"/>
            <a:ext cx="1872000" cy="1872000"/>
            <a:chOff x="1476176" y="4221088"/>
            <a:chExt cx="1872000" cy="1872000"/>
          </a:xfrm>
        </p:grpSpPr>
        <p:pic>
          <p:nvPicPr>
            <p:cNvPr id="16" name="Image 15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476176" y="4221088"/>
              <a:ext cx="1872000" cy="1872000"/>
            </a:xfrm>
            <a:prstGeom prst="rect">
              <a:avLst/>
            </a:prstGeom>
          </p:spPr>
        </p:pic>
        <p:pic>
          <p:nvPicPr>
            <p:cNvPr id="17" name="Picture 3" descr="V:\Jusal\Papers\TopDown Brain\Control Ac II seul red 555 Hipo _YLCW023134_Jul-27-152210-2017_Conflict\Control Ac II seul red 555 Hipo _YLCW023134_Jul-27-152210-2017_Conflict_c1+2.jpg"/>
            <p:cNvPicPr>
              <a:picLocks noChangeAspect="1" noChangeArrowheads="1"/>
            </p:cNvPicPr>
            <p:nvPr/>
          </p:nvPicPr>
          <p:blipFill>
            <a:blip r:embed="rId8" cstate="print"/>
            <a:srcRect l="5536" t="91166" r="73074" b="5167"/>
            <a:stretch>
              <a:fillRect/>
            </a:stretch>
          </p:blipFill>
          <p:spPr bwMode="auto">
            <a:xfrm>
              <a:off x="1579313" y="5949280"/>
              <a:ext cx="400399" cy="68627"/>
            </a:xfrm>
            <a:prstGeom prst="rect">
              <a:avLst/>
            </a:prstGeom>
            <a:noFill/>
          </p:spPr>
        </p:pic>
      </p:grpSp>
      <p:grpSp>
        <p:nvGrpSpPr>
          <p:cNvPr id="21" name="Groupe 20"/>
          <p:cNvGrpSpPr/>
          <p:nvPr/>
        </p:nvGrpSpPr>
        <p:grpSpPr>
          <a:xfrm>
            <a:off x="4984042" y="4429258"/>
            <a:ext cx="1872000" cy="1872000"/>
            <a:chOff x="3600268" y="4221088"/>
            <a:chExt cx="1872000" cy="1872000"/>
          </a:xfrm>
        </p:grpSpPr>
        <p:pic>
          <p:nvPicPr>
            <p:cNvPr id="15" name="Image 14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3600268" y="4221088"/>
              <a:ext cx="1872000" cy="1872000"/>
            </a:xfrm>
            <a:prstGeom prst="rect">
              <a:avLst/>
            </a:prstGeom>
          </p:spPr>
        </p:pic>
        <p:pic>
          <p:nvPicPr>
            <p:cNvPr id="18" name="Picture 3" descr="V:\Jusal\Papers\TopDown Brain\Control Ac II seul red 555 Hipo _YLCW023134_Jul-27-152210-2017_Conflict\Control Ac II seul red 555 Hipo _YLCW023134_Jul-27-152210-2017_Conflict_c1+2.jpg"/>
            <p:cNvPicPr>
              <a:picLocks noChangeAspect="1" noChangeArrowheads="1"/>
            </p:cNvPicPr>
            <p:nvPr/>
          </p:nvPicPr>
          <p:blipFill>
            <a:blip r:embed="rId8" cstate="print"/>
            <a:srcRect l="5536" t="91166" r="73074" b="5167"/>
            <a:stretch>
              <a:fillRect/>
            </a:stretch>
          </p:blipFill>
          <p:spPr bwMode="auto">
            <a:xfrm>
              <a:off x="3707904" y="5949280"/>
              <a:ext cx="400399" cy="68627"/>
            </a:xfrm>
            <a:prstGeom prst="rect">
              <a:avLst/>
            </a:prstGeom>
            <a:noFill/>
          </p:spPr>
        </p:pic>
      </p:grpSp>
      <p:grpSp>
        <p:nvGrpSpPr>
          <p:cNvPr id="22" name="Groupe 21"/>
          <p:cNvGrpSpPr/>
          <p:nvPr/>
        </p:nvGrpSpPr>
        <p:grpSpPr>
          <a:xfrm>
            <a:off x="7107902" y="4429466"/>
            <a:ext cx="1872000" cy="1872000"/>
            <a:chOff x="5724128" y="4221296"/>
            <a:chExt cx="1872000" cy="1872000"/>
          </a:xfrm>
        </p:grpSpPr>
        <p:pic>
          <p:nvPicPr>
            <p:cNvPr id="14" name="Image 13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5724128" y="4221296"/>
              <a:ext cx="1872000" cy="1872000"/>
            </a:xfrm>
            <a:prstGeom prst="rect">
              <a:avLst/>
            </a:prstGeom>
          </p:spPr>
        </p:pic>
        <p:pic>
          <p:nvPicPr>
            <p:cNvPr id="19" name="Picture 3" descr="V:\Jusal\Papers\TopDown Brain\Control Ac II seul red 555 Hipo _YLCW023134_Jul-27-152210-2017_Conflict\Control Ac II seul red 555 Hipo _YLCW023134_Jul-27-152210-2017_Conflict_c1+2.jpg"/>
            <p:cNvPicPr>
              <a:picLocks noChangeAspect="1" noChangeArrowheads="1"/>
            </p:cNvPicPr>
            <p:nvPr/>
          </p:nvPicPr>
          <p:blipFill>
            <a:blip r:embed="rId8" cstate="print"/>
            <a:srcRect l="5536" t="91166" r="73074" b="5167"/>
            <a:stretch>
              <a:fillRect/>
            </a:stretch>
          </p:blipFill>
          <p:spPr bwMode="auto">
            <a:xfrm>
              <a:off x="5796136" y="5949280"/>
              <a:ext cx="400399" cy="68627"/>
            </a:xfrm>
            <a:prstGeom prst="rect">
              <a:avLst/>
            </a:prstGeom>
            <a:noFill/>
          </p:spPr>
        </p:pic>
      </p:grpSp>
      <p:sp>
        <p:nvSpPr>
          <p:cNvPr id="23" name="ZoneTexte 22">
            <a:extLst>
              <a:ext uri="{FF2B5EF4-FFF2-40B4-BE49-F238E27FC236}">
                <a16:creationId xmlns:a16="http://schemas.microsoft.com/office/drawing/2014/main" xmlns="" id="{A702B057-DF8F-44E2-86A7-6878DD957374}"/>
              </a:ext>
            </a:extLst>
          </p:cNvPr>
          <p:cNvSpPr txBox="1"/>
          <p:nvPr/>
        </p:nvSpPr>
        <p:spPr>
          <a:xfrm>
            <a:off x="1067265" y="4725144"/>
            <a:ext cx="14483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i="1" dirty="0" err="1"/>
              <a:t>Medulla</a:t>
            </a:r>
            <a:r>
              <a:rPr lang="fr-FR" sz="1200" i="1" dirty="0"/>
              <a:t> </a:t>
            </a:r>
            <a:r>
              <a:rPr lang="fr-FR" sz="1200" i="1" dirty="0" err="1"/>
              <a:t>oblongata</a:t>
            </a:r>
            <a:endParaRPr lang="en-US" sz="1200" i="1" dirty="0"/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xmlns="" id="{3E5E9CC6-5995-4E55-9FEC-C6E485BAA0F5}"/>
              </a:ext>
            </a:extLst>
          </p:cNvPr>
          <p:cNvSpPr txBox="1"/>
          <p:nvPr/>
        </p:nvSpPr>
        <p:spPr>
          <a:xfrm>
            <a:off x="152617" y="3501008"/>
            <a:ext cx="10801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i="1" dirty="0" err="1"/>
              <a:t>Hippocampus</a:t>
            </a:r>
            <a:endParaRPr lang="en-US" sz="1200" i="1" dirty="0"/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xmlns="" id="{23B1CB93-232E-42E4-9E9C-DF95F579178A}"/>
              </a:ext>
            </a:extLst>
          </p:cNvPr>
          <p:cNvSpPr txBox="1"/>
          <p:nvPr/>
        </p:nvSpPr>
        <p:spPr>
          <a:xfrm>
            <a:off x="1129380" y="2431921"/>
            <a:ext cx="14483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i="1" dirty="0"/>
              <a:t>Corpus </a:t>
            </a:r>
            <a:r>
              <a:rPr lang="fr-FR" sz="1200" i="1" dirty="0" err="1"/>
              <a:t>callosum</a:t>
            </a:r>
            <a:endParaRPr lang="en-US" sz="1200" i="1" dirty="0"/>
          </a:p>
        </p:txBody>
      </p:sp>
      <p:grpSp>
        <p:nvGrpSpPr>
          <p:cNvPr id="32" name="Groupe 31"/>
          <p:cNvGrpSpPr/>
          <p:nvPr/>
        </p:nvGrpSpPr>
        <p:grpSpPr>
          <a:xfrm>
            <a:off x="1115616" y="2636912"/>
            <a:ext cx="1152128" cy="2133572"/>
            <a:chOff x="1979712" y="3573016"/>
            <a:chExt cx="1152128" cy="2133572"/>
          </a:xfrm>
        </p:grpSpPr>
        <p:pic>
          <p:nvPicPr>
            <p:cNvPr id="33" name="Picture 8"/>
            <p:cNvPicPr>
              <a:picLocks noChangeAspect="1" noChangeArrowheads="1"/>
            </p:cNvPicPr>
            <p:nvPr/>
          </p:nvPicPr>
          <p:blipFill>
            <a:blip r:embed="rId11" cstate="print">
              <a:lum bright="-64000" contrast="88000"/>
            </a:blip>
            <a:srcRect/>
            <a:stretch>
              <a:fillRect/>
            </a:stretch>
          </p:blipFill>
          <p:spPr bwMode="auto">
            <a:xfrm rot="5400000" flipV="1">
              <a:off x="1488990" y="4063738"/>
              <a:ext cx="2133572" cy="1152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xmlns="" id="{31FC7DEB-5F9B-44B6-887F-BA7DCB2EE810}"/>
                </a:ext>
              </a:extLst>
            </p:cNvPr>
            <p:cNvSpPr/>
            <p:nvPr/>
          </p:nvSpPr>
          <p:spPr>
            <a:xfrm flipH="1">
              <a:off x="2411776" y="3861048"/>
              <a:ext cx="144000" cy="144000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xmlns="" id="{DC1F580F-9014-409E-8A16-29E335F8E924}"/>
                </a:ext>
              </a:extLst>
            </p:cNvPr>
            <p:cNvSpPr/>
            <p:nvPr/>
          </p:nvSpPr>
          <p:spPr>
            <a:xfrm flipH="1">
              <a:off x="2843808" y="5229200"/>
              <a:ext cx="144000" cy="144000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xmlns="" id="{C4B3F701-EC91-4999-914E-A74A1A0CA659}"/>
                </a:ext>
              </a:extLst>
            </p:cNvPr>
            <p:cNvSpPr/>
            <p:nvPr/>
          </p:nvSpPr>
          <p:spPr>
            <a:xfrm flipH="1">
              <a:off x="2267744" y="4509120"/>
              <a:ext cx="144016" cy="144016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xmlns="" id="{6CAC954B-54E3-474F-87F2-90165B554D2F}"/>
              </a:ext>
            </a:extLst>
          </p:cNvPr>
          <p:cNvSpPr txBox="1"/>
          <p:nvPr/>
        </p:nvSpPr>
        <p:spPr>
          <a:xfrm>
            <a:off x="3407037" y="2225185"/>
            <a:ext cx="14483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i="1" dirty="0" err="1"/>
              <a:t>Medulla</a:t>
            </a:r>
            <a:r>
              <a:rPr lang="fr-FR" sz="1200" i="1" dirty="0"/>
              <a:t> </a:t>
            </a:r>
            <a:r>
              <a:rPr lang="fr-FR" sz="1200" i="1" dirty="0" err="1"/>
              <a:t>oblongata</a:t>
            </a:r>
            <a:endParaRPr lang="en-US" sz="1200" i="1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xmlns="" id="{2105CA86-A751-493A-A83D-C64AF6C22B4B}"/>
              </a:ext>
            </a:extLst>
          </p:cNvPr>
          <p:cNvSpPr txBox="1"/>
          <p:nvPr/>
        </p:nvSpPr>
        <p:spPr>
          <a:xfrm>
            <a:off x="5453694" y="2225185"/>
            <a:ext cx="14483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i="1" dirty="0" err="1"/>
              <a:t>Hippocampus</a:t>
            </a:r>
            <a:endParaRPr lang="en-US" sz="1200" i="1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xmlns="" id="{B9060E32-074C-47DF-B40A-093C262C6419}"/>
              </a:ext>
            </a:extLst>
          </p:cNvPr>
          <p:cNvSpPr txBox="1"/>
          <p:nvPr/>
        </p:nvSpPr>
        <p:spPr>
          <a:xfrm>
            <a:off x="7299206" y="2225184"/>
            <a:ext cx="14483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i="1" dirty="0"/>
              <a:t>Corpus </a:t>
            </a:r>
            <a:r>
              <a:rPr lang="fr-FR" sz="1200" i="1" dirty="0" err="1"/>
              <a:t>callosum</a:t>
            </a:r>
            <a:endParaRPr lang="en-US" sz="1200" i="1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13C95B82-36B4-4BA0-99CE-9F1D45B666A2}"/>
              </a:ext>
            </a:extLst>
          </p:cNvPr>
          <p:cNvSpPr/>
          <p:nvPr/>
        </p:nvSpPr>
        <p:spPr>
          <a:xfrm>
            <a:off x="3707020" y="6545664"/>
            <a:ext cx="504056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err="1"/>
              <a:t>Stathmin</a:t>
            </a:r>
            <a:r>
              <a:rPr lang="en-US" sz="1600" dirty="0"/>
              <a:t> </a:t>
            </a:r>
            <a:r>
              <a:rPr lang="en-US" sz="1600" dirty="0" err="1">
                <a:solidFill>
                  <a:srgbClr val="000000"/>
                </a:solidFill>
                <a:latin typeface="Calibri" panose="020F0502020204030204" pitchFamily="34" charset="0"/>
              </a:rPr>
              <a:t>immunofluorescence</a:t>
            </a:r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</a:rPr>
              <a:t> (Scale bar = 50 </a:t>
            </a:r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  <a:sym typeface="Symbol"/>
              </a:rPr>
              <a:t>m)</a:t>
            </a:r>
            <a:endParaRPr lang="fr-FR" sz="1600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19388" y="2493681"/>
            <a:ext cx="1872000" cy="1872000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75172" y="2493681"/>
            <a:ext cx="1872000" cy="1872000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30956" y="2493681"/>
            <a:ext cx="1872000" cy="1872000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5" cstate="print"/>
          <a:srcRect l="14027" t="17190"/>
          <a:stretch>
            <a:fillRect/>
          </a:stretch>
        </p:blipFill>
        <p:spPr>
          <a:xfrm>
            <a:off x="3131840" y="432048"/>
            <a:ext cx="3066693" cy="1413295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3347864" y="0"/>
            <a:ext cx="276107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"/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</a:rPr>
              <a:t>STMN1_RAT, P13668; </a:t>
            </a:r>
            <a:r>
              <a:rPr lang="en-US" sz="1600" dirty="0" err="1">
                <a:solidFill>
                  <a:srgbClr val="000000"/>
                </a:solidFill>
                <a:latin typeface="Calibri" panose="020F0502020204030204" pitchFamily="34" charset="0"/>
              </a:rPr>
              <a:t>Stathmin</a:t>
            </a:r>
            <a:endParaRPr lang="en-US" sz="16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xmlns="" id="{B9060E32-074C-47DF-B40A-093C262C6419}"/>
              </a:ext>
            </a:extLst>
          </p:cNvPr>
          <p:cNvSpPr txBox="1"/>
          <p:nvPr/>
        </p:nvSpPr>
        <p:spPr>
          <a:xfrm>
            <a:off x="3338766" y="4369562"/>
            <a:ext cx="14483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i="1" dirty="0"/>
              <a:t>Control</a:t>
            </a:r>
            <a:endParaRPr lang="en-US" sz="1200" i="1" dirty="0"/>
          </a:p>
        </p:txBody>
      </p:sp>
      <p:grpSp>
        <p:nvGrpSpPr>
          <p:cNvPr id="20" name="Groupe 19"/>
          <p:cNvGrpSpPr/>
          <p:nvPr/>
        </p:nvGrpSpPr>
        <p:grpSpPr>
          <a:xfrm>
            <a:off x="3130956" y="4601448"/>
            <a:ext cx="1872000" cy="1872000"/>
            <a:chOff x="1691680" y="4386590"/>
            <a:chExt cx="1872000" cy="1872000"/>
          </a:xfrm>
        </p:grpSpPr>
        <p:pic>
          <p:nvPicPr>
            <p:cNvPr id="15" name="Image 14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691680" y="4386590"/>
              <a:ext cx="1872000" cy="1872000"/>
            </a:xfrm>
            <a:prstGeom prst="rect">
              <a:avLst/>
            </a:prstGeom>
          </p:spPr>
        </p:pic>
        <p:pic>
          <p:nvPicPr>
            <p:cNvPr id="17" name="Picture 3" descr="V:\Jusal\Papers\TopDown Brain\Control Ac II seul red 555 Hipo _YLCW023134_Jul-27-152210-2017_Conflict\Control Ac II seul red 555 Hipo _YLCW023134_Jul-27-152210-2017_Conflict_c1+2.jpg"/>
            <p:cNvPicPr>
              <a:picLocks noChangeAspect="1" noChangeArrowheads="1"/>
            </p:cNvPicPr>
            <p:nvPr/>
          </p:nvPicPr>
          <p:blipFill>
            <a:blip r:embed="rId7" cstate="print"/>
            <a:srcRect l="5536" t="91166" r="73074" b="5167"/>
            <a:stretch>
              <a:fillRect/>
            </a:stretch>
          </p:blipFill>
          <p:spPr bwMode="auto">
            <a:xfrm>
              <a:off x="1795337" y="6096677"/>
              <a:ext cx="400399" cy="68627"/>
            </a:xfrm>
            <a:prstGeom prst="rect">
              <a:avLst/>
            </a:prstGeom>
            <a:noFill/>
          </p:spPr>
        </p:pic>
      </p:grpSp>
      <p:grpSp>
        <p:nvGrpSpPr>
          <p:cNvPr id="22" name="Groupe 21"/>
          <p:cNvGrpSpPr/>
          <p:nvPr/>
        </p:nvGrpSpPr>
        <p:grpSpPr>
          <a:xfrm>
            <a:off x="5075172" y="4601448"/>
            <a:ext cx="1872000" cy="1872000"/>
            <a:chOff x="3635896" y="4386590"/>
            <a:chExt cx="1872000" cy="1872000"/>
          </a:xfrm>
        </p:grpSpPr>
        <p:pic>
          <p:nvPicPr>
            <p:cNvPr id="14" name="Image 13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3635896" y="4386590"/>
              <a:ext cx="1872000" cy="1872000"/>
            </a:xfrm>
            <a:prstGeom prst="rect">
              <a:avLst/>
            </a:prstGeom>
          </p:spPr>
        </p:pic>
        <p:pic>
          <p:nvPicPr>
            <p:cNvPr id="18" name="Picture 3" descr="V:\Jusal\Papers\TopDown Brain\Control Ac II seul red 555 Hipo _YLCW023134_Jul-27-152210-2017_Conflict\Control Ac II seul red 555 Hipo _YLCW023134_Jul-27-152210-2017_Conflict_c1+2.jpg"/>
            <p:cNvPicPr>
              <a:picLocks noChangeAspect="1" noChangeArrowheads="1"/>
            </p:cNvPicPr>
            <p:nvPr/>
          </p:nvPicPr>
          <p:blipFill>
            <a:blip r:embed="rId7" cstate="print"/>
            <a:srcRect l="5536" t="91166" r="73074" b="5167"/>
            <a:stretch>
              <a:fillRect/>
            </a:stretch>
          </p:blipFill>
          <p:spPr bwMode="auto">
            <a:xfrm>
              <a:off x="3739553" y="6093296"/>
              <a:ext cx="400399" cy="68627"/>
            </a:xfrm>
            <a:prstGeom prst="rect">
              <a:avLst/>
            </a:prstGeom>
            <a:noFill/>
          </p:spPr>
        </p:pic>
      </p:grpSp>
      <p:grpSp>
        <p:nvGrpSpPr>
          <p:cNvPr id="21" name="Groupe 20"/>
          <p:cNvGrpSpPr/>
          <p:nvPr/>
        </p:nvGrpSpPr>
        <p:grpSpPr>
          <a:xfrm>
            <a:off x="7019388" y="4601448"/>
            <a:ext cx="1872000" cy="1872000"/>
            <a:chOff x="5580112" y="4386590"/>
            <a:chExt cx="1872000" cy="1872000"/>
          </a:xfrm>
        </p:grpSpPr>
        <p:pic>
          <p:nvPicPr>
            <p:cNvPr id="13" name="Image 12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5580112" y="4386590"/>
              <a:ext cx="1872000" cy="1872000"/>
            </a:xfrm>
            <a:prstGeom prst="rect">
              <a:avLst/>
            </a:prstGeom>
          </p:spPr>
        </p:pic>
        <p:pic>
          <p:nvPicPr>
            <p:cNvPr id="19" name="Picture 3" descr="V:\Jusal\Papers\TopDown Brain\Control Ac II seul red 555 Hipo _YLCW023134_Jul-27-152210-2017_Conflict\Control Ac II seul red 555 Hipo _YLCW023134_Jul-27-152210-2017_Conflict_c1+2.jpg"/>
            <p:cNvPicPr>
              <a:picLocks noChangeAspect="1" noChangeArrowheads="1"/>
            </p:cNvPicPr>
            <p:nvPr/>
          </p:nvPicPr>
          <p:blipFill>
            <a:blip r:embed="rId7" cstate="print"/>
            <a:srcRect l="5536" t="91166" r="73074" b="5167"/>
            <a:stretch>
              <a:fillRect/>
            </a:stretch>
          </p:blipFill>
          <p:spPr bwMode="auto">
            <a:xfrm>
              <a:off x="5724128" y="6093296"/>
              <a:ext cx="400399" cy="68627"/>
            </a:xfrm>
            <a:prstGeom prst="rect">
              <a:avLst/>
            </a:prstGeom>
            <a:noFill/>
          </p:spPr>
        </p:pic>
      </p:grpSp>
      <p:sp>
        <p:nvSpPr>
          <p:cNvPr id="23" name="ZoneTexte 22">
            <a:extLst>
              <a:ext uri="{FF2B5EF4-FFF2-40B4-BE49-F238E27FC236}">
                <a16:creationId xmlns:a16="http://schemas.microsoft.com/office/drawing/2014/main" xmlns="" id="{3898C5B0-3936-4A91-96C6-AE364FDCC88E}"/>
              </a:ext>
            </a:extLst>
          </p:cNvPr>
          <p:cNvSpPr txBox="1"/>
          <p:nvPr/>
        </p:nvSpPr>
        <p:spPr>
          <a:xfrm>
            <a:off x="1115616" y="4725144"/>
            <a:ext cx="14483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i="1" dirty="0" err="1"/>
              <a:t>Medulla</a:t>
            </a:r>
            <a:r>
              <a:rPr lang="fr-FR" sz="1200" i="1" dirty="0"/>
              <a:t> </a:t>
            </a:r>
            <a:r>
              <a:rPr lang="fr-FR" sz="1200" i="1" dirty="0" err="1"/>
              <a:t>oblongata</a:t>
            </a:r>
            <a:endParaRPr lang="en-US" sz="1200" i="1" dirty="0"/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xmlns="" id="{F076827C-9934-43FF-BB32-3103F228D0BE}"/>
              </a:ext>
            </a:extLst>
          </p:cNvPr>
          <p:cNvSpPr txBox="1"/>
          <p:nvPr/>
        </p:nvSpPr>
        <p:spPr>
          <a:xfrm>
            <a:off x="161582" y="3573016"/>
            <a:ext cx="10801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i="1" dirty="0" err="1"/>
              <a:t>Hippocampus</a:t>
            </a:r>
            <a:endParaRPr lang="en-US" sz="1200" i="1" dirty="0"/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xmlns="" id="{AEFC4F3E-EE29-492C-AD44-AB7BA83F9CCF}"/>
              </a:ext>
            </a:extLst>
          </p:cNvPr>
          <p:cNvSpPr txBox="1"/>
          <p:nvPr/>
        </p:nvSpPr>
        <p:spPr>
          <a:xfrm>
            <a:off x="1115616" y="2348880"/>
            <a:ext cx="14483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i="1" dirty="0"/>
              <a:t>Corpus </a:t>
            </a:r>
            <a:r>
              <a:rPr lang="fr-FR" sz="1200" i="1" dirty="0" err="1"/>
              <a:t>callosum</a:t>
            </a:r>
            <a:endParaRPr lang="en-US" sz="1200" i="1" dirty="0"/>
          </a:p>
        </p:txBody>
      </p:sp>
      <p:grpSp>
        <p:nvGrpSpPr>
          <p:cNvPr id="32" name="Groupe 31"/>
          <p:cNvGrpSpPr/>
          <p:nvPr/>
        </p:nvGrpSpPr>
        <p:grpSpPr>
          <a:xfrm>
            <a:off x="1115616" y="2636912"/>
            <a:ext cx="1152128" cy="2133572"/>
            <a:chOff x="1979712" y="3573016"/>
            <a:chExt cx="1152128" cy="2133572"/>
          </a:xfrm>
        </p:grpSpPr>
        <p:pic>
          <p:nvPicPr>
            <p:cNvPr id="33" name="Picture 8"/>
            <p:cNvPicPr>
              <a:picLocks noChangeAspect="1" noChangeArrowheads="1"/>
            </p:cNvPicPr>
            <p:nvPr/>
          </p:nvPicPr>
          <p:blipFill>
            <a:blip r:embed="rId10" cstate="print">
              <a:lum bright="-64000" contrast="88000"/>
            </a:blip>
            <a:srcRect/>
            <a:stretch>
              <a:fillRect/>
            </a:stretch>
          </p:blipFill>
          <p:spPr bwMode="auto">
            <a:xfrm rot="5400000" flipV="1">
              <a:off x="1488990" y="4063738"/>
              <a:ext cx="2133572" cy="1152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xmlns="" id="{31FC7DEB-5F9B-44B6-887F-BA7DCB2EE810}"/>
                </a:ext>
              </a:extLst>
            </p:cNvPr>
            <p:cNvSpPr/>
            <p:nvPr/>
          </p:nvSpPr>
          <p:spPr>
            <a:xfrm flipH="1">
              <a:off x="2411776" y="3861048"/>
              <a:ext cx="144000" cy="144000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xmlns="" id="{DC1F580F-9014-409E-8A16-29E335F8E924}"/>
                </a:ext>
              </a:extLst>
            </p:cNvPr>
            <p:cNvSpPr/>
            <p:nvPr/>
          </p:nvSpPr>
          <p:spPr>
            <a:xfrm flipH="1">
              <a:off x="2843808" y="5229200"/>
              <a:ext cx="144000" cy="144000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xmlns="" id="{C4B3F701-EC91-4999-914E-A74A1A0CA659}"/>
                </a:ext>
              </a:extLst>
            </p:cNvPr>
            <p:cNvSpPr/>
            <p:nvPr/>
          </p:nvSpPr>
          <p:spPr>
            <a:xfrm flipH="1">
              <a:off x="2267744" y="4509120"/>
              <a:ext cx="144016" cy="144016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91737" y="2280467"/>
            <a:ext cx="1872000" cy="1872000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xmlns="" id="{6CAC954B-54E3-474F-87F2-90165B554D2F}"/>
              </a:ext>
            </a:extLst>
          </p:cNvPr>
          <p:cNvSpPr txBox="1"/>
          <p:nvPr/>
        </p:nvSpPr>
        <p:spPr>
          <a:xfrm>
            <a:off x="3500094" y="2011971"/>
            <a:ext cx="14483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i="1" dirty="0" err="1"/>
              <a:t>Medulla</a:t>
            </a:r>
            <a:r>
              <a:rPr lang="fr-FR" sz="1200" i="1" dirty="0"/>
              <a:t> </a:t>
            </a:r>
            <a:r>
              <a:rPr lang="fr-FR" sz="1200" i="1" dirty="0" err="1"/>
              <a:t>oblongata</a:t>
            </a:r>
            <a:endParaRPr lang="en-US" sz="1200" i="1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xmlns="" id="{2105CA86-A751-493A-A83D-C64AF6C22B4B}"/>
              </a:ext>
            </a:extLst>
          </p:cNvPr>
          <p:cNvSpPr txBox="1"/>
          <p:nvPr/>
        </p:nvSpPr>
        <p:spPr>
          <a:xfrm>
            <a:off x="5580112" y="2011971"/>
            <a:ext cx="14483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i="1" dirty="0" err="1"/>
              <a:t>Hippocampus</a:t>
            </a:r>
            <a:endParaRPr lang="en-US" sz="1200" i="1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xmlns="" id="{B9060E32-074C-47DF-B40A-093C262C6419}"/>
              </a:ext>
            </a:extLst>
          </p:cNvPr>
          <p:cNvSpPr txBox="1"/>
          <p:nvPr/>
        </p:nvSpPr>
        <p:spPr>
          <a:xfrm>
            <a:off x="7379769" y="2011970"/>
            <a:ext cx="14483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i="1" dirty="0"/>
              <a:t>Corpus </a:t>
            </a:r>
            <a:r>
              <a:rPr lang="fr-FR" sz="1200" i="1" dirty="0" err="1"/>
              <a:t>callosum</a:t>
            </a:r>
            <a:endParaRPr lang="en-US" sz="1200" i="1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13C95B82-36B4-4BA0-99CE-9F1D45B666A2}"/>
              </a:ext>
            </a:extLst>
          </p:cNvPr>
          <p:cNvSpPr/>
          <p:nvPr/>
        </p:nvSpPr>
        <p:spPr>
          <a:xfrm>
            <a:off x="4148166" y="6334401"/>
            <a:ext cx="504056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BASP1 </a:t>
            </a:r>
            <a:r>
              <a:rPr lang="en-US" sz="1600" dirty="0" err="1">
                <a:solidFill>
                  <a:srgbClr val="000000"/>
                </a:solidFill>
                <a:latin typeface="Calibri" panose="020F0502020204030204" pitchFamily="34" charset="0"/>
              </a:rPr>
              <a:t>immunofluorescence</a:t>
            </a:r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</a:rPr>
              <a:t> (Scale bar = 50 </a:t>
            </a:r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  <a:sym typeface="Symbol"/>
              </a:rPr>
              <a:t>m)</a:t>
            </a:r>
            <a:endParaRPr lang="fr-FR" sz="1600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48064" y="2280467"/>
            <a:ext cx="1872000" cy="1872000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12062" y="2280467"/>
            <a:ext cx="1872000" cy="1872000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748466" y="389865"/>
            <a:ext cx="2686137" cy="12852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691680" y="1619508"/>
            <a:ext cx="12458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"/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m/z 2942.5</a:t>
            </a:r>
            <a:endParaRPr lang="fr-FR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501095" y="391776"/>
            <a:ext cx="2686137" cy="128520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4446757" y="1619508"/>
            <a:ext cx="13628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"/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m/z 4568.15</a:t>
            </a:r>
            <a:endParaRPr lang="fr-FR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450818" y="53327"/>
            <a:ext cx="423955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600" dirty="0">
                <a:solidFill>
                  <a:srgbClr val="000000"/>
                </a:solidFill>
                <a:latin typeface="Calibri" panose="020F0502020204030204" pitchFamily="34" charset="0"/>
              </a:rPr>
              <a:t>BASP1_RAT, Q05175; </a:t>
            </a:r>
            <a:r>
              <a:rPr lang="fr-FR" sz="1600" dirty="0" err="1">
                <a:solidFill>
                  <a:srgbClr val="000000"/>
                </a:solidFill>
                <a:latin typeface="Calibri" panose="020F0502020204030204" pitchFamily="34" charset="0"/>
              </a:rPr>
              <a:t>Brain</a:t>
            </a:r>
            <a:r>
              <a:rPr lang="fr-FR" sz="16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fr-FR" sz="1600" dirty="0" err="1">
                <a:solidFill>
                  <a:srgbClr val="000000"/>
                </a:solidFill>
                <a:latin typeface="Calibri" panose="020F0502020204030204" pitchFamily="34" charset="0"/>
              </a:rPr>
              <a:t>acid</a:t>
            </a:r>
            <a:r>
              <a:rPr lang="fr-FR" sz="1600" dirty="0">
                <a:solidFill>
                  <a:srgbClr val="000000"/>
                </a:solidFill>
                <a:latin typeface="Calibri" panose="020F0502020204030204" pitchFamily="34" charset="0"/>
              </a:rPr>
              <a:t> soluble </a:t>
            </a:r>
            <a:r>
              <a:rPr lang="fr-FR" sz="1600" dirty="0" err="1">
                <a:solidFill>
                  <a:srgbClr val="000000"/>
                </a:solidFill>
                <a:latin typeface="Calibri" panose="020F0502020204030204" pitchFamily="34" charset="0"/>
              </a:rPr>
              <a:t>protein</a:t>
            </a:r>
            <a:r>
              <a:rPr lang="fr-FR" sz="1600" dirty="0">
                <a:solidFill>
                  <a:srgbClr val="000000"/>
                </a:solidFill>
                <a:latin typeface="Calibri" panose="020F0502020204030204" pitchFamily="34" charset="0"/>
              </a:rPr>
              <a:t> 1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xmlns="" id="{B9060E32-074C-47DF-B40A-093C262C6419}"/>
              </a:ext>
            </a:extLst>
          </p:cNvPr>
          <p:cNvSpPr txBox="1"/>
          <p:nvPr/>
        </p:nvSpPr>
        <p:spPr>
          <a:xfrm>
            <a:off x="3428086" y="4206753"/>
            <a:ext cx="14483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i="1" dirty="0"/>
              <a:t>Control</a:t>
            </a:r>
            <a:endParaRPr lang="en-US" sz="1200" i="1" dirty="0"/>
          </a:p>
        </p:txBody>
      </p:sp>
      <p:grpSp>
        <p:nvGrpSpPr>
          <p:cNvPr id="23" name="Groupe 22"/>
          <p:cNvGrpSpPr/>
          <p:nvPr/>
        </p:nvGrpSpPr>
        <p:grpSpPr>
          <a:xfrm>
            <a:off x="3212062" y="4440707"/>
            <a:ext cx="1872000" cy="1872000"/>
            <a:chOff x="1619672" y="4509120"/>
            <a:chExt cx="1872000" cy="1872000"/>
          </a:xfrm>
        </p:grpSpPr>
        <p:pic>
          <p:nvPicPr>
            <p:cNvPr id="16" name="Image 15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619672" y="4509120"/>
              <a:ext cx="1872000" cy="1872000"/>
            </a:xfrm>
            <a:prstGeom prst="rect">
              <a:avLst/>
            </a:prstGeom>
          </p:spPr>
        </p:pic>
        <p:pic>
          <p:nvPicPr>
            <p:cNvPr id="18" name="Picture 3" descr="V:\Jusal\Papers\TopDown Brain\Control Ac II seul red 555 Hipo _YLCW023134_Jul-27-152210-2017_Conflict\Control Ac II seul red 555 Hipo _YLCW023134_Jul-27-152210-2017_Conflict_c1+2.jpg"/>
            <p:cNvPicPr>
              <a:picLocks noChangeAspect="1" noChangeArrowheads="1"/>
            </p:cNvPicPr>
            <p:nvPr/>
          </p:nvPicPr>
          <p:blipFill>
            <a:blip r:embed="rId8" cstate="print"/>
            <a:srcRect l="5536" t="91166" r="73074" b="5167"/>
            <a:stretch>
              <a:fillRect/>
            </a:stretch>
          </p:blipFill>
          <p:spPr bwMode="auto">
            <a:xfrm>
              <a:off x="1691680" y="6165304"/>
              <a:ext cx="400399" cy="68627"/>
            </a:xfrm>
            <a:prstGeom prst="rect">
              <a:avLst/>
            </a:prstGeom>
            <a:noFill/>
          </p:spPr>
        </p:pic>
      </p:grpSp>
      <p:grpSp>
        <p:nvGrpSpPr>
          <p:cNvPr id="22" name="Groupe 21"/>
          <p:cNvGrpSpPr/>
          <p:nvPr/>
        </p:nvGrpSpPr>
        <p:grpSpPr>
          <a:xfrm>
            <a:off x="5156278" y="4440707"/>
            <a:ext cx="1872000" cy="1872000"/>
            <a:chOff x="3563888" y="4509120"/>
            <a:chExt cx="1872000" cy="1872000"/>
          </a:xfrm>
        </p:grpSpPr>
        <p:pic>
          <p:nvPicPr>
            <p:cNvPr id="15" name="Image 14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3563888" y="4509120"/>
              <a:ext cx="1872000" cy="1872000"/>
            </a:xfrm>
            <a:prstGeom prst="rect">
              <a:avLst/>
            </a:prstGeom>
          </p:spPr>
        </p:pic>
        <p:pic>
          <p:nvPicPr>
            <p:cNvPr id="19" name="Picture 3" descr="V:\Jusal\Papers\TopDown Brain\Control Ac II seul red 555 Hipo _YLCW023134_Jul-27-152210-2017_Conflict\Control Ac II seul red 555 Hipo _YLCW023134_Jul-27-152210-2017_Conflict_c1+2.jpg"/>
            <p:cNvPicPr>
              <a:picLocks noChangeAspect="1" noChangeArrowheads="1"/>
            </p:cNvPicPr>
            <p:nvPr/>
          </p:nvPicPr>
          <p:blipFill>
            <a:blip r:embed="rId8" cstate="print"/>
            <a:srcRect l="5536" t="91166" r="73074" b="5167"/>
            <a:stretch>
              <a:fillRect/>
            </a:stretch>
          </p:blipFill>
          <p:spPr bwMode="auto">
            <a:xfrm>
              <a:off x="3667545" y="6165304"/>
              <a:ext cx="400399" cy="68627"/>
            </a:xfrm>
            <a:prstGeom prst="rect">
              <a:avLst/>
            </a:prstGeom>
            <a:noFill/>
          </p:spPr>
        </p:pic>
      </p:grpSp>
      <p:grpSp>
        <p:nvGrpSpPr>
          <p:cNvPr id="21" name="Groupe 20"/>
          <p:cNvGrpSpPr/>
          <p:nvPr/>
        </p:nvGrpSpPr>
        <p:grpSpPr>
          <a:xfrm>
            <a:off x="7100494" y="4440707"/>
            <a:ext cx="1872000" cy="1872000"/>
            <a:chOff x="5508104" y="4509120"/>
            <a:chExt cx="1872000" cy="1872000"/>
          </a:xfrm>
        </p:grpSpPr>
        <p:pic>
          <p:nvPicPr>
            <p:cNvPr id="14" name="Image 13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5508104" y="4509120"/>
              <a:ext cx="1872000" cy="1872000"/>
            </a:xfrm>
            <a:prstGeom prst="rect">
              <a:avLst/>
            </a:prstGeom>
          </p:spPr>
        </p:pic>
        <p:pic>
          <p:nvPicPr>
            <p:cNvPr id="20" name="Picture 3" descr="V:\Jusal\Papers\TopDown Brain\Control Ac II seul red 555 Hipo _YLCW023134_Jul-27-152210-2017_Conflict\Control Ac II seul red 555 Hipo _YLCW023134_Jul-27-152210-2017_Conflict_c1+2.jpg"/>
            <p:cNvPicPr>
              <a:picLocks noChangeAspect="1" noChangeArrowheads="1"/>
            </p:cNvPicPr>
            <p:nvPr/>
          </p:nvPicPr>
          <p:blipFill>
            <a:blip r:embed="rId8" cstate="print"/>
            <a:srcRect l="5536" t="91166" r="73074" b="5167"/>
            <a:stretch>
              <a:fillRect/>
            </a:stretch>
          </p:blipFill>
          <p:spPr bwMode="auto">
            <a:xfrm>
              <a:off x="5611761" y="6165304"/>
              <a:ext cx="400399" cy="68627"/>
            </a:xfrm>
            <a:prstGeom prst="rect">
              <a:avLst/>
            </a:prstGeom>
            <a:noFill/>
          </p:spPr>
        </p:pic>
      </p:grpSp>
      <p:sp>
        <p:nvSpPr>
          <p:cNvPr id="33" name="ZoneTexte 32">
            <a:extLst>
              <a:ext uri="{FF2B5EF4-FFF2-40B4-BE49-F238E27FC236}">
                <a16:creationId xmlns:a16="http://schemas.microsoft.com/office/drawing/2014/main" xmlns="" id="{0758DA5E-D656-4FDA-978C-F3749E4EE98F}"/>
              </a:ext>
            </a:extLst>
          </p:cNvPr>
          <p:cNvSpPr txBox="1"/>
          <p:nvPr/>
        </p:nvSpPr>
        <p:spPr>
          <a:xfrm>
            <a:off x="1187624" y="4725144"/>
            <a:ext cx="14483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i="1" dirty="0" err="1"/>
              <a:t>Medulla</a:t>
            </a:r>
            <a:r>
              <a:rPr lang="fr-FR" sz="1200" i="1" dirty="0"/>
              <a:t> </a:t>
            </a:r>
            <a:r>
              <a:rPr lang="fr-FR" sz="1200" i="1" dirty="0" err="1"/>
              <a:t>oblongata</a:t>
            </a:r>
            <a:endParaRPr lang="en-US" sz="1200" i="1" dirty="0"/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xmlns="" id="{E6098B78-AA3E-4E0C-ABF5-460A47B0A2A4}"/>
              </a:ext>
            </a:extLst>
          </p:cNvPr>
          <p:cNvSpPr txBox="1"/>
          <p:nvPr/>
        </p:nvSpPr>
        <p:spPr>
          <a:xfrm>
            <a:off x="161582" y="3501008"/>
            <a:ext cx="10801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i="1" dirty="0" err="1"/>
              <a:t>Hippocampus</a:t>
            </a:r>
            <a:endParaRPr lang="en-US" sz="1200" i="1" dirty="0"/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xmlns="" id="{031B394D-0CDF-4D32-AB6D-CBB64EB292EB}"/>
              </a:ext>
            </a:extLst>
          </p:cNvPr>
          <p:cNvSpPr txBox="1"/>
          <p:nvPr/>
        </p:nvSpPr>
        <p:spPr>
          <a:xfrm>
            <a:off x="1115616" y="2420888"/>
            <a:ext cx="14483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i="1" dirty="0"/>
              <a:t>Corpus </a:t>
            </a:r>
            <a:r>
              <a:rPr lang="fr-FR" sz="1200" i="1" dirty="0" err="1"/>
              <a:t>callosum</a:t>
            </a:r>
            <a:endParaRPr lang="en-US" sz="1200" i="1" dirty="0"/>
          </a:p>
        </p:txBody>
      </p:sp>
      <p:grpSp>
        <p:nvGrpSpPr>
          <p:cNvPr id="42" name="Groupe 41"/>
          <p:cNvGrpSpPr/>
          <p:nvPr/>
        </p:nvGrpSpPr>
        <p:grpSpPr>
          <a:xfrm>
            <a:off x="1115616" y="2636912"/>
            <a:ext cx="1152128" cy="2133572"/>
            <a:chOff x="1979712" y="3573016"/>
            <a:chExt cx="1152128" cy="2133572"/>
          </a:xfrm>
        </p:grpSpPr>
        <p:pic>
          <p:nvPicPr>
            <p:cNvPr id="43" name="Picture 8"/>
            <p:cNvPicPr>
              <a:picLocks noChangeAspect="1" noChangeArrowheads="1"/>
            </p:cNvPicPr>
            <p:nvPr/>
          </p:nvPicPr>
          <p:blipFill>
            <a:blip r:embed="rId11" cstate="print">
              <a:lum bright="-64000" contrast="88000"/>
            </a:blip>
            <a:srcRect/>
            <a:stretch>
              <a:fillRect/>
            </a:stretch>
          </p:blipFill>
          <p:spPr bwMode="auto">
            <a:xfrm rot="5400000" flipV="1">
              <a:off x="1488990" y="4063738"/>
              <a:ext cx="2133572" cy="1152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xmlns="" id="{31FC7DEB-5F9B-44B6-887F-BA7DCB2EE810}"/>
                </a:ext>
              </a:extLst>
            </p:cNvPr>
            <p:cNvSpPr/>
            <p:nvPr/>
          </p:nvSpPr>
          <p:spPr>
            <a:xfrm flipH="1">
              <a:off x="2411776" y="3861048"/>
              <a:ext cx="144000" cy="144000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xmlns="" id="{DC1F580F-9014-409E-8A16-29E335F8E924}"/>
                </a:ext>
              </a:extLst>
            </p:cNvPr>
            <p:cNvSpPr/>
            <p:nvPr/>
          </p:nvSpPr>
          <p:spPr>
            <a:xfrm flipH="1">
              <a:off x="2843808" y="5229200"/>
              <a:ext cx="144000" cy="144000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xmlns="" id="{C4B3F701-EC91-4999-914E-A74A1A0CA659}"/>
                </a:ext>
              </a:extLst>
            </p:cNvPr>
            <p:cNvSpPr/>
            <p:nvPr/>
          </p:nvSpPr>
          <p:spPr>
            <a:xfrm flipH="1">
              <a:off x="2267744" y="4509120"/>
              <a:ext cx="144016" cy="144016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117</Words>
  <Application>Microsoft Office PowerPoint</Application>
  <PresentationFormat>Affichage à l'écran (4:3)</PresentationFormat>
  <Paragraphs>39</Paragraphs>
  <Slides>4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5" baseType="lpstr">
      <vt:lpstr>Thème Office</vt:lpstr>
      <vt:lpstr>Diapositive 1</vt:lpstr>
      <vt:lpstr>Diapositive 2</vt:lpstr>
      <vt:lpstr>Diapositive 3</vt:lpstr>
      <vt:lpstr>Diapositive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Jusal</dc:creator>
  <cp:lastModifiedBy>Jusal</cp:lastModifiedBy>
  <cp:revision>11</cp:revision>
  <dcterms:created xsi:type="dcterms:W3CDTF">2017-10-02T08:15:28Z</dcterms:created>
  <dcterms:modified xsi:type="dcterms:W3CDTF">2017-10-09T12:11:02Z</dcterms:modified>
</cp:coreProperties>
</file>