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02" r:id="rId2"/>
  </p:sldIdLst>
  <p:sldSz cx="9144000" cy="6858000" type="screen4x3"/>
  <p:notesSz cx="6797675" cy="9926638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4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wner" initials="o" lastIdx="2" clrIdx="0"/>
  <p:cmAuthor id="1" name="Windows ユーザー" initials="Wユ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719" autoAdjust="0"/>
    <p:restoredTop sz="89834" autoAdjust="0"/>
  </p:normalViewPr>
  <p:slideViewPr>
    <p:cSldViewPr snapToGrid="0" snapToObjects="1">
      <p:cViewPr varScale="1">
        <p:scale>
          <a:sx n="86" d="100"/>
          <a:sy n="86" d="100"/>
        </p:scale>
        <p:origin x="1862" y="62"/>
      </p:cViewPr>
      <p:guideLst>
        <p:guide orient="horz" pos="194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03E4EB-3667-2147-93DA-6574469F6F66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503D3-67CD-A443-9618-721CE22490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64770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7E12D-5B6F-4AE2-816E-4A347F79FECC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7BB8F-A9D0-4F50-B7A2-0E48F464F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074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EC5A-1E68-934D-A085-9735FB2A2173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57F4-8B0C-814E-A11D-F670AEFCC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5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EC5A-1E68-934D-A085-9735FB2A2173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57F4-8B0C-814E-A11D-F670AEFCC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2080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EC5A-1E68-934D-A085-9735FB2A2173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57F4-8B0C-814E-A11D-F670AEFCC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42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EC5A-1E68-934D-A085-9735FB2A2173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57F4-8B0C-814E-A11D-F670AEFCC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58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EC5A-1E68-934D-A085-9735FB2A2173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57F4-8B0C-814E-A11D-F670AEFCC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4940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EC5A-1E68-934D-A085-9735FB2A2173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57F4-8B0C-814E-A11D-F670AEFCC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430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EC5A-1E68-934D-A085-9735FB2A2173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57F4-8B0C-814E-A11D-F670AEFCC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739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EC5A-1E68-934D-A085-9735FB2A2173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57F4-8B0C-814E-A11D-F670AEFCC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55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EC5A-1E68-934D-A085-9735FB2A2173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57F4-8B0C-814E-A11D-F670AEFCC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58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EC5A-1E68-934D-A085-9735FB2A2173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57F4-8B0C-814E-A11D-F670AEFCC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68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EC5A-1E68-934D-A085-9735FB2A2173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57F4-8B0C-814E-A11D-F670AEFCC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6202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9EC5A-1E68-934D-A085-9735FB2A2173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C57F4-8B0C-814E-A11D-F670AEFCC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697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Line 450"/>
          <p:cNvSpPr>
            <a:spLocks noChangeShapeType="1"/>
          </p:cNvSpPr>
          <p:nvPr/>
        </p:nvSpPr>
        <p:spPr bwMode="auto">
          <a:xfrm>
            <a:off x="3190502" y="643954"/>
            <a:ext cx="144463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5" name="Line 451"/>
          <p:cNvSpPr>
            <a:spLocks noChangeShapeType="1"/>
          </p:cNvSpPr>
          <p:nvPr/>
        </p:nvSpPr>
        <p:spPr bwMode="auto">
          <a:xfrm>
            <a:off x="3190502" y="822329"/>
            <a:ext cx="144463" cy="0"/>
          </a:xfrm>
          <a:prstGeom prst="line">
            <a:avLst/>
          </a:prstGeom>
          <a:noFill/>
          <a:ln w="4763" cap="rnd">
            <a:solidFill>
              <a:srgbClr val="99999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43" name="テキスト ボックス 1342"/>
          <p:cNvSpPr txBox="1"/>
          <p:nvPr/>
        </p:nvSpPr>
        <p:spPr>
          <a:xfrm>
            <a:off x="3092341" y="2325493"/>
            <a:ext cx="833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i="1" dirty="0"/>
              <a:t>P</a:t>
            </a:r>
            <a:r>
              <a:rPr kumimoji="1" lang="en-US" altLang="ja-JP" sz="1200" dirty="0"/>
              <a:t> =0.101</a:t>
            </a:r>
            <a:endParaRPr kumimoji="1" lang="ja-JP" altLang="en-US" sz="1200" dirty="0"/>
          </a:p>
        </p:txBody>
      </p:sp>
      <p:sp>
        <p:nvSpPr>
          <p:cNvPr id="1345" name="テキスト ボックス 1344"/>
          <p:cNvSpPr txBox="1"/>
          <p:nvPr/>
        </p:nvSpPr>
        <p:spPr>
          <a:xfrm>
            <a:off x="-6892" y="0"/>
            <a:ext cx="2817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Supplementary Figure S2  </a:t>
            </a:r>
            <a:endParaRPr kumimoji="1" lang="ja-JP" altLang="en-US" b="1" dirty="0"/>
          </a:p>
        </p:txBody>
      </p:sp>
      <p:sp>
        <p:nvSpPr>
          <p:cNvPr id="1269" name="Rectangle 1123"/>
          <p:cNvSpPr>
            <a:spLocks noChangeArrowheads="1"/>
          </p:cNvSpPr>
          <p:nvPr/>
        </p:nvSpPr>
        <p:spPr bwMode="auto">
          <a:xfrm>
            <a:off x="3397172" y="558648"/>
            <a:ext cx="1398991" cy="159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DLBCL.with</a:t>
            </a: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out</a:t>
            </a:r>
            <a:r>
              <a:rPr kumimoji="1" lang="en-US" altLang="ja-JP" sz="10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 </a:t>
            </a:r>
            <a:r>
              <a:rPr lang="en-US" altLang="ja-JP" sz="1000" dirty="0">
                <a:solidFill>
                  <a:srgbClr val="000000"/>
                </a:solidFill>
                <a:latin typeface="+mn-lt"/>
              </a:rPr>
              <a:t>MPM</a:t>
            </a:r>
            <a:endParaRPr kumimoji="1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270" name="Rectangle 1123"/>
          <p:cNvSpPr>
            <a:spLocks noChangeArrowheads="1"/>
          </p:cNvSpPr>
          <p:nvPr/>
        </p:nvSpPr>
        <p:spPr bwMode="auto">
          <a:xfrm>
            <a:off x="3373422" y="749722"/>
            <a:ext cx="150821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DLBCL.with</a:t>
            </a:r>
            <a:r>
              <a:rPr kumimoji="1" lang="en-US" altLang="ja-JP" sz="10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 </a:t>
            </a:r>
            <a:r>
              <a:rPr lang="en-US" altLang="ja-JP" sz="1000" dirty="0">
                <a:solidFill>
                  <a:srgbClr val="000000"/>
                </a:solidFill>
                <a:latin typeface="+mn-lt"/>
              </a:rPr>
              <a:t>MPM</a:t>
            </a:r>
            <a:endParaRPr kumimoji="1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716" name="AutoShape 452"/>
          <p:cNvSpPr>
            <a:spLocks noChangeAspect="1" noChangeArrowheads="1" noTextEdit="1"/>
          </p:cNvSpPr>
          <p:nvPr/>
        </p:nvSpPr>
        <p:spPr bwMode="auto">
          <a:xfrm>
            <a:off x="173697" y="204509"/>
            <a:ext cx="3967012" cy="3256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9717" name="Group 654"/>
          <p:cNvGrpSpPr>
            <a:grpSpLocks/>
          </p:cNvGrpSpPr>
          <p:nvPr/>
        </p:nvGrpSpPr>
        <p:grpSpPr bwMode="auto">
          <a:xfrm>
            <a:off x="363024" y="486159"/>
            <a:ext cx="3583051" cy="2645192"/>
            <a:chOff x="2840" y="195"/>
            <a:chExt cx="2025" cy="1822"/>
          </a:xfrm>
        </p:grpSpPr>
        <p:sp>
          <p:nvSpPr>
            <p:cNvPr id="9801" name="Line 454"/>
            <p:cNvSpPr>
              <a:spLocks noChangeShapeType="1"/>
            </p:cNvSpPr>
            <p:nvPr/>
          </p:nvSpPr>
          <p:spPr bwMode="auto">
            <a:xfrm>
              <a:off x="3123" y="1760"/>
              <a:ext cx="1715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2" name="Line 455"/>
            <p:cNvSpPr>
              <a:spLocks noChangeShapeType="1"/>
            </p:cNvSpPr>
            <p:nvPr/>
          </p:nvSpPr>
          <p:spPr bwMode="auto">
            <a:xfrm>
              <a:off x="3123" y="1760"/>
              <a:ext cx="0" cy="3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3" name="Line 456"/>
            <p:cNvSpPr>
              <a:spLocks noChangeShapeType="1"/>
            </p:cNvSpPr>
            <p:nvPr/>
          </p:nvSpPr>
          <p:spPr bwMode="auto">
            <a:xfrm>
              <a:off x="3464" y="1760"/>
              <a:ext cx="0" cy="3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4" name="Line 457"/>
            <p:cNvSpPr>
              <a:spLocks noChangeShapeType="1"/>
            </p:cNvSpPr>
            <p:nvPr/>
          </p:nvSpPr>
          <p:spPr bwMode="auto">
            <a:xfrm>
              <a:off x="3807" y="1760"/>
              <a:ext cx="0" cy="3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5" name="Line 458"/>
            <p:cNvSpPr>
              <a:spLocks noChangeShapeType="1"/>
            </p:cNvSpPr>
            <p:nvPr/>
          </p:nvSpPr>
          <p:spPr bwMode="auto">
            <a:xfrm>
              <a:off x="4151" y="1760"/>
              <a:ext cx="0" cy="3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6" name="Line 459"/>
            <p:cNvSpPr>
              <a:spLocks noChangeShapeType="1"/>
            </p:cNvSpPr>
            <p:nvPr/>
          </p:nvSpPr>
          <p:spPr bwMode="auto">
            <a:xfrm>
              <a:off x="4495" y="1760"/>
              <a:ext cx="0" cy="3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7" name="Line 460"/>
            <p:cNvSpPr>
              <a:spLocks noChangeShapeType="1"/>
            </p:cNvSpPr>
            <p:nvPr/>
          </p:nvSpPr>
          <p:spPr bwMode="auto">
            <a:xfrm>
              <a:off x="4838" y="1760"/>
              <a:ext cx="0" cy="3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8" name="Rectangle 461"/>
            <p:cNvSpPr>
              <a:spLocks noChangeArrowheads="1"/>
            </p:cNvSpPr>
            <p:nvPr/>
          </p:nvSpPr>
          <p:spPr bwMode="auto">
            <a:xfrm>
              <a:off x="3093" y="1830"/>
              <a:ext cx="36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9809" name="Rectangle 462"/>
            <p:cNvSpPr>
              <a:spLocks noChangeArrowheads="1"/>
            </p:cNvSpPr>
            <p:nvPr/>
          </p:nvSpPr>
          <p:spPr bwMode="auto">
            <a:xfrm>
              <a:off x="3434" y="1830"/>
              <a:ext cx="36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2</a:t>
              </a:r>
              <a:endParaRPr kumimoji="1" lang="ja-JP" altLang="ja-JP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9810" name="Rectangle 463"/>
            <p:cNvSpPr>
              <a:spLocks noChangeArrowheads="1"/>
            </p:cNvSpPr>
            <p:nvPr/>
          </p:nvSpPr>
          <p:spPr bwMode="auto">
            <a:xfrm>
              <a:off x="3777" y="1830"/>
              <a:ext cx="36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4</a:t>
              </a:r>
              <a:endParaRPr kumimoji="1" lang="ja-JP" altLang="ja-JP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9811" name="Rectangle 464"/>
            <p:cNvSpPr>
              <a:spLocks noChangeArrowheads="1"/>
            </p:cNvSpPr>
            <p:nvPr/>
          </p:nvSpPr>
          <p:spPr bwMode="auto">
            <a:xfrm>
              <a:off x="4121" y="1830"/>
              <a:ext cx="36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6</a:t>
              </a:r>
              <a:endParaRPr kumimoji="1" lang="ja-JP" altLang="ja-JP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9812" name="Rectangle 465"/>
            <p:cNvSpPr>
              <a:spLocks noChangeArrowheads="1"/>
            </p:cNvSpPr>
            <p:nvPr/>
          </p:nvSpPr>
          <p:spPr bwMode="auto">
            <a:xfrm>
              <a:off x="4465" y="1830"/>
              <a:ext cx="36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8</a:t>
              </a:r>
              <a:endParaRPr kumimoji="1" lang="ja-JP" altLang="ja-JP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9813" name="Rectangle 466"/>
            <p:cNvSpPr>
              <a:spLocks noChangeArrowheads="1"/>
            </p:cNvSpPr>
            <p:nvPr/>
          </p:nvSpPr>
          <p:spPr bwMode="auto">
            <a:xfrm>
              <a:off x="4793" y="1830"/>
              <a:ext cx="7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10</a:t>
              </a:r>
              <a:endParaRPr kumimoji="1" lang="ja-JP" altLang="ja-JP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9814" name="Line 467"/>
            <p:cNvSpPr>
              <a:spLocks noChangeShapeType="1"/>
            </p:cNvSpPr>
            <p:nvPr/>
          </p:nvSpPr>
          <p:spPr bwMode="auto">
            <a:xfrm flipV="1">
              <a:off x="3123" y="318"/>
              <a:ext cx="0" cy="1385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5" name="Line 468"/>
            <p:cNvSpPr>
              <a:spLocks noChangeShapeType="1"/>
            </p:cNvSpPr>
            <p:nvPr/>
          </p:nvSpPr>
          <p:spPr bwMode="auto">
            <a:xfrm flipH="1">
              <a:off x="3090" y="1703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6" name="Line 469"/>
            <p:cNvSpPr>
              <a:spLocks noChangeShapeType="1"/>
            </p:cNvSpPr>
            <p:nvPr/>
          </p:nvSpPr>
          <p:spPr bwMode="auto">
            <a:xfrm flipH="1">
              <a:off x="3090" y="1426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7" name="Line 470"/>
            <p:cNvSpPr>
              <a:spLocks noChangeShapeType="1"/>
            </p:cNvSpPr>
            <p:nvPr/>
          </p:nvSpPr>
          <p:spPr bwMode="auto">
            <a:xfrm flipH="1">
              <a:off x="3090" y="1149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8" name="Line 471"/>
            <p:cNvSpPr>
              <a:spLocks noChangeShapeType="1"/>
            </p:cNvSpPr>
            <p:nvPr/>
          </p:nvSpPr>
          <p:spPr bwMode="auto">
            <a:xfrm flipH="1">
              <a:off x="3090" y="872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9" name="Line 472"/>
            <p:cNvSpPr>
              <a:spLocks noChangeShapeType="1"/>
            </p:cNvSpPr>
            <p:nvPr/>
          </p:nvSpPr>
          <p:spPr bwMode="auto">
            <a:xfrm flipH="1">
              <a:off x="3090" y="595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20" name="Line 473"/>
            <p:cNvSpPr>
              <a:spLocks noChangeShapeType="1"/>
            </p:cNvSpPr>
            <p:nvPr/>
          </p:nvSpPr>
          <p:spPr bwMode="auto">
            <a:xfrm flipH="1">
              <a:off x="3090" y="31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21" name="Rectangle 474"/>
            <p:cNvSpPr>
              <a:spLocks noChangeArrowheads="1"/>
            </p:cNvSpPr>
            <p:nvPr/>
          </p:nvSpPr>
          <p:spPr bwMode="auto">
            <a:xfrm>
              <a:off x="2950" y="1680"/>
              <a:ext cx="9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0.0</a:t>
              </a:r>
              <a:endParaRPr kumimoji="1" lang="ja-JP" altLang="ja-JP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9822" name="Rectangle 475"/>
            <p:cNvSpPr>
              <a:spLocks noChangeArrowheads="1"/>
            </p:cNvSpPr>
            <p:nvPr/>
          </p:nvSpPr>
          <p:spPr bwMode="auto">
            <a:xfrm>
              <a:off x="2950" y="1403"/>
              <a:ext cx="9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0.2</a:t>
              </a:r>
              <a:endParaRPr kumimoji="1" lang="ja-JP" altLang="ja-JP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9823" name="Rectangle 476"/>
            <p:cNvSpPr>
              <a:spLocks noChangeArrowheads="1"/>
            </p:cNvSpPr>
            <p:nvPr/>
          </p:nvSpPr>
          <p:spPr bwMode="auto">
            <a:xfrm>
              <a:off x="2950" y="1126"/>
              <a:ext cx="9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0.4</a:t>
              </a:r>
              <a:endParaRPr kumimoji="1" lang="ja-JP" altLang="ja-JP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9824" name="Rectangle 477"/>
            <p:cNvSpPr>
              <a:spLocks noChangeArrowheads="1"/>
            </p:cNvSpPr>
            <p:nvPr/>
          </p:nvSpPr>
          <p:spPr bwMode="auto">
            <a:xfrm>
              <a:off x="2950" y="849"/>
              <a:ext cx="9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0.6</a:t>
              </a:r>
              <a:endParaRPr kumimoji="1" lang="ja-JP" altLang="ja-JP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9825" name="Rectangle 478"/>
            <p:cNvSpPr>
              <a:spLocks noChangeArrowheads="1"/>
            </p:cNvSpPr>
            <p:nvPr/>
          </p:nvSpPr>
          <p:spPr bwMode="auto">
            <a:xfrm>
              <a:off x="2950" y="572"/>
              <a:ext cx="9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0.8</a:t>
              </a:r>
              <a:endParaRPr kumimoji="1" lang="ja-JP" altLang="ja-JP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9826" name="Rectangle 479"/>
            <p:cNvSpPr>
              <a:spLocks noChangeArrowheads="1"/>
            </p:cNvSpPr>
            <p:nvPr/>
          </p:nvSpPr>
          <p:spPr bwMode="auto">
            <a:xfrm>
              <a:off x="2950" y="294"/>
              <a:ext cx="9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1.0</a:t>
              </a:r>
              <a:endParaRPr kumimoji="1" lang="ja-JP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9827" name="Freeform 480"/>
            <p:cNvSpPr>
              <a:spLocks/>
            </p:cNvSpPr>
            <p:nvPr/>
          </p:nvSpPr>
          <p:spPr bwMode="auto">
            <a:xfrm>
              <a:off x="3123" y="261"/>
              <a:ext cx="1719" cy="1499"/>
            </a:xfrm>
            <a:custGeom>
              <a:avLst/>
              <a:gdLst>
                <a:gd name="T0" fmla="*/ 0 w 515"/>
                <a:gd name="T1" fmla="*/ 0 h 449"/>
                <a:gd name="T2" fmla="*/ 0 w 515"/>
                <a:gd name="T3" fmla="*/ 449 h 449"/>
                <a:gd name="T4" fmla="*/ 515 w 515"/>
                <a:gd name="T5" fmla="*/ 449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5" h="449">
                  <a:moveTo>
                    <a:pt x="0" y="0"/>
                  </a:moveTo>
                  <a:lnTo>
                    <a:pt x="0" y="449"/>
                  </a:lnTo>
                  <a:lnTo>
                    <a:pt x="515" y="449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28" name="Rectangle 481"/>
            <p:cNvSpPr>
              <a:spLocks noChangeArrowheads="1"/>
            </p:cNvSpPr>
            <p:nvPr/>
          </p:nvSpPr>
          <p:spPr bwMode="auto">
            <a:xfrm>
              <a:off x="3853" y="195"/>
              <a:ext cx="483" cy="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L</a:t>
              </a:r>
              <a:r>
                <a:rPr kumimoji="1" lang="en-US" altLang="ja-JP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ow-</a:t>
              </a:r>
              <a:r>
                <a:rPr lang="en-US" altLang="ja-JP" sz="1200" b="1" dirty="0">
                  <a:solidFill>
                    <a:srgbClr val="000000"/>
                  </a:solidFill>
                  <a:latin typeface="+mn-lt"/>
                </a:rPr>
                <a:t>i</a:t>
              </a:r>
              <a:r>
                <a:rPr kumimoji="1" lang="en-US" altLang="ja-JP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nt. risk</a:t>
              </a:r>
              <a:endParaRPr kumimoji="1" lang="ja-JP" altLang="ja-JP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9829" name="Rectangle 482"/>
            <p:cNvSpPr>
              <a:spLocks noChangeArrowheads="1"/>
            </p:cNvSpPr>
            <p:nvPr/>
          </p:nvSpPr>
          <p:spPr bwMode="auto">
            <a:xfrm>
              <a:off x="3891" y="1911"/>
              <a:ext cx="285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OS</a:t>
              </a:r>
              <a:r>
                <a:rPr kumimoji="1" lang="en-US" altLang="ja-JP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 (year)</a:t>
              </a:r>
              <a:endParaRPr kumimoji="1" lang="ja-JP" altLang="ja-JP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9830" name="Rectangle 483"/>
            <p:cNvSpPr>
              <a:spLocks noChangeArrowheads="1"/>
            </p:cNvSpPr>
            <p:nvPr/>
          </p:nvSpPr>
          <p:spPr bwMode="auto">
            <a:xfrm rot="16200000">
              <a:off x="2688" y="964"/>
              <a:ext cx="392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Probability</a:t>
              </a:r>
              <a:endParaRPr kumimoji="1" lang="ja-JP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9831" name="Freeform 484"/>
            <p:cNvSpPr>
              <a:spLocks/>
            </p:cNvSpPr>
            <p:nvPr/>
          </p:nvSpPr>
          <p:spPr bwMode="auto">
            <a:xfrm>
              <a:off x="3123" y="318"/>
              <a:ext cx="1652" cy="461"/>
            </a:xfrm>
            <a:custGeom>
              <a:avLst/>
              <a:gdLst>
                <a:gd name="T0" fmla="*/ 0 w 495"/>
                <a:gd name="T1" fmla="*/ 0 h 138"/>
                <a:gd name="T2" fmla="*/ 1 w 495"/>
                <a:gd name="T3" fmla="*/ 0 h 138"/>
                <a:gd name="T4" fmla="*/ 1 w 495"/>
                <a:gd name="T5" fmla="*/ 3 h 138"/>
                <a:gd name="T6" fmla="*/ 10 w 495"/>
                <a:gd name="T7" fmla="*/ 3 h 138"/>
                <a:gd name="T8" fmla="*/ 10 w 495"/>
                <a:gd name="T9" fmla="*/ 6 h 138"/>
                <a:gd name="T10" fmla="*/ 14 w 495"/>
                <a:gd name="T11" fmla="*/ 6 h 138"/>
                <a:gd name="T12" fmla="*/ 14 w 495"/>
                <a:gd name="T13" fmla="*/ 9 h 138"/>
                <a:gd name="T14" fmla="*/ 15 w 495"/>
                <a:gd name="T15" fmla="*/ 9 h 138"/>
                <a:gd name="T16" fmla="*/ 15 w 495"/>
                <a:gd name="T17" fmla="*/ 12 h 138"/>
                <a:gd name="T18" fmla="*/ 24 w 495"/>
                <a:gd name="T19" fmla="*/ 12 h 138"/>
                <a:gd name="T20" fmla="*/ 24 w 495"/>
                <a:gd name="T21" fmla="*/ 15 h 138"/>
                <a:gd name="T22" fmla="*/ 26 w 495"/>
                <a:gd name="T23" fmla="*/ 15 h 138"/>
                <a:gd name="T24" fmla="*/ 26 w 495"/>
                <a:gd name="T25" fmla="*/ 18 h 138"/>
                <a:gd name="T26" fmla="*/ 30 w 495"/>
                <a:gd name="T27" fmla="*/ 18 h 138"/>
                <a:gd name="T28" fmla="*/ 30 w 495"/>
                <a:gd name="T29" fmla="*/ 21 h 138"/>
                <a:gd name="T30" fmla="*/ 45 w 495"/>
                <a:gd name="T31" fmla="*/ 21 h 138"/>
                <a:gd name="T32" fmla="*/ 45 w 495"/>
                <a:gd name="T33" fmla="*/ 24 h 138"/>
                <a:gd name="T34" fmla="*/ 53 w 495"/>
                <a:gd name="T35" fmla="*/ 24 h 138"/>
                <a:gd name="T36" fmla="*/ 53 w 495"/>
                <a:gd name="T37" fmla="*/ 27 h 138"/>
                <a:gd name="T38" fmla="*/ 89 w 495"/>
                <a:gd name="T39" fmla="*/ 27 h 138"/>
                <a:gd name="T40" fmla="*/ 89 w 495"/>
                <a:gd name="T41" fmla="*/ 31 h 138"/>
                <a:gd name="T42" fmla="*/ 91 w 495"/>
                <a:gd name="T43" fmla="*/ 31 h 138"/>
                <a:gd name="T44" fmla="*/ 91 w 495"/>
                <a:gd name="T45" fmla="*/ 35 h 138"/>
                <a:gd name="T46" fmla="*/ 93 w 495"/>
                <a:gd name="T47" fmla="*/ 35 h 138"/>
                <a:gd name="T48" fmla="*/ 93 w 495"/>
                <a:gd name="T49" fmla="*/ 39 h 138"/>
                <a:gd name="T50" fmla="*/ 95 w 495"/>
                <a:gd name="T51" fmla="*/ 39 h 138"/>
                <a:gd name="T52" fmla="*/ 95 w 495"/>
                <a:gd name="T53" fmla="*/ 43 h 138"/>
                <a:gd name="T54" fmla="*/ 98 w 495"/>
                <a:gd name="T55" fmla="*/ 43 h 138"/>
                <a:gd name="T56" fmla="*/ 98 w 495"/>
                <a:gd name="T57" fmla="*/ 47 h 138"/>
                <a:gd name="T58" fmla="*/ 112 w 495"/>
                <a:gd name="T59" fmla="*/ 47 h 138"/>
                <a:gd name="T60" fmla="*/ 112 w 495"/>
                <a:gd name="T61" fmla="*/ 51 h 138"/>
                <a:gd name="T62" fmla="*/ 112 w 495"/>
                <a:gd name="T63" fmla="*/ 51 h 138"/>
                <a:gd name="T64" fmla="*/ 112 w 495"/>
                <a:gd name="T65" fmla="*/ 56 h 138"/>
                <a:gd name="T66" fmla="*/ 125 w 495"/>
                <a:gd name="T67" fmla="*/ 56 h 138"/>
                <a:gd name="T68" fmla="*/ 125 w 495"/>
                <a:gd name="T69" fmla="*/ 60 h 138"/>
                <a:gd name="T70" fmla="*/ 126 w 495"/>
                <a:gd name="T71" fmla="*/ 60 h 138"/>
                <a:gd name="T72" fmla="*/ 126 w 495"/>
                <a:gd name="T73" fmla="*/ 65 h 138"/>
                <a:gd name="T74" fmla="*/ 134 w 495"/>
                <a:gd name="T75" fmla="*/ 65 h 138"/>
                <a:gd name="T76" fmla="*/ 134 w 495"/>
                <a:gd name="T77" fmla="*/ 70 h 138"/>
                <a:gd name="T78" fmla="*/ 152 w 495"/>
                <a:gd name="T79" fmla="*/ 70 h 138"/>
                <a:gd name="T80" fmla="*/ 152 w 495"/>
                <a:gd name="T81" fmla="*/ 75 h 138"/>
                <a:gd name="T82" fmla="*/ 190 w 495"/>
                <a:gd name="T83" fmla="*/ 75 h 138"/>
                <a:gd name="T84" fmla="*/ 190 w 495"/>
                <a:gd name="T85" fmla="*/ 81 h 138"/>
                <a:gd name="T86" fmla="*/ 209 w 495"/>
                <a:gd name="T87" fmla="*/ 81 h 138"/>
                <a:gd name="T88" fmla="*/ 209 w 495"/>
                <a:gd name="T89" fmla="*/ 88 h 138"/>
                <a:gd name="T90" fmla="*/ 233 w 495"/>
                <a:gd name="T91" fmla="*/ 88 h 138"/>
                <a:gd name="T92" fmla="*/ 233 w 495"/>
                <a:gd name="T93" fmla="*/ 94 h 138"/>
                <a:gd name="T94" fmla="*/ 240 w 495"/>
                <a:gd name="T95" fmla="*/ 94 h 138"/>
                <a:gd name="T96" fmla="*/ 240 w 495"/>
                <a:gd name="T97" fmla="*/ 102 h 138"/>
                <a:gd name="T98" fmla="*/ 248 w 495"/>
                <a:gd name="T99" fmla="*/ 102 h 138"/>
                <a:gd name="T100" fmla="*/ 248 w 495"/>
                <a:gd name="T101" fmla="*/ 109 h 138"/>
                <a:gd name="T102" fmla="*/ 273 w 495"/>
                <a:gd name="T103" fmla="*/ 109 h 138"/>
                <a:gd name="T104" fmla="*/ 273 w 495"/>
                <a:gd name="T105" fmla="*/ 118 h 138"/>
                <a:gd name="T106" fmla="*/ 276 w 495"/>
                <a:gd name="T107" fmla="*/ 118 h 138"/>
                <a:gd name="T108" fmla="*/ 276 w 495"/>
                <a:gd name="T109" fmla="*/ 128 h 138"/>
                <a:gd name="T110" fmla="*/ 281 w 495"/>
                <a:gd name="T111" fmla="*/ 128 h 138"/>
                <a:gd name="T112" fmla="*/ 281 w 495"/>
                <a:gd name="T113" fmla="*/ 138 h 138"/>
                <a:gd name="T114" fmla="*/ 495 w 495"/>
                <a:gd name="T115" fmla="*/ 138 h 138"/>
                <a:gd name="T116" fmla="*/ 495 w 495"/>
                <a:gd name="T117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5" h="138">
                  <a:moveTo>
                    <a:pt x="0" y="0"/>
                  </a:moveTo>
                  <a:lnTo>
                    <a:pt x="1" y="0"/>
                  </a:lnTo>
                  <a:lnTo>
                    <a:pt x="1" y="3"/>
                  </a:lnTo>
                  <a:lnTo>
                    <a:pt x="10" y="3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5" y="12"/>
                  </a:lnTo>
                  <a:lnTo>
                    <a:pt x="24" y="12"/>
                  </a:lnTo>
                  <a:lnTo>
                    <a:pt x="24" y="15"/>
                  </a:lnTo>
                  <a:lnTo>
                    <a:pt x="26" y="15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30" y="21"/>
                  </a:lnTo>
                  <a:lnTo>
                    <a:pt x="45" y="21"/>
                  </a:lnTo>
                  <a:lnTo>
                    <a:pt x="45" y="24"/>
                  </a:lnTo>
                  <a:lnTo>
                    <a:pt x="53" y="24"/>
                  </a:lnTo>
                  <a:lnTo>
                    <a:pt x="53" y="27"/>
                  </a:lnTo>
                  <a:lnTo>
                    <a:pt x="89" y="27"/>
                  </a:lnTo>
                  <a:lnTo>
                    <a:pt x="89" y="31"/>
                  </a:lnTo>
                  <a:lnTo>
                    <a:pt x="91" y="31"/>
                  </a:lnTo>
                  <a:lnTo>
                    <a:pt x="91" y="35"/>
                  </a:lnTo>
                  <a:lnTo>
                    <a:pt x="93" y="35"/>
                  </a:lnTo>
                  <a:lnTo>
                    <a:pt x="93" y="39"/>
                  </a:lnTo>
                  <a:lnTo>
                    <a:pt x="95" y="39"/>
                  </a:lnTo>
                  <a:lnTo>
                    <a:pt x="95" y="43"/>
                  </a:lnTo>
                  <a:lnTo>
                    <a:pt x="98" y="43"/>
                  </a:lnTo>
                  <a:lnTo>
                    <a:pt x="98" y="47"/>
                  </a:lnTo>
                  <a:lnTo>
                    <a:pt x="112" y="47"/>
                  </a:lnTo>
                  <a:lnTo>
                    <a:pt x="112" y="51"/>
                  </a:lnTo>
                  <a:lnTo>
                    <a:pt x="112" y="51"/>
                  </a:lnTo>
                  <a:lnTo>
                    <a:pt x="112" y="56"/>
                  </a:lnTo>
                  <a:lnTo>
                    <a:pt x="125" y="56"/>
                  </a:lnTo>
                  <a:lnTo>
                    <a:pt x="125" y="60"/>
                  </a:lnTo>
                  <a:lnTo>
                    <a:pt x="126" y="60"/>
                  </a:lnTo>
                  <a:lnTo>
                    <a:pt x="126" y="65"/>
                  </a:lnTo>
                  <a:lnTo>
                    <a:pt x="134" y="65"/>
                  </a:lnTo>
                  <a:lnTo>
                    <a:pt x="134" y="70"/>
                  </a:lnTo>
                  <a:lnTo>
                    <a:pt x="152" y="70"/>
                  </a:lnTo>
                  <a:lnTo>
                    <a:pt x="152" y="75"/>
                  </a:lnTo>
                  <a:lnTo>
                    <a:pt x="190" y="75"/>
                  </a:lnTo>
                  <a:lnTo>
                    <a:pt x="190" y="81"/>
                  </a:lnTo>
                  <a:lnTo>
                    <a:pt x="209" y="81"/>
                  </a:lnTo>
                  <a:lnTo>
                    <a:pt x="209" y="88"/>
                  </a:lnTo>
                  <a:lnTo>
                    <a:pt x="233" y="88"/>
                  </a:lnTo>
                  <a:lnTo>
                    <a:pt x="233" y="94"/>
                  </a:lnTo>
                  <a:lnTo>
                    <a:pt x="240" y="94"/>
                  </a:lnTo>
                  <a:lnTo>
                    <a:pt x="240" y="102"/>
                  </a:lnTo>
                  <a:lnTo>
                    <a:pt x="248" y="102"/>
                  </a:lnTo>
                  <a:lnTo>
                    <a:pt x="248" y="109"/>
                  </a:lnTo>
                  <a:lnTo>
                    <a:pt x="273" y="109"/>
                  </a:lnTo>
                  <a:lnTo>
                    <a:pt x="273" y="118"/>
                  </a:lnTo>
                  <a:lnTo>
                    <a:pt x="276" y="118"/>
                  </a:lnTo>
                  <a:lnTo>
                    <a:pt x="276" y="128"/>
                  </a:lnTo>
                  <a:lnTo>
                    <a:pt x="281" y="128"/>
                  </a:lnTo>
                  <a:lnTo>
                    <a:pt x="281" y="138"/>
                  </a:lnTo>
                  <a:lnTo>
                    <a:pt x="495" y="138"/>
                  </a:lnTo>
                  <a:lnTo>
                    <a:pt x="495" y="138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2" name="Line 485"/>
            <p:cNvSpPr>
              <a:spLocks noChangeShapeType="1"/>
            </p:cNvSpPr>
            <p:nvPr/>
          </p:nvSpPr>
          <p:spPr bwMode="auto">
            <a:xfrm>
              <a:off x="3110" y="32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3" name="Line 486"/>
            <p:cNvSpPr>
              <a:spLocks noChangeShapeType="1"/>
            </p:cNvSpPr>
            <p:nvPr/>
          </p:nvSpPr>
          <p:spPr bwMode="auto">
            <a:xfrm flipV="1">
              <a:off x="3127" y="311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4" name="Line 487"/>
            <p:cNvSpPr>
              <a:spLocks noChangeShapeType="1"/>
            </p:cNvSpPr>
            <p:nvPr/>
          </p:nvSpPr>
          <p:spPr bwMode="auto">
            <a:xfrm>
              <a:off x="3143" y="338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5" name="Line 488"/>
            <p:cNvSpPr>
              <a:spLocks noChangeShapeType="1"/>
            </p:cNvSpPr>
            <p:nvPr/>
          </p:nvSpPr>
          <p:spPr bwMode="auto">
            <a:xfrm flipV="1">
              <a:off x="3160" y="321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6" name="Line 489"/>
            <p:cNvSpPr>
              <a:spLocks noChangeShapeType="1"/>
            </p:cNvSpPr>
            <p:nvPr/>
          </p:nvSpPr>
          <p:spPr bwMode="auto">
            <a:xfrm>
              <a:off x="3147" y="33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7" name="Line 490"/>
            <p:cNvSpPr>
              <a:spLocks noChangeShapeType="1"/>
            </p:cNvSpPr>
            <p:nvPr/>
          </p:nvSpPr>
          <p:spPr bwMode="auto">
            <a:xfrm flipV="1">
              <a:off x="3163" y="321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8" name="Line 491"/>
            <p:cNvSpPr>
              <a:spLocks noChangeShapeType="1"/>
            </p:cNvSpPr>
            <p:nvPr/>
          </p:nvSpPr>
          <p:spPr bwMode="auto">
            <a:xfrm>
              <a:off x="3153" y="348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9" name="Line 492"/>
            <p:cNvSpPr>
              <a:spLocks noChangeShapeType="1"/>
            </p:cNvSpPr>
            <p:nvPr/>
          </p:nvSpPr>
          <p:spPr bwMode="auto">
            <a:xfrm flipV="1">
              <a:off x="3170" y="331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0" name="Line 493"/>
            <p:cNvSpPr>
              <a:spLocks noChangeShapeType="1"/>
            </p:cNvSpPr>
            <p:nvPr/>
          </p:nvSpPr>
          <p:spPr bwMode="auto">
            <a:xfrm>
              <a:off x="3160" y="358"/>
              <a:ext cx="37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1" name="Line 494"/>
            <p:cNvSpPr>
              <a:spLocks noChangeShapeType="1"/>
            </p:cNvSpPr>
            <p:nvPr/>
          </p:nvSpPr>
          <p:spPr bwMode="auto">
            <a:xfrm flipV="1">
              <a:off x="3180" y="341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2" name="Line 495"/>
            <p:cNvSpPr>
              <a:spLocks noChangeShapeType="1"/>
            </p:cNvSpPr>
            <p:nvPr/>
          </p:nvSpPr>
          <p:spPr bwMode="auto">
            <a:xfrm>
              <a:off x="3170" y="35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3" name="Line 496"/>
            <p:cNvSpPr>
              <a:spLocks noChangeShapeType="1"/>
            </p:cNvSpPr>
            <p:nvPr/>
          </p:nvSpPr>
          <p:spPr bwMode="auto">
            <a:xfrm flipV="1">
              <a:off x="3187" y="341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4" name="Line 497"/>
            <p:cNvSpPr>
              <a:spLocks noChangeShapeType="1"/>
            </p:cNvSpPr>
            <p:nvPr/>
          </p:nvSpPr>
          <p:spPr bwMode="auto">
            <a:xfrm>
              <a:off x="3183" y="358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5" name="Line 498"/>
            <p:cNvSpPr>
              <a:spLocks noChangeShapeType="1"/>
            </p:cNvSpPr>
            <p:nvPr/>
          </p:nvSpPr>
          <p:spPr bwMode="auto">
            <a:xfrm flipV="1">
              <a:off x="3200" y="341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6" name="Line 499"/>
            <p:cNvSpPr>
              <a:spLocks noChangeShapeType="1"/>
            </p:cNvSpPr>
            <p:nvPr/>
          </p:nvSpPr>
          <p:spPr bwMode="auto">
            <a:xfrm>
              <a:off x="3193" y="368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7" name="Line 500"/>
            <p:cNvSpPr>
              <a:spLocks noChangeShapeType="1"/>
            </p:cNvSpPr>
            <p:nvPr/>
          </p:nvSpPr>
          <p:spPr bwMode="auto">
            <a:xfrm flipV="1">
              <a:off x="3210" y="351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8" name="Line 501"/>
            <p:cNvSpPr>
              <a:spLocks noChangeShapeType="1"/>
            </p:cNvSpPr>
            <p:nvPr/>
          </p:nvSpPr>
          <p:spPr bwMode="auto">
            <a:xfrm>
              <a:off x="3197" y="37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9" name="Line 502"/>
            <p:cNvSpPr>
              <a:spLocks noChangeShapeType="1"/>
            </p:cNvSpPr>
            <p:nvPr/>
          </p:nvSpPr>
          <p:spPr bwMode="auto">
            <a:xfrm flipV="1">
              <a:off x="3213" y="361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0" name="Line 503"/>
            <p:cNvSpPr>
              <a:spLocks noChangeShapeType="1"/>
            </p:cNvSpPr>
            <p:nvPr/>
          </p:nvSpPr>
          <p:spPr bwMode="auto">
            <a:xfrm>
              <a:off x="3227" y="38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1" name="Line 504"/>
            <p:cNvSpPr>
              <a:spLocks noChangeShapeType="1"/>
            </p:cNvSpPr>
            <p:nvPr/>
          </p:nvSpPr>
          <p:spPr bwMode="auto">
            <a:xfrm flipV="1">
              <a:off x="3243" y="372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2" name="Line 505"/>
            <p:cNvSpPr>
              <a:spLocks noChangeShapeType="1"/>
            </p:cNvSpPr>
            <p:nvPr/>
          </p:nvSpPr>
          <p:spPr bwMode="auto">
            <a:xfrm>
              <a:off x="3230" y="38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3" name="Line 506"/>
            <p:cNvSpPr>
              <a:spLocks noChangeShapeType="1"/>
            </p:cNvSpPr>
            <p:nvPr/>
          </p:nvSpPr>
          <p:spPr bwMode="auto">
            <a:xfrm flipV="1">
              <a:off x="3247" y="372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4" name="Line 507"/>
            <p:cNvSpPr>
              <a:spLocks noChangeShapeType="1"/>
            </p:cNvSpPr>
            <p:nvPr/>
          </p:nvSpPr>
          <p:spPr bwMode="auto">
            <a:xfrm>
              <a:off x="3230" y="38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5" name="Line 508"/>
            <p:cNvSpPr>
              <a:spLocks noChangeShapeType="1"/>
            </p:cNvSpPr>
            <p:nvPr/>
          </p:nvSpPr>
          <p:spPr bwMode="auto">
            <a:xfrm flipV="1">
              <a:off x="3247" y="372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6" name="Line 509"/>
            <p:cNvSpPr>
              <a:spLocks noChangeShapeType="1"/>
            </p:cNvSpPr>
            <p:nvPr/>
          </p:nvSpPr>
          <p:spPr bwMode="auto">
            <a:xfrm>
              <a:off x="3274" y="39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7" name="Line 510"/>
            <p:cNvSpPr>
              <a:spLocks noChangeShapeType="1"/>
            </p:cNvSpPr>
            <p:nvPr/>
          </p:nvSpPr>
          <p:spPr bwMode="auto">
            <a:xfrm flipV="1">
              <a:off x="3290" y="382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8" name="Line 511"/>
            <p:cNvSpPr>
              <a:spLocks noChangeShapeType="1"/>
            </p:cNvSpPr>
            <p:nvPr/>
          </p:nvSpPr>
          <p:spPr bwMode="auto">
            <a:xfrm>
              <a:off x="3290" y="408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9" name="Line 512"/>
            <p:cNvSpPr>
              <a:spLocks noChangeShapeType="1"/>
            </p:cNvSpPr>
            <p:nvPr/>
          </p:nvSpPr>
          <p:spPr bwMode="auto">
            <a:xfrm flipV="1">
              <a:off x="3307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0" name="Line 513"/>
            <p:cNvSpPr>
              <a:spLocks noChangeShapeType="1"/>
            </p:cNvSpPr>
            <p:nvPr/>
          </p:nvSpPr>
          <p:spPr bwMode="auto">
            <a:xfrm>
              <a:off x="3297" y="40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1" name="Line 514"/>
            <p:cNvSpPr>
              <a:spLocks noChangeShapeType="1"/>
            </p:cNvSpPr>
            <p:nvPr/>
          </p:nvSpPr>
          <p:spPr bwMode="auto">
            <a:xfrm flipV="1">
              <a:off x="3314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2" name="Line 515"/>
            <p:cNvSpPr>
              <a:spLocks noChangeShapeType="1"/>
            </p:cNvSpPr>
            <p:nvPr/>
          </p:nvSpPr>
          <p:spPr bwMode="auto">
            <a:xfrm>
              <a:off x="3297" y="40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3" name="Line 516"/>
            <p:cNvSpPr>
              <a:spLocks noChangeShapeType="1"/>
            </p:cNvSpPr>
            <p:nvPr/>
          </p:nvSpPr>
          <p:spPr bwMode="auto">
            <a:xfrm flipV="1">
              <a:off x="3314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4" name="Line 517"/>
            <p:cNvSpPr>
              <a:spLocks noChangeShapeType="1"/>
            </p:cNvSpPr>
            <p:nvPr/>
          </p:nvSpPr>
          <p:spPr bwMode="auto">
            <a:xfrm>
              <a:off x="3304" y="40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5" name="Line 518"/>
            <p:cNvSpPr>
              <a:spLocks noChangeShapeType="1"/>
            </p:cNvSpPr>
            <p:nvPr/>
          </p:nvSpPr>
          <p:spPr bwMode="auto">
            <a:xfrm flipV="1">
              <a:off x="3320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6" name="Line 519"/>
            <p:cNvSpPr>
              <a:spLocks noChangeShapeType="1"/>
            </p:cNvSpPr>
            <p:nvPr/>
          </p:nvSpPr>
          <p:spPr bwMode="auto">
            <a:xfrm>
              <a:off x="3314" y="40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7" name="Line 520"/>
            <p:cNvSpPr>
              <a:spLocks noChangeShapeType="1"/>
            </p:cNvSpPr>
            <p:nvPr/>
          </p:nvSpPr>
          <p:spPr bwMode="auto">
            <a:xfrm flipV="1">
              <a:off x="3330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8" name="Line 521"/>
            <p:cNvSpPr>
              <a:spLocks noChangeShapeType="1"/>
            </p:cNvSpPr>
            <p:nvPr/>
          </p:nvSpPr>
          <p:spPr bwMode="auto">
            <a:xfrm>
              <a:off x="3330" y="408"/>
              <a:ext cx="37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9" name="Line 522"/>
            <p:cNvSpPr>
              <a:spLocks noChangeShapeType="1"/>
            </p:cNvSpPr>
            <p:nvPr/>
          </p:nvSpPr>
          <p:spPr bwMode="auto">
            <a:xfrm flipV="1">
              <a:off x="3350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0" name="Line 523"/>
            <p:cNvSpPr>
              <a:spLocks noChangeShapeType="1"/>
            </p:cNvSpPr>
            <p:nvPr/>
          </p:nvSpPr>
          <p:spPr bwMode="auto">
            <a:xfrm>
              <a:off x="3334" y="40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1" name="Line 524"/>
            <p:cNvSpPr>
              <a:spLocks noChangeShapeType="1"/>
            </p:cNvSpPr>
            <p:nvPr/>
          </p:nvSpPr>
          <p:spPr bwMode="auto">
            <a:xfrm flipV="1">
              <a:off x="3350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2" name="Line 525"/>
            <p:cNvSpPr>
              <a:spLocks noChangeShapeType="1"/>
            </p:cNvSpPr>
            <p:nvPr/>
          </p:nvSpPr>
          <p:spPr bwMode="auto">
            <a:xfrm>
              <a:off x="3340" y="408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3" name="Line 526"/>
            <p:cNvSpPr>
              <a:spLocks noChangeShapeType="1"/>
            </p:cNvSpPr>
            <p:nvPr/>
          </p:nvSpPr>
          <p:spPr bwMode="auto">
            <a:xfrm flipV="1">
              <a:off x="3357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4" name="Line 527"/>
            <p:cNvSpPr>
              <a:spLocks noChangeShapeType="1"/>
            </p:cNvSpPr>
            <p:nvPr/>
          </p:nvSpPr>
          <p:spPr bwMode="auto">
            <a:xfrm>
              <a:off x="3344" y="40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5" name="Line 528"/>
            <p:cNvSpPr>
              <a:spLocks noChangeShapeType="1"/>
            </p:cNvSpPr>
            <p:nvPr/>
          </p:nvSpPr>
          <p:spPr bwMode="auto">
            <a:xfrm flipV="1">
              <a:off x="3360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6" name="Line 529"/>
            <p:cNvSpPr>
              <a:spLocks noChangeShapeType="1"/>
            </p:cNvSpPr>
            <p:nvPr/>
          </p:nvSpPr>
          <p:spPr bwMode="auto">
            <a:xfrm>
              <a:off x="3357" y="40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7" name="Line 530"/>
            <p:cNvSpPr>
              <a:spLocks noChangeShapeType="1"/>
            </p:cNvSpPr>
            <p:nvPr/>
          </p:nvSpPr>
          <p:spPr bwMode="auto">
            <a:xfrm flipV="1">
              <a:off x="3374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8" name="Line 531"/>
            <p:cNvSpPr>
              <a:spLocks noChangeShapeType="1"/>
            </p:cNvSpPr>
            <p:nvPr/>
          </p:nvSpPr>
          <p:spPr bwMode="auto">
            <a:xfrm>
              <a:off x="3360" y="408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9" name="Line 532"/>
            <p:cNvSpPr>
              <a:spLocks noChangeShapeType="1"/>
            </p:cNvSpPr>
            <p:nvPr/>
          </p:nvSpPr>
          <p:spPr bwMode="auto">
            <a:xfrm flipV="1">
              <a:off x="3377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0" name="Line 533"/>
            <p:cNvSpPr>
              <a:spLocks noChangeShapeType="1"/>
            </p:cNvSpPr>
            <p:nvPr/>
          </p:nvSpPr>
          <p:spPr bwMode="auto">
            <a:xfrm>
              <a:off x="3374" y="40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1" name="Line 534"/>
            <p:cNvSpPr>
              <a:spLocks noChangeShapeType="1"/>
            </p:cNvSpPr>
            <p:nvPr/>
          </p:nvSpPr>
          <p:spPr bwMode="auto">
            <a:xfrm flipV="1">
              <a:off x="3390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2" name="Line 535"/>
            <p:cNvSpPr>
              <a:spLocks noChangeShapeType="1"/>
            </p:cNvSpPr>
            <p:nvPr/>
          </p:nvSpPr>
          <p:spPr bwMode="auto">
            <a:xfrm>
              <a:off x="3377" y="40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3" name="Line 536"/>
            <p:cNvSpPr>
              <a:spLocks noChangeShapeType="1"/>
            </p:cNvSpPr>
            <p:nvPr/>
          </p:nvSpPr>
          <p:spPr bwMode="auto">
            <a:xfrm flipV="1">
              <a:off x="3394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4" name="Line 537"/>
            <p:cNvSpPr>
              <a:spLocks noChangeShapeType="1"/>
            </p:cNvSpPr>
            <p:nvPr/>
          </p:nvSpPr>
          <p:spPr bwMode="auto">
            <a:xfrm>
              <a:off x="3377" y="40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5" name="Line 538"/>
            <p:cNvSpPr>
              <a:spLocks noChangeShapeType="1"/>
            </p:cNvSpPr>
            <p:nvPr/>
          </p:nvSpPr>
          <p:spPr bwMode="auto">
            <a:xfrm flipV="1">
              <a:off x="3394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6" name="Line 539"/>
            <p:cNvSpPr>
              <a:spLocks noChangeShapeType="1"/>
            </p:cNvSpPr>
            <p:nvPr/>
          </p:nvSpPr>
          <p:spPr bwMode="auto">
            <a:xfrm>
              <a:off x="3380" y="408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7" name="Line 540"/>
            <p:cNvSpPr>
              <a:spLocks noChangeShapeType="1"/>
            </p:cNvSpPr>
            <p:nvPr/>
          </p:nvSpPr>
          <p:spPr bwMode="auto">
            <a:xfrm flipV="1">
              <a:off x="3397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8" name="Line 541"/>
            <p:cNvSpPr>
              <a:spLocks noChangeShapeType="1"/>
            </p:cNvSpPr>
            <p:nvPr/>
          </p:nvSpPr>
          <p:spPr bwMode="auto">
            <a:xfrm>
              <a:off x="3394" y="40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9" name="Line 542"/>
            <p:cNvSpPr>
              <a:spLocks noChangeShapeType="1"/>
            </p:cNvSpPr>
            <p:nvPr/>
          </p:nvSpPr>
          <p:spPr bwMode="auto">
            <a:xfrm flipV="1">
              <a:off x="3410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0" name="Line 543"/>
            <p:cNvSpPr>
              <a:spLocks noChangeShapeType="1"/>
            </p:cNvSpPr>
            <p:nvPr/>
          </p:nvSpPr>
          <p:spPr bwMode="auto">
            <a:xfrm>
              <a:off x="3394" y="40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1" name="Line 544"/>
            <p:cNvSpPr>
              <a:spLocks noChangeShapeType="1"/>
            </p:cNvSpPr>
            <p:nvPr/>
          </p:nvSpPr>
          <p:spPr bwMode="auto">
            <a:xfrm flipV="1">
              <a:off x="3410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2" name="Line 545"/>
            <p:cNvSpPr>
              <a:spLocks noChangeShapeType="1"/>
            </p:cNvSpPr>
            <p:nvPr/>
          </p:nvSpPr>
          <p:spPr bwMode="auto">
            <a:xfrm>
              <a:off x="3394" y="40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3" name="Line 546"/>
            <p:cNvSpPr>
              <a:spLocks noChangeShapeType="1"/>
            </p:cNvSpPr>
            <p:nvPr/>
          </p:nvSpPr>
          <p:spPr bwMode="auto">
            <a:xfrm flipV="1">
              <a:off x="3410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4" name="Line 547"/>
            <p:cNvSpPr>
              <a:spLocks noChangeShapeType="1"/>
            </p:cNvSpPr>
            <p:nvPr/>
          </p:nvSpPr>
          <p:spPr bwMode="auto">
            <a:xfrm>
              <a:off x="3397" y="408"/>
              <a:ext cx="37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5" name="Line 548"/>
            <p:cNvSpPr>
              <a:spLocks noChangeShapeType="1"/>
            </p:cNvSpPr>
            <p:nvPr/>
          </p:nvSpPr>
          <p:spPr bwMode="auto">
            <a:xfrm flipV="1">
              <a:off x="3417" y="39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6" name="Line 549"/>
            <p:cNvSpPr>
              <a:spLocks noChangeShapeType="1"/>
            </p:cNvSpPr>
            <p:nvPr/>
          </p:nvSpPr>
          <p:spPr bwMode="auto">
            <a:xfrm>
              <a:off x="3407" y="422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7" name="Line 550"/>
            <p:cNvSpPr>
              <a:spLocks noChangeShapeType="1"/>
            </p:cNvSpPr>
            <p:nvPr/>
          </p:nvSpPr>
          <p:spPr bwMode="auto">
            <a:xfrm flipV="1">
              <a:off x="3424" y="405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8" name="Line 551"/>
            <p:cNvSpPr>
              <a:spLocks noChangeShapeType="1"/>
            </p:cNvSpPr>
            <p:nvPr/>
          </p:nvSpPr>
          <p:spPr bwMode="auto">
            <a:xfrm>
              <a:off x="3414" y="435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9" name="Line 552"/>
            <p:cNvSpPr>
              <a:spLocks noChangeShapeType="1"/>
            </p:cNvSpPr>
            <p:nvPr/>
          </p:nvSpPr>
          <p:spPr bwMode="auto">
            <a:xfrm flipV="1">
              <a:off x="3430" y="418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0" name="Line 553"/>
            <p:cNvSpPr>
              <a:spLocks noChangeShapeType="1"/>
            </p:cNvSpPr>
            <p:nvPr/>
          </p:nvSpPr>
          <p:spPr bwMode="auto">
            <a:xfrm>
              <a:off x="3424" y="462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1" name="Line 554"/>
            <p:cNvSpPr>
              <a:spLocks noChangeShapeType="1"/>
            </p:cNvSpPr>
            <p:nvPr/>
          </p:nvSpPr>
          <p:spPr bwMode="auto">
            <a:xfrm flipV="1">
              <a:off x="3440" y="445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2" name="Line 555"/>
            <p:cNvSpPr>
              <a:spLocks noChangeShapeType="1"/>
            </p:cNvSpPr>
            <p:nvPr/>
          </p:nvSpPr>
          <p:spPr bwMode="auto">
            <a:xfrm>
              <a:off x="3427" y="462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3" name="Line 556"/>
            <p:cNvSpPr>
              <a:spLocks noChangeShapeType="1"/>
            </p:cNvSpPr>
            <p:nvPr/>
          </p:nvSpPr>
          <p:spPr bwMode="auto">
            <a:xfrm flipV="1">
              <a:off x="3444" y="445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4" name="Line 557"/>
            <p:cNvSpPr>
              <a:spLocks noChangeShapeType="1"/>
            </p:cNvSpPr>
            <p:nvPr/>
          </p:nvSpPr>
          <p:spPr bwMode="auto">
            <a:xfrm>
              <a:off x="3440" y="475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5" name="Line 558"/>
            <p:cNvSpPr>
              <a:spLocks noChangeShapeType="1"/>
            </p:cNvSpPr>
            <p:nvPr/>
          </p:nvSpPr>
          <p:spPr bwMode="auto">
            <a:xfrm flipV="1">
              <a:off x="3457" y="458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6" name="Line 559"/>
            <p:cNvSpPr>
              <a:spLocks noChangeShapeType="1"/>
            </p:cNvSpPr>
            <p:nvPr/>
          </p:nvSpPr>
          <p:spPr bwMode="auto">
            <a:xfrm>
              <a:off x="3450" y="475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7" name="Line 560"/>
            <p:cNvSpPr>
              <a:spLocks noChangeShapeType="1"/>
            </p:cNvSpPr>
            <p:nvPr/>
          </p:nvSpPr>
          <p:spPr bwMode="auto">
            <a:xfrm flipV="1">
              <a:off x="3467" y="458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8" name="Line 561"/>
            <p:cNvSpPr>
              <a:spLocks noChangeShapeType="1"/>
            </p:cNvSpPr>
            <p:nvPr/>
          </p:nvSpPr>
          <p:spPr bwMode="auto">
            <a:xfrm>
              <a:off x="3467" y="475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9" name="Line 562"/>
            <p:cNvSpPr>
              <a:spLocks noChangeShapeType="1"/>
            </p:cNvSpPr>
            <p:nvPr/>
          </p:nvSpPr>
          <p:spPr bwMode="auto">
            <a:xfrm flipV="1">
              <a:off x="3484" y="458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0" name="Line 563"/>
            <p:cNvSpPr>
              <a:spLocks noChangeShapeType="1"/>
            </p:cNvSpPr>
            <p:nvPr/>
          </p:nvSpPr>
          <p:spPr bwMode="auto">
            <a:xfrm>
              <a:off x="3470" y="475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1" name="Line 564"/>
            <p:cNvSpPr>
              <a:spLocks noChangeShapeType="1"/>
            </p:cNvSpPr>
            <p:nvPr/>
          </p:nvSpPr>
          <p:spPr bwMode="auto">
            <a:xfrm flipV="1">
              <a:off x="3487" y="458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2" name="Line 565"/>
            <p:cNvSpPr>
              <a:spLocks noChangeShapeType="1"/>
            </p:cNvSpPr>
            <p:nvPr/>
          </p:nvSpPr>
          <p:spPr bwMode="auto">
            <a:xfrm>
              <a:off x="3474" y="475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3" name="Line 566"/>
            <p:cNvSpPr>
              <a:spLocks noChangeShapeType="1"/>
            </p:cNvSpPr>
            <p:nvPr/>
          </p:nvSpPr>
          <p:spPr bwMode="auto">
            <a:xfrm flipV="1">
              <a:off x="3490" y="458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4" name="Line 567"/>
            <p:cNvSpPr>
              <a:spLocks noChangeShapeType="1"/>
            </p:cNvSpPr>
            <p:nvPr/>
          </p:nvSpPr>
          <p:spPr bwMode="auto">
            <a:xfrm>
              <a:off x="3480" y="488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5" name="Line 568"/>
            <p:cNvSpPr>
              <a:spLocks noChangeShapeType="1"/>
            </p:cNvSpPr>
            <p:nvPr/>
          </p:nvSpPr>
          <p:spPr bwMode="auto">
            <a:xfrm flipV="1">
              <a:off x="3497" y="472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6" name="Line 569"/>
            <p:cNvSpPr>
              <a:spLocks noChangeShapeType="1"/>
            </p:cNvSpPr>
            <p:nvPr/>
          </p:nvSpPr>
          <p:spPr bwMode="auto">
            <a:xfrm>
              <a:off x="3490" y="505"/>
              <a:ext cx="37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7" name="Line 570"/>
            <p:cNvSpPr>
              <a:spLocks noChangeShapeType="1"/>
            </p:cNvSpPr>
            <p:nvPr/>
          </p:nvSpPr>
          <p:spPr bwMode="auto">
            <a:xfrm flipV="1">
              <a:off x="3507" y="488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8" name="Line 571"/>
            <p:cNvSpPr>
              <a:spLocks noChangeShapeType="1"/>
            </p:cNvSpPr>
            <p:nvPr/>
          </p:nvSpPr>
          <p:spPr bwMode="auto">
            <a:xfrm>
              <a:off x="3494" y="505"/>
              <a:ext cx="36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9" name="Line 572"/>
            <p:cNvSpPr>
              <a:spLocks noChangeShapeType="1"/>
            </p:cNvSpPr>
            <p:nvPr/>
          </p:nvSpPr>
          <p:spPr bwMode="auto">
            <a:xfrm flipV="1">
              <a:off x="3510" y="488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0" name="Line 573"/>
            <p:cNvSpPr>
              <a:spLocks noChangeShapeType="1"/>
            </p:cNvSpPr>
            <p:nvPr/>
          </p:nvSpPr>
          <p:spPr bwMode="auto">
            <a:xfrm>
              <a:off x="3497" y="505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1" name="Line 574"/>
            <p:cNvSpPr>
              <a:spLocks noChangeShapeType="1"/>
            </p:cNvSpPr>
            <p:nvPr/>
          </p:nvSpPr>
          <p:spPr bwMode="auto">
            <a:xfrm flipV="1">
              <a:off x="3514" y="488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2" name="Line 575"/>
            <p:cNvSpPr>
              <a:spLocks noChangeShapeType="1"/>
            </p:cNvSpPr>
            <p:nvPr/>
          </p:nvSpPr>
          <p:spPr bwMode="auto">
            <a:xfrm>
              <a:off x="3507" y="505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3" name="Line 576"/>
            <p:cNvSpPr>
              <a:spLocks noChangeShapeType="1"/>
            </p:cNvSpPr>
            <p:nvPr/>
          </p:nvSpPr>
          <p:spPr bwMode="auto">
            <a:xfrm flipV="1">
              <a:off x="3524" y="488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4" name="Line 577"/>
            <p:cNvSpPr>
              <a:spLocks noChangeShapeType="1"/>
            </p:cNvSpPr>
            <p:nvPr/>
          </p:nvSpPr>
          <p:spPr bwMode="auto">
            <a:xfrm>
              <a:off x="3534" y="535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5" name="Line 578"/>
            <p:cNvSpPr>
              <a:spLocks noChangeShapeType="1"/>
            </p:cNvSpPr>
            <p:nvPr/>
          </p:nvSpPr>
          <p:spPr bwMode="auto">
            <a:xfrm flipV="1">
              <a:off x="3550" y="518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6" name="Line 579"/>
            <p:cNvSpPr>
              <a:spLocks noChangeShapeType="1"/>
            </p:cNvSpPr>
            <p:nvPr/>
          </p:nvSpPr>
          <p:spPr bwMode="auto">
            <a:xfrm>
              <a:off x="3537" y="535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7" name="Line 580"/>
            <p:cNvSpPr>
              <a:spLocks noChangeShapeType="1"/>
            </p:cNvSpPr>
            <p:nvPr/>
          </p:nvSpPr>
          <p:spPr bwMode="auto">
            <a:xfrm flipV="1">
              <a:off x="3554" y="518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8" name="Line 581"/>
            <p:cNvSpPr>
              <a:spLocks noChangeShapeType="1"/>
            </p:cNvSpPr>
            <p:nvPr/>
          </p:nvSpPr>
          <p:spPr bwMode="auto">
            <a:xfrm>
              <a:off x="3540" y="535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9" name="Line 582"/>
            <p:cNvSpPr>
              <a:spLocks noChangeShapeType="1"/>
            </p:cNvSpPr>
            <p:nvPr/>
          </p:nvSpPr>
          <p:spPr bwMode="auto">
            <a:xfrm flipV="1">
              <a:off x="3557" y="518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0" name="Line 583"/>
            <p:cNvSpPr>
              <a:spLocks noChangeShapeType="1"/>
            </p:cNvSpPr>
            <p:nvPr/>
          </p:nvSpPr>
          <p:spPr bwMode="auto">
            <a:xfrm>
              <a:off x="3554" y="552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1" name="Line 584"/>
            <p:cNvSpPr>
              <a:spLocks noChangeShapeType="1"/>
            </p:cNvSpPr>
            <p:nvPr/>
          </p:nvSpPr>
          <p:spPr bwMode="auto">
            <a:xfrm flipV="1">
              <a:off x="3570" y="535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2" name="Line 585"/>
            <p:cNvSpPr>
              <a:spLocks noChangeShapeType="1"/>
            </p:cNvSpPr>
            <p:nvPr/>
          </p:nvSpPr>
          <p:spPr bwMode="auto">
            <a:xfrm>
              <a:off x="3560" y="552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3" name="Line 586"/>
            <p:cNvSpPr>
              <a:spLocks noChangeShapeType="1"/>
            </p:cNvSpPr>
            <p:nvPr/>
          </p:nvSpPr>
          <p:spPr bwMode="auto">
            <a:xfrm flipV="1">
              <a:off x="3577" y="535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4" name="Line 587"/>
            <p:cNvSpPr>
              <a:spLocks noChangeShapeType="1"/>
            </p:cNvSpPr>
            <p:nvPr/>
          </p:nvSpPr>
          <p:spPr bwMode="auto">
            <a:xfrm>
              <a:off x="3580" y="552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5" name="Line 588"/>
            <p:cNvSpPr>
              <a:spLocks noChangeShapeType="1"/>
            </p:cNvSpPr>
            <p:nvPr/>
          </p:nvSpPr>
          <p:spPr bwMode="auto">
            <a:xfrm flipV="1">
              <a:off x="3597" y="535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6" name="Line 589"/>
            <p:cNvSpPr>
              <a:spLocks noChangeShapeType="1"/>
            </p:cNvSpPr>
            <p:nvPr/>
          </p:nvSpPr>
          <p:spPr bwMode="auto">
            <a:xfrm>
              <a:off x="3580" y="552"/>
              <a:ext cx="37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7" name="Line 590"/>
            <p:cNvSpPr>
              <a:spLocks noChangeShapeType="1"/>
            </p:cNvSpPr>
            <p:nvPr/>
          </p:nvSpPr>
          <p:spPr bwMode="auto">
            <a:xfrm flipV="1">
              <a:off x="3597" y="535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8" name="Line 591"/>
            <p:cNvSpPr>
              <a:spLocks noChangeShapeType="1"/>
            </p:cNvSpPr>
            <p:nvPr/>
          </p:nvSpPr>
          <p:spPr bwMode="auto">
            <a:xfrm>
              <a:off x="3590" y="552"/>
              <a:ext cx="37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9" name="Line 592"/>
            <p:cNvSpPr>
              <a:spLocks noChangeShapeType="1"/>
            </p:cNvSpPr>
            <p:nvPr/>
          </p:nvSpPr>
          <p:spPr bwMode="auto">
            <a:xfrm flipV="1">
              <a:off x="3610" y="535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0" name="Line 593"/>
            <p:cNvSpPr>
              <a:spLocks noChangeShapeType="1"/>
            </p:cNvSpPr>
            <p:nvPr/>
          </p:nvSpPr>
          <p:spPr bwMode="auto">
            <a:xfrm>
              <a:off x="3594" y="552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1" name="Line 594"/>
            <p:cNvSpPr>
              <a:spLocks noChangeShapeType="1"/>
            </p:cNvSpPr>
            <p:nvPr/>
          </p:nvSpPr>
          <p:spPr bwMode="auto">
            <a:xfrm flipV="1">
              <a:off x="3610" y="535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2" name="Line 595"/>
            <p:cNvSpPr>
              <a:spLocks noChangeShapeType="1"/>
            </p:cNvSpPr>
            <p:nvPr/>
          </p:nvSpPr>
          <p:spPr bwMode="auto">
            <a:xfrm>
              <a:off x="3597" y="552"/>
              <a:ext cx="37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3" name="Line 596"/>
            <p:cNvSpPr>
              <a:spLocks noChangeShapeType="1"/>
            </p:cNvSpPr>
            <p:nvPr/>
          </p:nvSpPr>
          <p:spPr bwMode="auto">
            <a:xfrm flipV="1">
              <a:off x="3617" y="535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4" name="Line 597"/>
            <p:cNvSpPr>
              <a:spLocks noChangeShapeType="1"/>
            </p:cNvSpPr>
            <p:nvPr/>
          </p:nvSpPr>
          <p:spPr bwMode="auto">
            <a:xfrm>
              <a:off x="3607" y="552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5" name="Line 598"/>
            <p:cNvSpPr>
              <a:spLocks noChangeShapeType="1"/>
            </p:cNvSpPr>
            <p:nvPr/>
          </p:nvSpPr>
          <p:spPr bwMode="auto">
            <a:xfrm flipV="1">
              <a:off x="3624" y="535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6" name="Line 599"/>
            <p:cNvSpPr>
              <a:spLocks noChangeShapeType="1"/>
            </p:cNvSpPr>
            <p:nvPr/>
          </p:nvSpPr>
          <p:spPr bwMode="auto">
            <a:xfrm>
              <a:off x="3637" y="568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7" name="Line 600"/>
            <p:cNvSpPr>
              <a:spLocks noChangeShapeType="1"/>
            </p:cNvSpPr>
            <p:nvPr/>
          </p:nvSpPr>
          <p:spPr bwMode="auto">
            <a:xfrm flipV="1">
              <a:off x="3654" y="552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8" name="Line 601"/>
            <p:cNvSpPr>
              <a:spLocks noChangeShapeType="1"/>
            </p:cNvSpPr>
            <p:nvPr/>
          </p:nvSpPr>
          <p:spPr bwMode="auto">
            <a:xfrm>
              <a:off x="3651" y="56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9" name="Line 602"/>
            <p:cNvSpPr>
              <a:spLocks noChangeShapeType="1"/>
            </p:cNvSpPr>
            <p:nvPr/>
          </p:nvSpPr>
          <p:spPr bwMode="auto">
            <a:xfrm flipV="1">
              <a:off x="3667" y="552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0" name="Line 603"/>
            <p:cNvSpPr>
              <a:spLocks noChangeShapeType="1"/>
            </p:cNvSpPr>
            <p:nvPr/>
          </p:nvSpPr>
          <p:spPr bwMode="auto">
            <a:xfrm>
              <a:off x="3664" y="56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1" name="Line 604"/>
            <p:cNvSpPr>
              <a:spLocks noChangeShapeType="1"/>
            </p:cNvSpPr>
            <p:nvPr/>
          </p:nvSpPr>
          <p:spPr bwMode="auto">
            <a:xfrm flipV="1">
              <a:off x="3681" y="552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2" name="Line 605"/>
            <p:cNvSpPr>
              <a:spLocks noChangeShapeType="1"/>
            </p:cNvSpPr>
            <p:nvPr/>
          </p:nvSpPr>
          <p:spPr bwMode="auto">
            <a:xfrm>
              <a:off x="3681" y="56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3" name="Line 606"/>
            <p:cNvSpPr>
              <a:spLocks noChangeShapeType="1"/>
            </p:cNvSpPr>
            <p:nvPr/>
          </p:nvSpPr>
          <p:spPr bwMode="auto">
            <a:xfrm flipV="1">
              <a:off x="3697" y="552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4" name="Line 607"/>
            <p:cNvSpPr>
              <a:spLocks noChangeShapeType="1"/>
            </p:cNvSpPr>
            <p:nvPr/>
          </p:nvSpPr>
          <p:spPr bwMode="auto">
            <a:xfrm>
              <a:off x="3694" y="56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5" name="Line 608"/>
            <p:cNvSpPr>
              <a:spLocks noChangeShapeType="1"/>
            </p:cNvSpPr>
            <p:nvPr/>
          </p:nvSpPr>
          <p:spPr bwMode="auto">
            <a:xfrm flipV="1">
              <a:off x="3711" y="552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6" name="Line 609"/>
            <p:cNvSpPr>
              <a:spLocks noChangeShapeType="1"/>
            </p:cNvSpPr>
            <p:nvPr/>
          </p:nvSpPr>
          <p:spPr bwMode="auto">
            <a:xfrm>
              <a:off x="3694" y="56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7" name="Line 610"/>
            <p:cNvSpPr>
              <a:spLocks noChangeShapeType="1"/>
            </p:cNvSpPr>
            <p:nvPr/>
          </p:nvSpPr>
          <p:spPr bwMode="auto">
            <a:xfrm flipV="1">
              <a:off x="3711" y="552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8" name="Line 611"/>
            <p:cNvSpPr>
              <a:spLocks noChangeShapeType="1"/>
            </p:cNvSpPr>
            <p:nvPr/>
          </p:nvSpPr>
          <p:spPr bwMode="auto">
            <a:xfrm>
              <a:off x="3697" y="568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9" name="Line 612"/>
            <p:cNvSpPr>
              <a:spLocks noChangeShapeType="1"/>
            </p:cNvSpPr>
            <p:nvPr/>
          </p:nvSpPr>
          <p:spPr bwMode="auto">
            <a:xfrm flipV="1">
              <a:off x="3714" y="552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0" name="Line 613"/>
            <p:cNvSpPr>
              <a:spLocks noChangeShapeType="1"/>
            </p:cNvSpPr>
            <p:nvPr/>
          </p:nvSpPr>
          <p:spPr bwMode="auto">
            <a:xfrm>
              <a:off x="3727" y="568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1" name="Line 614"/>
            <p:cNvSpPr>
              <a:spLocks noChangeShapeType="1"/>
            </p:cNvSpPr>
            <p:nvPr/>
          </p:nvSpPr>
          <p:spPr bwMode="auto">
            <a:xfrm flipV="1">
              <a:off x="3744" y="552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2" name="Line 615"/>
            <p:cNvSpPr>
              <a:spLocks noChangeShapeType="1"/>
            </p:cNvSpPr>
            <p:nvPr/>
          </p:nvSpPr>
          <p:spPr bwMode="auto">
            <a:xfrm>
              <a:off x="3784" y="58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3" name="Line 616"/>
            <p:cNvSpPr>
              <a:spLocks noChangeShapeType="1"/>
            </p:cNvSpPr>
            <p:nvPr/>
          </p:nvSpPr>
          <p:spPr bwMode="auto">
            <a:xfrm flipV="1">
              <a:off x="3801" y="572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4" name="Line 617"/>
            <p:cNvSpPr>
              <a:spLocks noChangeShapeType="1"/>
            </p:cNvSpPr>
            <p:nvPr/>
          </p:nvSpPr>
          <p:spPr bwMode="auto">
            <a:xfrm>
              <a:off x="3791" y="588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5" name="Line 618"/>
            <p:cNvSpPr>
              <a:spLocks noChangeShapeType="1"/>
            </p:cNvSpPr>
            <p:nvPr/>
          </p:nvSpPr>
          <p:spPr bwMode="auto">
            <a:xfrm flipV="1">
              <a:off x="3807" y="572"/>
              <a:ext cx="0" cy="3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6" name="Line 619"/>
            <p:cNvSpPr>
              <a:spLocks noChangeShapeType="1"/>
            </p:cNvSpPr>
            <p:nvPr/>
          </p:nvSpPr>
          <p:spPr bwMode="auto">
            <a:xfrm>
              <a:off x="3824" y="612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7" name="Line 620"/>
            <p:cNvSpPr>
              <a:spLocks noChangeShapeType="1"/>
            </p:cNvSpPr>
            <p:nvPr/>
          </p:nvSpPr>
          <p:spPr bwMode="auto">
            <a:xfrm flipV="1">
              <a:off x="3841" y="595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8" name="Line 621"/>
            <p:cNvSpPr>
              <a:spLocks noChangeShapeType="1"/>
            </p:cNvSpPr>
            <p:nvPr/>
          </p:nvSpPr>
          <p:spPr bwMode="auto">
            <a:xfrm>
              <a:off x="3844" y="612"/>
              <a:ext cx="37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9" name="Line 622"/>
            <p:cNvSpPr>
              <a:spLocks noChangeShapeType="1"/>
            </p:cNvSpPr>
            <p:nvPr/>
          </p:nvSpPr>
          <p:spPr bwMode="auto">
            <a:xfrm flipV="1">
              <a:off x="3864" y="595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0" name="Line 623"/>
            <p:cNvSpPr>
              <a:spLocks noChangeShapeType="1"/>
            </p:cNvSpPr>
            <p:nvPr/>
          </p:nvSpPr>
          <p:spPr bwMode="auto">
            <a:xfrm>
              <a:off x="3861" y="612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1" name="Line 624"/>
            <p:cNvSpPr>
              <a:spLocks noChangeShapeType="1"/>
            </p:cNvSpPr>
            <p:nvPr/>
          </p:nvSpPr>
          <p:spPr bwMode="auto">
            <a:xfrm flipV="1">
              <a:off x="3877" y="595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2" name="Line 625"/>
            <p:cNvSpPr>
              <a:spLocks noChangeShapeType="1"/>
            </p:cNvSpPr>
            <p:nvPr/>
          </p:nvSpPr>
          <p:spPr bwMode="auto">
            <a:xfrm>
              <a:off x="3887" y="632"/>
              <a:ext cx="37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3" name="Line 626"/>
            <p:cNvSpPr>
              <a:spLocks noChangeShapeType="1"/>
            </p:cNvSpPr>
            <p:nvPr/>
          </p:nvSpPr>
          <p:spPr bwMode="auto">
            <a:xfrm flipV="1">
              <a:off x="3904" y="615"/>
              <a:ext cx="0" cy="37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4" name="Line 627"/>
            <p:cNvSpPr>
              <a:spLocks noChangeShapeType="1"/>
            </p:cNvSpPr>
            <p:nvPr/>
          </p:nvSpPr>
          <p:spPr bwMode="auto">
            <a:xfrm>
              <a:off x="3891" y="632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5" name="Line 628"/>
            <p:cNvSpPr>
              <a:spLocks noChangeShapeType="1"/>
            </p:cNvSpPr>
            <p:nvPr/>
          </p:nvSpPr>
          <p:spPr bwMode="auto">
            <a:xfrm flipV="1">
              <a:off x="3907" y="615"/>
              <a:ext cx="0" cy="37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6" name="Line 629"/>
            <p:cNvSpPr>
              <a:spLocks noChangeShapeType="1"/>
            </p:cNvSpPr>
            <p:nvPr/>
          </p:nvSpPr>
          <p:spPr bwMode="auto">
            <a:xfrm>
              <a:off x="3891" y="632"/>
              <a:ext cx="36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7" name="Line 630"/>
            <p:cNvSpPr>
              <a:spLocks noChangeShapeType="1"/>
            </p:cNvSpPr>
            <p:nvPr/>
          </p:nvSpPr>
          <p:spPr bwMode="auto">
            <a:xfrm flipV="1">
              <a:off x="3907" y="615"/>
              <a:ext cx="0" cy="37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8" name="Line 631"/>
            <p:cNvSpPr>
              <a:spLocks noChangeShapeType="1"/>
            </p:cNvSpPr>
            <p:nvPr/>
          </p:nvSpPr>
          <p:spPr bwMode="auto">
            <a:xfrm>
              <a:off x="3944" y="682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9" name="Line 632"/>
            <p:cNvSpPr>
              <a:spLocks noChangeShapeType="1"/>
            </p:cNvSpPr>
            <p:nvPr/>
          </p:nvSpPr>
          <p:spPr bwMode="auto">
            <a:xfrm flipV="1">
              <a:off x="3961" y="665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0" name="Line 633"/>
            <p:cNvSpPr>
              <a:spLocks noChangeShapeType="1"/>
            </p:cNvSpPr>
            <p:nvPr/>
          </p:nvSpPr>
          <p:spPr bwMode="auto">
            <a:xfrm>
              <a:off x="3954" y="682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1" name="Line 634"/>
            <p:cNvSpPr>
              <a:spLocks noChangeShapeType="1"/>
            </p:cNvSpPr>
            <p:nvPr/>
          </p:nvSpPr>
          <p:spPr bwMode="auto">
            <a:xfrm flipV="1">
              <a:off x="3971" y="665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2" name="Line 635"/>
            <p:cNvSpPr>
              <a:spLocks noChangeShapeType="1"/>
            </p:cNvSpPr>
            <p:nvPr/>
          </p:nvSpPr>
          <p:spPr bwMode="auto">
            <a:xfrm>
              <a:off x="3954" y="682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3" name="Line 636"/>
            <p:cNvSpPr>
              <a:spLocks noChangeShapeType="1"/>
            </p:cNvSpPr>
            <p:nvPr/>
          </p:nvSpPr>
          <p:spPr bwMode="auto">
            <a:xfrm flipV="1">
              <a:off x="3971" y="665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4" name="Line 637"/>
            <p:cNvSpPr>
              <a:spLocks noChangeShapeType="1"/>
            </p:cNvSpPr>
            <p:nvPr/>
          </p:nvSpPr>
          <p:spPr bwMode="auto">
            <a:xfrm>
              <a:off x="3964" y="682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5" name="Line 638"/>
            <p:cNvSpPr>
              <a:spLocks noChangeShapeType="1"/>
            </p:cNvSpPr>
            <p:nvPr/>
          </p:nvSpPr>
          <p:spPr bwMode="auto">
            <a:xfrm flipV="1">
              <a:off x="3981" y="665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6" name="Line 639"/>
            <p:cNvSpPr>
              <a:spLocks noChangeShapeType="1"/>
            </p:cNvSpPr>
            <p:nvPr/>
          </p:nvSpPr>
          <p:spPr bwMode="auto">
            <a:xfrm>
              <a:off x="3964" y="682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7" name="Line 640"/>
            <p:cNvSpPr>
              <a:spLocks noChangeShapeType="1"/>
            </p:cNvSpPr>
            <p:nvPr/>
          </p:nvSpPr>
          <p:spPr bwMode="auto">
            <a:xfrm flipV="1">
              <a:off x="3981" y="665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8" name="Line 641"/>
            <p:cNvSpPr>
              <a:spLocks noChangeShapeType="1"/>
            </p:cNvSpPr>
            <p:nvPr/>
          </p:nvSpPr>
          <p:spPr bwMode="auto">
            <a:xfrm>
              <a:off x="3967" y="682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9" name="Line 642"/>
            <p:cNvSpPr>
              <a:spLocks noChangeShapeType="1"/>
            </p:cNvSpPr>
            <p:nvPr/>
          </p:nvSpPr>
          <p:spPr bwMode="auto">
            <a:xfrm flipV="1">
              <a:off x="3984" y="665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0" name="Line 643"/>
            <p:cNvSpPr>
              <a:spLocks noChangeShapeType="1"/>
            </p:cNvSpPr>
            <p:nvPr/>
          </p:nvSpPr>
          <p:spPr bwMode="auto">
            <a:xfrm>
              <a:off x="3981" y="682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1" name="Line 644"/>
            <p:cNvSpPr>
              <a:spLocks noChangeShapeType="1"/>
            </p:cNvSpPr>
            <p:nvPr/>
          </p:nvSpPr>
          <p:spPr bwMode="auto">
            <a:xfrm flipV="1">
              <a:off x="3998" y="665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2" name="Line 645"/>
            <p:cNvSpPr>
              <a:spLocks noChangeShapeType="1"/>
            </p:cNvSpPr>
            <p:nvPr/>
          </p:nvSpPr>
          <p:spPr bwMode="auto">
            <a:xfrm>
              <a:off x="4024" y="712"/>
              <a:ext cx="34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3" name="Line 646"/>
            <p:cNvSpPr>
              <a:spLocks noChangeShapeType="1"/>
            </p:cNvSpPr>
            <p:nvPr/>
          </p:nvSpPr>
          <p:spPr bwMode="auto">
            <a:xfrm flipV="1">
              <a:off x="4041" y="695"/>
              <a:ext cx="0" cy="34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4" name="Line 647"/>
            <p:cNvSpPr>
              <a:spLocks noChangeShapeType="1"/>
            </p:cNvSpPr>
            <p:nvPr/>
          </p:nvSpPr>
          <p:spPr bwMode="auto">
            <a:xfrm>
              <a:off x="4031" y="745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5" name="Line 648"/>
            <p:cNvSpPr>
              <a:spLocks noChangeShapeType="1"/>
            </p:cNvSpPr>
            <p:nvPr/>
          </p:nvSpPr>
          <p:spPr bwMode="auto">
            <a:xfrm flipV="1">
              <a:off x="4048" y="725"/>
              <a:ext cx="0" cy="37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6" name="Line 649"/>
            <p:cNvSpPr>
              <a:spLocks noChangeShapeType="1"/>
            </p:cNvSpPr>
            <p:nvPr/>
          </p:nvSpPr>
          <p:spPr bwMode="auto">
            <a:xfrm>
              <a:off x="4038" y="745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7" name="Line 650"/>
            <p:cNvSpPr>
              <a:spLocks noChangeShapeType="1"/>
            </p:cNvSpPr>
            <p:nvPr/>
          </p:nvSpPr>
          <p:spPr bwMode="auto">
            <a:xfrm flipV="1">
              <a:off x="4054" y="725"/>
              <a:ext cx="0" cy="37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8" name="Line 651"/>
            <p:cNvSpPr>
              <a:spLocks noChangeShapeType="1"/>
            </p:cNvSpPr>
            <p:nvPr/>
          </p:nvSpPr>
          <p:spPr bwMode="auto">
            <a:xfrm>
              <a:off x="4051" y="779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9" name="Line 652"/>
            <p:cNvSpPr>
              <a:spLocks noChangeShapeType="1"/>
            </p:cNvSpPr>
            <p:nvPr/>
          </p:nvSpPr>
          <p:spPr bwMode="auto">
            <a:xfrm flipV="1">
              <a:off x="4068" y="759"/>
              <a:ext cx="0" cy="36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00" name="Line 653"/>
            <p:cNvSpPr>
              <a:spLocks noChangeShapeType="1"/>
            </p:cNvSpPr>
            <p:nvPr/>
          </p:nvSpPr>
          <p:spPr bwMode="auto">
            <a:xfrm>
              <a:off x="4081" y="779"/>
              <a:ext cx="3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9718" name="Line 655"/>
          <p:cNvSpPr>
            <a:spLocks noChangeShapeType="1"/>
          </p:cNvSpPr>
          <p:nvPr/>
        </p:nvSpPr>
        <p:spPr bwMode="auto">
          <a:xfrm flipV="1">
            <a:off x="2588938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19" name="Line 656"/>
          <p:cNvSpPr>
            <a:spLocks noChangeShapeType="1"/>
          </p:cNvSpPr>
          <p:nvPr/>
        </p:nvSpPr>
        <p:spPr bwMode="auto">
          <a:xfrm>
            <a:off x="2581861" y="1334015"/>
            <a:ext cx="6016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20" name="Line 657"/>
          <p:cNvSpPr>
            <a:spLocks noChangeShapeType="1"/>
          </p:cNvSpPr>
          <p:nvPr/>
        </p:nvSpPr>
        <p:spPr bwMode="auto">
          <a:xfrm flipV="1">
            <a:off x="2611941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21" name="Line 658"/>
          <p:cNvSpPr>
            <a:spLocks noChangeShapeType="1"/>
          </p:cNvSpPr>
          <p:nvPr/>
        </p:nvSpPr>
        <p:spPr bwMode="auto">
          <a:xfrm>
            <a:off x="2606633" y="1334015"/>
            <a:ext cx="5839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22" name="Line 659"/>
          <p:cNvSpPr>
            <a:spLocks noChangeShapeType="1"/>
          </p:cNvSpPr>
          <p:nvPr/>
        </p:nvSpPr>
        <p:spPr bwMode="auto">
          <a:xfrm flipV="1">
            <a:off x="2634943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23" name="Line 660"/>
          <p:cNvSpPr>
            <a:spLocks noChangeShapeType="1"/>
          </p:cNvSpPr>
          <p:nvPr/>
        </p:nvSpPr>
        <p:spPr bwMode="auto">
          <a:xfrm>
            <a:off x="2624327" y="1334015"/>
            <a:ext cx="63699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24" name="Line 661"/>
          <p:cNvSpPr>
            <a:spLocks noChangeShapeType="1"/>
          </p:cNvSpPr>
          <p:nvPr/>
        </p:nvSpPr>
        <p:spPr bwMode="auto">
          <a:xfrm flipV="1">
            <a:off x="2652637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25" name="Line 662"/>
          <p:cNvSpPr>
            <a:spLocks noChangeShapeType="1"/>
          </p:cNvSpPr>
          <p:nvPr/>
        </p:nvSpPr>
        <p:spPr bwMode="auto">
          <a:xfrm>
            <a:off x="2642021" y="1334015"/>
            <a:ext cx="5839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26" name="Line 663"/>
          <p:cNvSpPr>
            <a:spLocks noChangeShapeType="1"/>
          </p:cNvSpPr>
          <p:nvPr/>
        </p:nvSpPr>
        <p:spPr bwMode="auto">
          <a:xfrm flipV="1">
            <a:off x="2670331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27" name="Line 664"/>
          <p:cNvSpPr>
            <a:spLocks noChangeShapeType="1"/>
          </p:cNvSpPr>
          <p:nvPr/>
        </p:nvSpPr>
        <p:spPr bwMode="auto">
          <a:xfrm>
            <a:off x="2806576" y="1334015"/>
            <a:ext cx="5839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72" name="Line 665"/>
          <p:cNvSpPr>
            <a:spLocks noChangeShapeType="1"/>
          </p:cNvSpPr>
          <p:nvPr/>
        </p:nvSpPr>
        <p:spPr bwMode="auto">
          <a:xfrm flipV="1">
            <a:off x="2836656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73" name="Line 666"/>
          <p:cNvSpPr>
            <a:spLocks noChangeShapeType="1"/>
          </p:cNvSpPr>
          <p:nvPr/>
        </p:nvSpPr>
        <p:spPr bwMode="auto">
          <a:xfrm>
            <a:off x="2847272" y="1334015"/>
            <a:ext cx="6016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75" name="Line 667"/>
          <p:cNvSpPr>
            <a:spLocks noChangeShapeType="1"/>
          </p:cNvSpPr>
          <p:nvPr/>
        </p:nvSpPr>
        <p:spPr bwMode="auto">
          <a:xfrm flipV="1">
            <a:off x="2877352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76" name="Line 668"/>
          <p:cNvSpPr>
            <a:spLocks noChangeShapeType="1"/>
          </p:cNvSpPr>
          <p:nvPr/>
        </p:nvSpPr>
        <p:spPr bwMode="auto">
          <a:xfrm>
            <a:off x="2854350" y="1334015"/>
            <a:ext cx="5839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77" name="Line 669"/>
          <p:cNvSpPr>
            <a:spLocks noChangeShapeType="1"/>
          </p:cNvSpPr>
          <p:nvPr/>
        </p:nvSpPr>
        <p:spPr bwMode="auto">
          <a:xfrm flipV="1">
            <a:off x="2882660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78" name="Line 670"/>
          <p:cNvSpPr>
            <a:spLocks noChangeShapeType="1"/>
          </p:cNvSpPr>
          <p:nvPr/>
        </p:nvSpPr>
        <p:spPr bwMode="auto">
          <a:xfrm>
            <a:off x="2854350" y="1334015"/>
            <a:ext cx="5839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79" name="Line 671"/>
          <p:cNvSpPr>
            <a:spLocks noChangeShapeType="1"/>
          </p:cNvSpPr>
          <p:nvPr/>
        </p:nvSpPr>
        <p:spPr bwMode="auto">
          <a:xfrm flipV="1">
            <a:off x="2882660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0" name="Line 672"/>
          <p:cNvSpPr>
            <a:spLocks noChangeShapeType="1"/>
          </p:cNvSpPr>
          <p:nvPr/>
        </p:nvSpPr>
        <p:spPr bwMode="auto">
          <a:xfrm>
            <a:off x="2854350" y="1334015"/>
            <a:ext cx="5839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1" name="Line 673"/>
          <p:cNvSpPr>
            <a:spLocks noChangeShapeType="1"/>
          </p:cNvSpPr>
          <p:nvPr/>
        </p:nvSpPr>
        <p:spPr bwMode="auto">
          <a:xfrm flipV="1">
            <a:off x="2882660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2" name="Line 674"/>
          <p:cNvSpPr>
            <a:spLocks noChangeShapeType="1"/>
          </p:cNvSpPr>
          <p:nvPr/>
        </p:nvSpPr>
        <p:spPr bwMode="auto">
          <a:xfrm>
            <a:off x="3001210" y="1334015"/>
            <a:ext cx="6016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3" name="Line 675"/>
          <p:cNvSpPr>
            <a:spLocks noChangeShapeType="1"/>
          </p:cNvSpPr>
          <p:nvPr/>
        </p:nvSpPr>
        <p:spPr bwMode="auto">
          <a:xfrm flipV="1">
            <a:off x="3031290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4" name="Line 676"/>
          <p:cNvSpPr>
            <a:spLocks noChangeShapeType="1"/>
          </p:cNvSpPr>
          <p:nvPr/>
        </p:nvSpPr>
        <p:spPr bwMode="auto">
          <a:xfrm>
            <a:off x="3061370" y="1334015"/>
            <a:ext cx="5839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5" name="Line 677"/>
          <p:cNvSpPr>
            <a:spLocks noChangeShapeType="1"/>
          </p:cNvSpPr>
          <p:nvPr/>
        </p:nvSpPr>
        <p:spPr bwMode="auto">
          <a:xfrm flipV="1">
            <a:off x="3089681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6" name="Line 678"/>
          <p:cNvSpPr>
            <a:spLocks noChangeShapeType="1"/>
          </p:cNvSpPr>
          <p:nvPr/>
        </p:nvSpPr>
        <p:spPr bwMode="auto">
          <a:xfrm>
            <a:off x="3096758" y="1334015"/>
            <a:ext cx="5839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7" name="Line 679"/>
          <p:cNvSpPr>
            <a:spLocks noChangeShapeType="1"/>
          </p:cNvSpPr>
          <p:nvPr/>
        </p:nvSpPr>
        <p:spPr bwMode="auto">
          <a:xfrm flipV="1">
            <a:off x="3125069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8" name="Line 680"/>
          <p:cNvSpPr>
            <a:spLocks noChangeShapeType="1"/>
          </p:cNvSpPr>
          <p:nvPr/>
        </p:nvSpPr>
        <p:spPr bwMode="auto">
          <a:xfrm>
            <a:off x="3167535" y="1334015"/>
            <a:ext cx="5839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9" name="Line 681"/>
          <p:cNvSpPr>
            <a:spLocks noChangeShapeType="1"/>
          </p:cNvSpPr>
          <p:nvPr/>
        </p:nvSpPr>
        <p:spPr bwMode="auto">
          <a:xfrm flipV="1">
            <a:off x="3195845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0" name="Line 682"/>
          <p:cNvSpPr>
            <a:spLocks noChangeShapeType="1"/>
          </p:cNvSpPr>
          <p:nvPr/>
        </p:nvSpPr>
        <p:spPr bwMode="auto">
          <a:xfrm>
            <a:off x="3190537" y="1334015"/>
            <a:ext cx="5839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1" name="Line 683"/>
          <p:cNvSpPr>
            <a:spLocks noChangeShapeType="1"/>
          </p:cNvSpPr>
          <p:nvPr/>
        </p:nvSpPr>
        <p:spPr bwMode="auto">
          <a:xfrm flipV="1">
            <a:off x="3220617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2" name="Line 684"/>
          <p:cNvSpPr>
            <a:spLocks noChangeShapeType="1"/>
          </p:cNvSpPr>
          <p:nvPr/>
        </p:nvSpPr>
        <p:spPr bwMode="auto">
          <a:xfrm>
            <a:off x="3195845" y="1334015"/>
            <a:ext cx="6016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3" name="Line 685"/>
          <p:cNvSpPr>
            <a:spLocks noChangeShapeType="1"/>
          </p:cNvSpPr>
          <p:nvPr/>
        </p:nvSpPr>
        <p:spPr bwMode="auto">
          <a:xfrm flipV="1">
            <a:off x="3225925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4" name="Line 686"/>
          <p:cNvSpPr>
            <a:spLocks noChangeShapeType="1"/>
          </p:cNvSpPr>
          <p:nvPr/>
        </p:nvSpPr>
        <p:spPr bwMode="auto">
          <a:xfrm>
            <a:off x="3238311" y="1334015"/>
            <a:ext cx="5839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5" name="Line 687"/>
          <p:cNvSpPr>
            <a:spLocks noChangeShapeType="1"/>
          </p:cNvSpPr>
          <p:nvPr/>
        </p:nvSpPr>
        <p:spPr bwMode="auto">
          <a:xfrm flipV="1">
            <a:off x="3266622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6" name="Line 688"/>
          <p:cNvSpPr>
            <a:spLocks noChangeShapeType="1"/>
          </p:cNvSpPr>
          <p:nvPr/>
        </p:nvSpPr>
        <p:spPr bwMode="auto">
          <a:xfrm>
            <a:off x="3238311" y="1334015"/>
            <a:ext cx="5839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7" name="Line 689"/>
          <p:cNvSpPr>
            <a:spLocks noChangeShapeType="1"/>
          </p:cNvSpPr>
          <p:nvPr/>
        </p:nvSpPr>
        <p:spPr bwMode="auto">
          <a:xfrm flipV="1">
            <a:off x="3266622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8" name="Line 690"/>
          <p:cNvSpPr>
            <a:spLocks noChangeShapeType="1"/>
          </p:cNvSpPr>
          <p:nvPr/>
        </p:nvSpPr>
        <p:spPr bwMode="auto">
          <a:xfrm>
            <a:off x="3385172" y="1334015"/>
            <a:ext cx="65468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9" name="Line 691"/>
          <p:cNvSpPr>
            <a:spLocks noChangeShapeType="1"/>
          </p:cNvSpPr>
          <p:nvPr/>
        </p:nvSpPr>
        <p:spPr bwMode="auto">
          <a:xfrm flipV="1">
            <a:off x="3415252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00" name="Line 692"/>
          <p:cNvSpPr>
            <a:spLocks noChangeShapeType="1"/>
          </p:cNvSpPr>
          <p:nvPr/>
        </p:nvSpPr>
        <p:spPr bwMode="auto">
          <a:xfrm>
            <a:off x="3415252" y="1334015"/>
            <a:ext cx="5839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01" name="Line 693"/>
          <p:cNvSpPr>
            <a:spLocks noChangeShapeType="1"/>
          </p:cNvSpPr>
          <p:nvPr/>
        </p:nvSpPr>
        <p:spPr bwMode="auto">
          <a:xfrm flipV="1">
            <a:off x="3443562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02" name="Line 694"/>
          <p:cNvSpPr>
            <a:spLocks noChangeShapeType="1"/>
          </p:cNvSpPr>
          <p:nvPr/>
        </p:nvSpPr>
        <p:spPr bwMode="auto">
          <a:xfrm>
            <a:off x="3461256" y="1334015"/>
            <a:ext cx="6016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03" name="Line 695"/>
          <p:cNvSpPr>
            <a:spLocks noChangeShapeType="1"/>
          </p:cNvSpPr>
          <p:nvPr/>
        </p:nvSpPr>
        <p:spPr bwMode="auto">
          <a:xfrm flipV="1">
            <a:off x="3491336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28" name="Line 696"/>
          <p:cNvSpPr>
            <a:spLocks noChangeShapeType="1"/>
          </p:cNvSpPr>
          <p:nvPr/>
        </p:nvSpPr>
        <p:spPr bwMode="auto">
          <a:xfrm>
            <a:off x="3496645" y="1334015"/>
            <a:ext cx="6016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29" name="Line 697"/>
          <p:cNvSpPr>
            <a:spLocks noChangeShapeType="1"/>
          </p:cNvSpPr>
          <p:nvPr/>
        </p:nvSpPr>
        <p:spPr bwMode="auto">
          <a:xfrm flipV="1">
            <a:off x="3526725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30" name="Line 698"/>
          <p:cNvSpPr>
            <a:spLocks noChangeShapeType="1"/>
          </p:cNvSpPr>
          <p:nvPr/>
        </p:nvSpPr>
        <p:spPr bwMode="auto">
          <a:xfrm>
            <a:off x="3562113" y="1334015"/>
            <a:ext cx="5839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31" name="Line 699"/>
          <p:cNvSpPr>
            <a:spLocks noChangeShapeType="1"/>
          </p:cNvSpPr>
          <p:nvPr/>
        </p:nvSpPr>
        <p:spPr bwMode="auto">
          <a:xfrm flipV="1">
            <a:off x="3592193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32" name="Line 700"/>
          <p:cNvSpPr>
            <a:spLocks noChangeShapeType="1"/>
          </p:cNvSpPr>
          <p:nvPr/>
        </p:nvSpPr>
        <p:spPr bwMode="auto">
          <a:xfrm>
            <a:off x="3733745" y="1334015"/>
            <a:ext cx="5839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33" name="Line 701"/>
          <p:cNvSpPr>
            <a:spLocks noChangeShapeType="1"/>
          </p:cNvSpPr>
          <p:nvPr/>
        </p:nvSpPr>
        <p:spPr bwMode="auto">
          <a:xfrm flipV="1">
            <a:off x="3763825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34" name="Line 702"/>
          <p:cNvSpPr>
            <a:spLocks noChangeShapeType="1"/>
          </p:cNvSpPr>
          <p:nvPr/>
        </p:nvSpPr>
        <p:spPr bwMode="auto">
          <a:xfrm>
            <a:off x="3751439" y="1334015"/>
            <a:ext cx="5839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35" name="Line 703"/>
          <p:cNvSpPr>
            <a:spLocks noChangeShapeType="1"/>
          </p:cNvSpPr>
          <p:nvPr/>
        </p:nvSpPr>
        <p:spPr bwMode="auto">
          <a:xfrm flipV="1">
            <a:off x="3781519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36" name="Line 704"/>
          <p:cNvSpPr>
            <a:spLocks noChangeShapeType="1"/>
          </p:cNvSpPr>
          <p:nvPr/>
        </p:nvSpPr>
        <p:spPr bwMode="auto">
          <a:xfrm>
            <a:off x="3756748" y="1334015"/>
            <a:ext cx="60160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37" name="Line 705"/>
          <p:cNvSpPr>
            <a:spLocks noChangeShapeType="1"/>
          </p:cNvSpPr>
          <p:nvPr/>
        </p:nvSpPr>
        <p:spPr bwMode="auto">
          <a:xfrm flipV="1">
            <a:off x="3786827" y="1304978"/>
            <a:ext cx="0" cy="52265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38" name="Freeform 706"/>
          <p:cNvSpPr>
            <a:spLocks/>
          </p:cNvSpPr>
          <p:nvPr/>
        </p:nvSpPr>
        <p:spPr bwMode="auto">
          <a:xfrm>
            <a:off x="863766" y="664732"/>
            <a:ext cx="2526714" cy="781072"/>
          </a:xfrm>
          <a:custGeom>
            <a:avLst/>
            <a:gdLst>
              <a:gd name="T0" fmla="*/ 0 w 428"/>
              <a:gd name="T1" fmla="*/ 0 h 161"/>
              <a:gd name="T2" fmla="*/ 2 w 428"/>
              <a:gd name="T3" fmla="*/ 0 h 161"/>
              <a:gd name="T4" fmla="*/ 2 w 428"/>
              <a:gd name="T5" fmla="*/ 13 h 161"/>
              <a:gd name="T6" fmla="*/ 3 w 428"/>
              <a:gd name="T7" fmla="*/ 13 h 161"/>
              <a:gd name="T8" fmla="*/ 3 w 428"/>
              <a:gd name="T9" fmla="*/ 27 h 161"/>
              <a:gd name="T10" fmla="*/ 4 w 428"/>
              <a:gd name="T11" fmla="*/ 27 h 161"/>
              <a:gd name="T12" fmla="*/ 4 w 428"/>
              <a:gd name="T13" fmla="*/ 40 h 161"/>
              <a:gd name="T14" fmla="*/ 16 w 428"/>
              <a:gd name="T15" fmla="*/ 40 h 161"/>
              <a:gd name="T16" fmla="*/ 16 w 428"/>
              <a:gd name="T17" fmla="*/ 53 h 161"/>
              <a:gd name="T18" fmla="*/ 19 w 428"/>
              <a:gd name="T19" fmla="*/ 53 h 161"/>
              <a:gd name="T20" fmla="*/ 19 w 428"/>
              <a:gd name="T21" fmla="*/ 67 h 161"/>
              <a:gd name="T22" fmla="*/ 35 w 428"/>
              <a:gd name="T23" fmla="*/ 67 h 161"/>
              <a:gd name="T24" fmla="*/ 35 w 428"/>
              <a:gd name="T25" fmla="*/ 80 h 161"/>
              <a:gd name="T26" fmla="*/ 73 w 428"/>
              <a:gd name="T27" fmla="*/ 80 h 161"/>
              <a:gd name="T28" fmla="*/ 73 w 428"/>
              <a:gd name="T29" fmla="*/ 94 h 161"/>
              <a:gd name="T30" fmla="*/ 80 w 428"/>
              <a:gd name="T31" fmla="*/ 94 h 161"/>
              <a:gd name="T32" fmla="*/ 80 w 428"/>
              <a:gd name="T33" fmla="*/ 109 h 161"/>
              <a:gd name="T34" fmla="*/ 109 w 428"/>
              <a:gd name="T35" fmla="*/ 109 h 161"/>
              <a:gd name="T36" fmla="*/ 109 w 428"/>
              <a:gd name="T37" fmla="*/ 125 h 161"/>
              <a:gd name="T38" fmla="*/ 209 w 428"/>
              <a:gd name="T39" fmla="*/ 125 h 161"/>
              <a:gd name="T40" fmla="*/ 209 w 428"/>
              <a:gd name="T41" fmla="*/ 161 h 161"/>
              <a:gd name="T42" fmla="*/ 428 w 428"/>
              <a:gd name="T43" fmla="*/ 161 h 161"/>
              <a:gd name="T44" fmla="*/ 428 w 428"/>
              <a:gd name="T45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8" h="161">
                <a:moveTo>
                  <a:pt x="0" y="0"/>
                </a:moveTo>
                <a:lnTo>
                  <a:pt x="2" y="0"/>
                </a:lnTo>
                <a:lnTo>
                  <a:pt x="2" y="13"/>
                </a:lnTo>
                <a:lnTo>
                  <a:pt x="3" y="13"/>
                </a:lnTo>
                <a:lnTo>
                  <a:pt x="3" y="27"/>
                </a:lnTo>
                <a:lnTo>
                  <a:pt x="4" y="27"/>
                </a:lnTo>
                <a:lnTo>
                  <a:pt x="4" y="40"/>
                </a:lnTo>
                <a:lnTo>
                  <a:pt x="16" y="40"/>
                </a:lnTo>
                <a:lnTo>
                  <a:pt x="16" y="53"/>
                </a:lnTo>
                <a:lnTo>
                  <a:pt x="19" y="53"/>
                </a:lnTo>
                <a:lnTo>
                  <a:pt x="19" y="67"/>
                </a:lnTo>
                <a:lnTo>
                  <a:pt x="35" y="67"/>
                </a:lnTo>
                <a:lnTo>
                  <a:pt x="35" y="80"/>
                </a:lnTo>
                <a:lnTo>
                  <a:pt x="73" y="80"/>
                </a:lnTo>
                <a:lnTo>
                  <a:pt x="73" y="94"/>
                </a:lnTo>
                <a:lnTo>
                  <a:pt x="80" y="94"/>
                </a:lnTo>
                <a:lnTo>
                  <a:pt x="80" y="109"/>
                </a:lnTo>
                <a:lnTo>
                  <a:pt x="109" y="109"/>
                </a:lnTo>
                <a:lnTo>
                  <a:pt x="109" y="125"/>
                </a:lnTo>
                <a:lnTo>
                  <a:pt x="209" y="125"/>
                </a:lnTo>
                <a:lnTo>
                  <a:pt x="209" y="161"/>
                </a:lnTo>
                <a:lnTo>
                  <a:pt x="428" y="161"/>
                </a:lnTo>
                <a:lnTo>
                  <a:pt x="428" y="161"/>
                </a:lnTo>
              </a:path>
            </a:pathLst>
          </a:cu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39" name="Line 707"/>
          <p:cNvSpPr>
            <a:spLocks noChangeShapeType="1"/>
          </p:cNvSpPr>
          <p:nvPr/>
        </p:nvSpPr>
        <p:spPr bwMode="auto">
          <a:xfrm>
            <a:off x="1207031" y="1052364"/>
            <a:ext cx="5839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40" name="Line 708"/>
          <p:cNvSpPr>
            <a:spLocks noChangeShapeType="1"/>
          </p:cNvSpPr>
          <p:nvPr/>
        </p:nvSpPr>
        <p:spPr bwMode="auto">
          <a:xfrm flipV="1">
            <a:off x="1237111" y="1027683"/>
            <a:ext cx="0" cy="49361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41" name="Line 709"/>
          <p:cNvSpPr>
            <a:spLocks noChangeShapeType="1"/>
          </p:cNvSpPr>
          <p:nvPr/>
        </p:nvSpPr>
        <p:spPr bwMode="auto">
          <a:xfrm>
            <a:off x="1283116" y="1120599"/>
            <a:ext cx="6016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42" name="Line 710"/>
          <p:cNvSpPr>
            <a:spLocks noChangeShapeType="1"/>
          </p:cNvSpPr>
          <p:nvPr/>
        </p:nvSpPr>
        <p:spPr bwMode="auto">
          <a:xfrm flipV="1">
            <a:off x="1313196" y="1095918"/>
            <a:ext cx="0" cy="49361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43" name="Line 711"/>
          <p:cNvSpPr>
            <a:spLocks noChangeShapeType="1"/>
          </p:cNvSpPr>
          <p:nvPr/>
        </p:nvSpPr>
        <p:spPr bwMode="auto">
          <a:xfrm>
            <a:off x="1313196" y="1193189"/>
            <a:ext cx="5839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44" name="Line 712"/>
          <p:cNvSpPr>
            <a:spLocks noChangeShapeType="1"/>
          </p:cNvSpPr>
          <p:nvPr/>
        </p:nvSpPr>
        <p:spPr bwMode="auto">
          <a:xfrm flipV="1">
            <a:off x="1343275" y="1168509"/>
            <a:ext cx="0" cy="49361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45" name="Line 713"/>
          <p:cNvSpPr>
            <a:spLocks noChangeShapeType="1"/>
          </p:cNvSpPr>
          <p:nvPr/>
        </p:nvSpPr>
        <p:spPr bwMode="auto">
          <a:xfrm>
            <a:off x="1419360" y="1193189"/>
            <a:ext cx="5839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46" name="Line 714"/>
          <p:cNvSpPr>
            <a:spLocks noChangeShapeType="1"/>
          </p:cNvSpPr>
          <p:nvPr/>
        </p:nvSpPr>
        <p:spPr bwMode="auto">
          <a:xfrm flipV="1">
            <a:off x="1449440" y="1168509"/>
            <a:ext cx="0" cy="49361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47" name="Line 715"/>
          <p:cNvSpPr>
            <a:spLocks noChangeShapeType="1"/>
          </p:cNvSpPr>
          <p:nvPr/>
        </p:nvSpPr>
        <p:spPr bwMode="auto">
          <a:xfrm>
            <a:off x="1502522" y="1270135"/>
            <a:ext cx="5839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48" name="Line 716"/>
          <p:cNvSpPr>
            <a:spLocks noChangeShapeType="1"/>
          </p:cNvSpPr>
          <p:nvPr/>
        </p:nvSpPr>
        <p:spPr bwMode="auto">
          <a:xfrm flipV="1">
            <a:off x="1530833" y="1246906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49" name="Line 717"/>
          <p:cNvSpPr>
            <a:spLocks noChangeShapeType="1"/>
          </p:cNvSpPr>
          <p:nvPr/>
        </p:nvSpPr>
        <p:spPr bwMode="auto">
          <a:xfrm>
            <a:off x="1555604" y="1270135"/>
            <a:ext cx="5839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50" name="Line 718"/>
          <p:cNvSpPr>
            <a:spLocks noChangeShapeType="1"/>
          </p:cNvSpPr>
          <p:nvPr/>
        </p:nvSpPr>
        <p:spPr bwMode="auto">
          <a:xfrm flipV="1">
            <a:off x="1583915" y="1246906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51" name="Line 719"/>
          <p:cNvSpPr>
            <a:spLocks noChangeShapeType="1"/>
          </p:cNvSpPr>
          <p:nvPr/>
        </p:nvSpPr>
        <p:spPr bwMode="auto">
          <a:xfrm>
            <a:off x="1583915" y="1270135"/>
            <a:ext cx="6016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52" name="Line 720"/>
          <p:cNvSpPr>
            <a:spLocks noChangeShapeType="1"/>
          </p:cNvSpPr>
          <p:nvPr/>
        </p:nvSpPr>
        <p:spPr bwMode="auto">
          <a:xfrm flipV="1">
            <a:off x="1613995" y="1246906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53" name="Line 721"/>
          <p:cNvSpPr>
            <a:spLocks noChangeShapeType="1"/>
          </p:cNvSpPr>
          <p:nvPr/>
        </p:nvSpPr>
        <p:spPr bwMode="auto">
          <a:xfrm>
            <a:off x="1649383" y="1270135"/>
            <a:ext cx="5839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54" name="Line 722"/>
          <p:cNvSpPr>
            <a:spLocks noChangeShapeType="1"/>
          </p:cNvSpPr>
          <p:nvPr/>
        </p:nvSpPr>
        <p:spPr bwMode="auto">
          <a:xfrm flipV="1">
            <a:off x="1679463" y="1246906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55" name="Line 723"/>
          <p:cNvSpPr>
            <a:spLocks noChangeShapeType="1"/>
          </p:cNvSpPr>
          <p:nvPr/>
        </p:nvSpPr>
        <p:spPr bwMode="auto">
          <a:xfrm>
            <a:off x="1773242" y="1270135"/>
            <a:ext cx="6016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56" name="Line 724"/>
          <p:cNvSpPr>
            <a:spLocks noChangeShapeType="1"/>
          </p:cNvSpPr>
          <p:nvPr/>
        </p:nvSpPr>
        <p:spPr bwMode="auto">
          <a:xfrm flipV="1">
            <a:off x="1803321" y="1246906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57" name="Line 725"/>
          <p:cNvSpPr>
            <a:spLocks noChangeShapeType="1"/>
          </p:cNvSpPr>
          <p:nvPr/>
        </p:nvSpPr>
        <p:spPr bwMode="auto">
          <a:xfrm>
            <a:off x="1780319" y="1270135"/>
            <a:ext cx="5839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58" name="Line 726"/>
          <p:cNvSpPr>
            <a:spLocks noChangeShapeType="1"/>
          </p:cNvSpPr>
          <p:nvPr/>
        </p:nvSpPr>
        <p:spPr bwMode="auto">
          <a:xfrm flipV="1">
            <a:off x="1808630" y="1246906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59" name="Line 727"/>
          <p:cNvSpPr>
            <a:spLocks noChangeShapeType="1"/>
          </p:cNvSpPr>
          <p:nvPr/>
        </p:nvSpPr>
        <p:spPr bwMode="auto">
          <a:xfrm>
            <a:off x="1897100" y="1270135"/>
            <a:ext cx="6016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60" name="Line 728"/>
          <p:cNvSpPr>
            <a:spLocks noChangeShapeType="1"/>
          </p:cNvSpPr>
          <p:nvPr/>
        </p:nvSpPr>
        <p:spPr bwMode="auto">
          <a:xfrm flipV="1">
            <a:off x="1927180" y="1246906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61" name="Line 729"/>
          <p:cNvSpPr>
            <a:spLocks noChangeShapeType="1"/>
          </p:cNvSpPr>
          <p:nvPr/>
        </p:nvSpPr>
        <p:spPr bwMode="auto">
          <a:xfrm>
            <a:off x="1921872" y="1270135"/>
            <a:ext cx="5839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62" name="Line 730"/>
          <p:cNvSpPr>
            <a:spLocks noChangeShapeType="1"/>
          </p:cNvSpPr>
          <p:nvPr/>
        </p:nvSpPr>
        <p:spPr bwMode="auto">
          <a:xfrm flipV="1">
            <a:off x="1950182" y="1246906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63" name="Line 731"/>
          <p:cNvSpPr>
            <a:spLocks noChangeShapeType="1"/>
          </p:cNvSpPr>
          <p:nvPr/>
        </p:nvSpPr>
        <p:spPr bwMode="auto">
          <a:xfrm>
            <a:off x="1932488" y="1270135"/>
            <a:ext cx="65468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64" name="Line 732"/>
          <p:cNvSpPr>
            <a:spLocks noChangeShapeType="1"/>
          </p:cNvSpPr>
          <p:nvPr/>
        </p:nvSpPr>
        <p:spPr bwMode="auto">
          <a:xfrm flipV="1">
            <a:off x="1962568" y="1246906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65" name="Line 733"/>
          <p:cNvSpPr>
            <a:spLocks noChangeShapeType="1"/>
          </p:cNvSpPr>
          <p:nvPr/>
        </p:nvSpPr>
        <p:spPr bwMode="auto">
          <a:xfrm>
            <a:off x="2020959" y="1270135"/>
            <a:ext cx="6016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66" name="Line 734"/>
          <p:cNvSpPr>
            <a:spLocks noChangeShapeType="1"/>
          </p:cNvSpPr>
          <p:nvPr/>
        </p:nvSpPr>
        <p:spPr bwMode="auto">
          <a:xfrm flipV="1">
            <a:off x="2051039" y="1246906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67" name="Line 735"/>
          <p:cNvSpPr>
            <a:spLocks noChangeShapeType="1"/>
          </p:cNvSpPr>
          <p:nvPr/>
        </p:nvSpPr>
        <p:spPr bwMode="auto">
          <a:xfrm>
            <a:off x="2215593" y="1445804"/>
            <a:ext cx="6016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68" name="Line 736"/>
          <p:cNvSpPr>
            <a:spLocks noChangeShapeType="1"/>
          </p:cNvSpPr>
          <p:nvPr/>
        </p:nvSpPr>
        <p:spPr bwMode="auto">
          <a:xfrm flipV="1">
            <a:off x="2245673" y="1421123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69" name="Line 737"/>
          <p:cNvSpPr>
            <a:spLocks noChangeShapeType="1"/>
          </p:cNvSpPr>
          <p:nvPr/>
        </p:nvSpPr>
        <p:spPr bwMode="auto">
          <a:xfrm>
            <a:off x="2511085" y="1445804"/>
            <a:ext cx="6016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70" name="Line 738"/>
          <p:cNvSpPr>
            <a:spLocks noChangeShapeType="1"/>
          </p:cNvSpPr>
          <p:nvPr/>
        </p:nvSpPr>
        <p:spPr bwMode="auto">
          <a:xfrm flipV="1">
            <a:off x="2541164" y="1421123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71" name="Line 739"/>
          <p:cNvSpPr>
            <a:spLocks noChangeShapeType="1"/>
          </p:cNvSpPr>
          <p:nvPr/>
        </p:nvSpPr>
        <p:spPr bwMode="auto">
          <a:xfrm>
            <a:off x="2599555" y="1445804"/>
            <a:ext cx="6016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72" name="Line 740"/>
          <p:cNvSpPr>
            <a:spLocks noChangeShapeType="1"/>
          </p:cNvSpPr>
          <p:nvPr/>
        </p:nvSpPr>
        <p:spPr bwMode="auto">
          <a:xfrm flipV="1">
            <a:off x="2629635" y="1421123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73" name="Line 741"/>
          <p:cNvSpPr>
            <a:spLocks noChangeShapeType="1"/>
          </p:cNvSpPr>
          <p:nvPr/>
        </p:nvSpPr>
        <p:spPr bwMode="auto">
          <a:xfrm>
            <a:off x="2735799" y="1445804"/>
            <a:ext cx="65468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74" name="Line 742"/>
          <p:cNvSpPr>
            <a:spLocks noChangeShapeType="1"/>
          </p:cNvSpPr>
          <p:nvPr/>
        </p:nvSpPr>
        <p:spPr bwMode="auto">
          <a:xfrm flipV="1">
            <a:off x="2771187" y="1421123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75" name="Line 743"/>
          <p:cNvSpPr>
            <a:spLocks noChangeShapeType="1"/>
          </p:cNvSpPr>
          <p:nvPr/>
        </p:nvSpPr>
        <p:spPr bwMode="auto">
          <a:xfrm>
            <a:off x="3061370" y="1445804"/>
            <a:ext cx="5839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76" name="Line 744"/>
          <p:cNvSpPr>
            <a:spLocks noChangeShapeType="1"/>
          </p:cNvSpPr>
          <p:nvPr/>
        </p:nvSpPr>
        <p:spPr bwMode="auto">
          <a:xfrm flipV="1">
            <a:off x="3089681" y="1421123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77" name="Line 745"/>
          <p:cNvSpPr>
            <a:spLocks noChangeShapeType="1"/>
          </p:cNvSpPr>
          <p:nvPr/>
        </p:nvSpPr>
        <p:spPr bwMode="auto">
          <a:xfrm>
            <a:off x="3096758" y="1445804"/>
            <a:ext cx="63699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78" name="Line 746"/>
          <p:cNvSpPr>
            <a:spLocks noChangeShapeType="1"/>
          </p:cNvSpPr>
          <p:nvPr/>
        </p:nvSpPr>
        <p:spPr bwMode="auto">
          <a:xfrm flipV="1">
            <a:off x="3125069" y="1421123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79" name="Line 747"/>
          <p:cNvSpPr>
            <a:spLocks noChangeShapeType="1"/>
          </p:cNvSpPr>
          <p:nvPr/>
        </p:nvSpPr>
        <p:spPr bwMode="auto">
          <a:xfrm>
            <a:off x="3362170" y="1445804"/>
            <a:ext cx="58390" cy="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80" name="Line 748"/>
          <p:cNvSpPr>
            <a:spLocks noChangeShapeType="1"/>
          </p:cNvSpPr>
          <p:nvPr/>
        </p:nvSpPr>
        <p:spPr bwMode="auto">
          <a:xfrm flipV="1">
            <a:off x="3390480" y="1421123"/>
            <a:ext cx="0" cy="47910"/>
          </a:xfrm>
          <a:prstGeom prst="line">
            <a:avLst/>
          </a:prstGeom>
          <a:noFill/>
          <a:ln w="4763" cap="rnd">
            <a:solidFill>
              <a:srgbClr val="4D4D4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81" name="Rectangle 749"/>
          <p:cNvSpPr>
            <a:spLocks noChangeArrowheads="1"/>
          </p:cNvSpPr>
          <p:nvPr/>
        </p:nvSpPr>
        <p:spPr bwMode="auto">
          <a:xfrm>
            <a:off x="755832" y="3186520"/>
            <a:ext cx="192865" cy="15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142</a:t>
            </a:r>
            <a:endParaRPr kumimoji="1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782" name="Rectangle 750"/>
          <p:cNvSpPr>
            <a:spLocks noChangeArrowheads="1"/>
          </p:cNvSpPr>
          <p:nvPr/>
        </p:nvSpPr>
        <p:spPr bwMode="auto">
          <a:xfrm>
            <a:off x="1387511" y="3186520"/>
            <a:ext cx="127397" cy="15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90</a:t>
            </a:r>
            <a:endParaRPr kumimoji="1" lang="ja-JP" altLang="ja-JP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783" name="Rectangle 751"/>
          <p:cNvSpPr>
            <a:spLocks noChangeArrowheads="1"/>
          </p:cNvSpPr>
          <p:nvPr/>
        </p:nvSpPr>
        <p:spPr bwMode="auto">
          <a:xfrm>
            <a:off x="1994417" y="3186520"/>
            <a:ext cx="127397" cy="15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52</a:t>
            </a:r>
            <a:endParaRPr kumimoji="1" lang="ja-JP" altLang="ja-JP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784" name="Rectangle 752"/>
          <p:cNvSpPr>
            <a:spLocks noChangeArrowheads="1"/>
          </p:cNvSpPr>
          <p:nvPr/>
        </p:nvSpPr>
        <p:spPr bwMode="auto">
          <a:xfrm>
            <a:off x="2603094" y="3186520"/>
            <a:ext cx="127397" cy="15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22</a:t>
            </a:r>
            <a:endParaRPr kumimoji="1" lang="ja-JP" altLang="ja-JP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785" name="Rectangle 753"/>
          <p:cNvSpPr>
            <a:spLocks noChangeArrowheads="1"/>
          </p:cNvSpPr>
          <p:nvPr/>
        </p:nvSpPr>
        <p:spPr bwMode="auto">
          <a:xfrm>
            <a:off x="3238311" y="3186520"/>
            <a:ext cx="63699" cy="15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8</a:t>
            </a:r>
            <a:endParaRPr kumimoji="1" lang="ja-JP" altLang="ja-JP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786" name="Rectangle 754"/>
          <p:cNvSpPr>
            <a:spLocks noChangeArrowheads="1"/>
          </p:cNvSpPr>
          <p:nvPr/>
        </p:nvSpPr>
        <p:spPr bwMode="auto">
          <a:xfrm>
            <a:off x="3845218" y="3186520"/>
            <a:ext cx="63699" cy="15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0</a:t>
            </a:r>
            <a:endParaRPr kumimoji="1" lang="ja-JP" altLang="ja-JP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787" name="Rectangle 755"/>
          <p:cNvSpPr>
            <a:spLocks noChangeArrowheads="1"/>
          </p:cNvSpPr>
          <p:nvPr/>
        </p:nvSpPr>
        <p:spPr bwMode="auto">
          <a:xfrm>
            <a:off x="784143" y="3324441"/>
            <a:ext cx="127397" cy="15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31</a:t>
            </a:r>
            <a:endParaRPr kumimoji="1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788" name="Rectangle 756"/>
          <p:cNvSpPr>
            <a:spLocks noChangeArrowheads="1"/>
          </p:cNvSpPr>
          <p:nvPr/>
        </p:nvSpPr>
        <p:spPr bwMode="auto">
          <a:xfrm>
            <a:off x="1387511" y="3324441"/>
            <a:ext cx="127397" cy="15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19</a:t>
            </a:r>
            <a:endParaRPr kumimoji="1" lang="ja-JP" altLang="ja-JP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789" name="Rectangle 757"/>
          <p:cNvSpPr>
            <a:spLocks noChangeArrowheads="1"/>
          </p:cNvSpPr>
          <p:nvPr/>
        </p:nvSpPr>
        <p:spPr bwMode="auto">
          <a:xfrm>
            <a:off x="2020959" y="3324441"/>
            <a:ext cx="63699" cy="15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8</a:t>
            </a:r>
            <a:endParaRPr kumimoji="1" lang="ja-JP" altLang="ja-JP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790" name="Rectangle 758"/>
          <p:cNvSpPr>
            <a:spLocks noChangeArrowheads="1"/>
          </p:cNvSpPr>
          <p:nvPr/>
        </p:nvSpPr>
        <p:spPr bwMode="auto">
          <a:xfrm>
            <a:off x="2629635" y="3324441"/>
            <a:ext cx="63699" cy="15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4</a:t>
            </a:r>
            <a:endParaRPr kumimoji="1" lang="ja-JP" altLang="ja-JP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791" name="Rectangle 759"/>
          <p:cNvSpPr>
            <a:spLocks noChangeArrowheads="1"/>
          </p:cNvSpPr>
          <p:nvPr/>
        </p:nvSpPr>
        <p:spPr bwMode="auto">
          <a:xfrm>
            <a:off x="3238311" y="3324441"/>
            <a:ext cx="63699" cy="15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1</a:t>
            </a:r>
            <a:endParaRPr kumimoji="1" lang="ja-JP" altLang="ja-JP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792" name="Rectangle 760"/>
          <p:cNvSpPr>
            <a:spLocks noChangeArrowheads="1"/>
          </p:cNvSpPr>
          <p:nvPr/>
        </p:nvSpPr>
        <p:spPr bwMode="auto">
          <a:xfrm>
            <a:off x="3845218" y="3324441"/>
            <a:ext cx="63699" cy="15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0</a:t>
            </a:r>
            <a:endParaRPr kumimoji="1" lang="ja-JP" altLang="ja-JP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795" name="Rectangle 763"/>
          <p:cNvSpPr>
            <a:spLocks noChangeArrowheads="1"/>
          </p:cNvSpPr>
          <p:nvPr/>
        </p:nvSpPr>
        <p:spPr bwMode="auto">
          <a:xfrm>
            <a:off x="863766" y="3045695"/>
            <a:ext cx="771462" cy="15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Number at risk</a:t>
            </a:r>
            <a:endParaRPr kumimoji="1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376" name="テキスト ボックス 1375"/>
          <p:cNvSpPr txBox="1"/>
          <p:nvPr/>
        </p:nvSpPr>
        <p:spPr>
          <a:xfrm>
            <a:off x="55399" y="3139228"/>
            <a:ext cx="7044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/>
              <a:t>w/o MPM</a:t>
            </a:r>
            <a:endParaRPr kumimoji="1" lang="ja-JP" altLang="en-US" sz="1000" dirty="0"/>
          </a:p>
        </p:txBody>
      </p:sp>
      <p:sp>
        <p:nvSpPr>
          <p:cNvPr id="1377" name="テキスト ボックス 1376"/>
          <p:cNvSpPr txBox="1"/>
          <p:nvPr/>
        </p:nvSpPr>
        <p:spPr>
          <a:xfrm>
            <a:off x="31649" y="3291628"/>
            <a:ext cx="8568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/>
              <a:t>with</a:t>
            </a:r>
            <a:r>
              <a:rPr kumimoji="1" lang="en-US" altLang="ja-JP" sz="1000" dirty="0"/>
              <a:t> MPM</a:t>
            </a:r>
            <a:endParaRPr kumimoji="1" lang="ja-JP" altLang="en-US" sz="1000" dirty="0"/>
          </a:p>
        </p:txBody>
      </p:sp>
      <p:sp>
        <p:nvSpPr>
          <p:cNvPr id="1380" name="テキスト ボックス 1379"/>
          <p:cNvSpPr txBox="1"/>
          <p:nvPr/>
        </p:nvSpPr>
        <p:spPr>
          <a:xfrm>
            <a:off x="1706" y="383185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図形グループ 2"/>
          <p:cNvGrpSpPr/>
          <p:nvPr/>
        </p:nvGrpSpPr>
        <p:grpSpPr>
          <a:xfrm>
            <a:off x="-29547" y="3346310"/>
            <a:ext cx="4698020" cy="3538886"/>
            <a:chOff x="4598979" y="27597"/>
            <a:chExt cx="4698020" cy="3615022"/>
          </a:xfrm>
        </p:grpSpPr>
        <p:sp>
          <p:nvSpPr>
            <p:cNvPr id="9467" name="テキスト ボックス 9466"/>
            <p:cNvSpPr txBox="1"/>
            <p:nvPr/>
          </p:nvSpPr>
          <p:spPr>
            <a:xfrm>
              <a:off x="7503889" y="2375255"/>
              <a:ext cx="8337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i="1" dirty="0"/>
                <a:t>P</a:t>
              </a:r>
              <a:r>
                <a:rPr lang="en-US" altLang="ja-JP" sz="1200" dirty="0"/>
                <a:t> </a:t>
              </a:r>
              <a:r>
                <a:rPr kumimoji="1" lang="en-US" altLang="ja-JP" sz="1200" dirty="0"/>
                <a:t>=0.384</a:t>
              </a:r>
              <a:endParaRPr kumimoji="1" lang="ja-JP" altLang="en-US" sz="1200" dirty="0"/>
            </a:p>
          </p:txBody>
        </p:sp>
        <p:grpSp>
          <p:nvGrpSpPr>
            <p:cNvPr id="10001" name="Group 772"/>
            <p:cNvGrpSpPr>
              <a:grpSpLocks noChangeAspect="1"/>
            </p:cNvGrpSpPr>
            <p:nvPr/>
          </p:nvGrpSpPr>
          <p:grpSpPr bwMode="auto">
            <a:xfrm>
              <a:off x="4881636" y="27597"/>
              <a:ext cx="4124325" cy="3574658"/>
              <a:chOff x="160" y="2046"/>
              <a:chExt cx="2598" cy="2622"/>
            </a:xfrm>
          </p:grpSpPr>
          <p:sp>
            <p:nvSpPr>
              <p:cNvPr id="10002" name="AutoShape 771"/>
              <p:cNvSpPr>
                <a:spLocks noChangeAspect="1" noChangeArrowheads="1" noTextEdit="1"/>
              </p:cNvSpPr>
              <p:nvPr/>
            </p:nvSpPr>
            <p:spPr bwMode="auto">
              <a:xfrm>
                <a:off x="160" y="2046"/>
                <a:ext cx="2598" cy="25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10003" name="Group 973"/>
              <p:cNvGrpSpPr>
                <a:grpSpLocks/>
              </p:cNvGrpSpPr>
              <p:nvPr/>
            </p:nvGrpSpPr>
            <p:grpSpPr bwMode="auto">
              <a:xfrm>
                <a:off x="294" y="2290"/>
                <a:ext cx="2327" cy="2101"/>
                <a:chOff x="294" y="2290"/>
                <a:chExt cx="2327" cy="2101"/>
              </a:xfrm>
            </p:grpSpPr>
            <p:sp>
              <p:nvSpPr>
                <p:cNvPr id="10075" name="Line 773"/>
                <p:cNvSpPr>
                  <a:spLocks noChangeShapeType="1"/>
                </p:cNvSpPr>
                <p:nvPr/>
              </p:nvSpPr>
              <p:spPr bwMode="auto">
                <a:xfrm>
                  <a:off x="612" y="4084"/>
                  <a:ext cx="1980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76" name="Line 774"/>
                <p:cNvSpPr>
                  <a:spLocks noChangeShapeType="1"/>
                </p:cNvSpPr>
                <p:nvPr/>
              </p:nvSpPr>
              <p:spPr bwMode="auto">
                <a:xfrm>
                  <a:off x="612" y="4084"/>
                  <a:ext cx="0" cy="35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77" name="Line 775"/>
                <p:cNvSpPr>
                  <a:spLocks noChangeShapeType="1"/>
                </p:cNvSpPr>
                <p:nvPr/>
              </p:nvSpPr>
              <p:spPr bwMode="auto">
                <a:xfrm>
                  <a:off x="1007" y="4084"/>
                  <a:ext cx="0" cy="35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78" name="Line 776"/>
                <p:cNvSpPr>
                  <a:spLocks noChangeShapeType="1"/>
                </p:cNvSpPr>
                <p:nvPr/>
              </p:nvSpPr>
              <p:spPr bwMode="auto">
                <a:xfrm>
                  <a:off x="1405" y="4084"/>
                  <a:ext cx="0" cy="35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79" name="Line 777"/>
                <p:cNvSpPr>
                  <a:spLocks noChangeShapeType="1"/>
                </p:cNvSpPr>
                <p:nvPr/>
              </p:nvSpPr>
              <p:spPr bwMode="auto">
                <a:xfrm>
                  <a:off x="1799" y="4084"/>
                  <a:ext cx="0" cy="35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80" name="Line 778"/>
                <p:cNvSpPr>
                  <a:spLocks noChangeShapeType="1"/>
                </p:cNvSpPr>
                <p:nvPr/>
              </p:nvSpPr>
              <p:spPr bwMode="auto">
                <a:xfrm>
                  <a:off x="2198" y="4084"/>
                  <a:ext cx="0" cy="35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81" name="Line 779"/>
                <p:cNvSpPr>
                  <a:spLocks noChangeShapeType="1"/>
                </p:cNvSpPr>
                <p:nvPr/>
              </p:nvSpPr>
              <p:spPr bwMode="auto">
                <a:xfrm>
                  <a:off x="2592" y="4084"/>
                  <a:ext cx="0" cy="35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82" name="Rectangle 780"/>
                <p:cNvSpPr>
                  <a:spLocks noChangeArrowheads="1"/>
                </p:cNvSpPr>
                <p:nvPr/>
              </p:nvSpPr>
              <p:spPr bwMode="auto">
                <a:xfrm>
                  <a:off x="577" y="4166"/>
                  <a:ext cx="40" cy="1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0083" name="Rectangle 781"/>
                <p:cNvSpPr>
                  <a:spLocks noChangeArrowheads="1"/>
                </p:cNvSpPr>
                <p:nvPr/>
              </p:nvSpPr>
              <p:spPr bwMode="auto">
                <a:xfrm>
                  <a:off x="972" y="4166"/>
                  <a:ext cx="40" cy="1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endParaRPr kumimoji="1" lang="ja-JP" altLang="ja-JP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0084" name="Rectangle 782"/>
                <p:cNvSpPr>
                  <a:spLocks noChangeArrowheads="1"/>
                </p:cNvSpPr>
                <p:nvPr/>
              </p:nvSpPr>
              <p:spPr bwMode="auto">
                <a:xfrm>
                  <a:off x="1370" y="4166"/>
                  <a:ext cx="40" cy="1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4</a:t>
                  </a:r>
                  <a:endParaRPr kumimoji="1" lang="ja-JP" altLang="ja-JP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0085" name="Rectangle 783"/>
                <p:cNvSpPr>
                  <a:spLocks noChangeArrowheads="1"/>
                </p:cNvSpPr>
                <p:nvPr/>
              </p:nvSpPr>
              <p:spPr bwMode="auto">
                <a:xfrm>
                  <a:off x="1764" y="4166"/>
                  <a:ext cx="40" cy="1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6</a:t>
                  </a:r>
                  <a:endParaRPr kumimoji="1" lang="ja-JP" altLang="ja-JP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0086" name="Rectangle 784"/>
                <p:cNvSpPr>
                  <a:spLocks noChangeArrowheads="1"/>
                </p:cNvSpPr>
                <p:nvPr/>
              </p:nvSpPr>
              <p:spPr bwMode="auto">
                <a:xfrm>
                  <a:off x="2163" y="4166"/>
                  <a:ext cx="40" cy="1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8</a:t>
                  </a:r>
                  <a:endParaRPr kumimoji="1" lang="ja-JP" altLang="ja-JP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0087" name="Rectangle 785"/>
                <p:cNvSpPr>
                  <a:spLocks noChangeArrowheads="1"/>
                </p:cNvSpPr>
                <p:nvPr/>
              </p:nvSpPr>
              <p:spPr bwMode="auto">
                <a:xfrm>
                  <a:off x="2540" y="4166"/>
                  <a:ext cx="81" cy="1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10</a:t>
                  </a:r>
                  <a:endParaRPr kumimoji="1" lang="ja-JP" altLang="ja-JP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0088" name="Line 786"/>
                <p:cNvSpPr>
                  <a:spLocks noChangeShapeType="1"/>
                </p:cNvSpPr>
                <p:nvPr/>
              </p:nvSpPr>
              <p:spPr bwMode="auto">
                <a:xfrm flipV="1">
                  <a:off x="612" y="2413"/>
                  <a:ext cx="0" cy="1606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89" name="Line 787"/>
                <p:cNvSpPr>
                  <a:spLocks noChangeShapeType="1"/>
                </p:cNvSpPr>
                <p:nvPr/>
              </p:nvSpPr>
              <p:spPr bwMode="auto">
                <a:xfrm flipH="1">
                  <a:off x="574" y="4019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90" name="Line 788"/>
                <p:cNvSpPr>
                  <a:spLocks noChangeShapeType="1"/>
                </p:cNvSpPr>
                <p:nvPr/>
              </p:nvSpPr>
              <p:spPr bwMode="auto">
                <a:xfrm flipH="1">
                  <a:off x="574" y="3698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91" name="Line 789"/>
                <p:cNvSpPr>
                  <a:spLocks noChangeShapeType="1"/>
                </p:cNvSpPr>
                <p:nvPr/>
              </p:nvSpPr>
              <p:spPr bwMode="auto">
                <a:xfrm flipH="1">
                  <a:off x="574" y="3376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92" name="Line 790"/>
                <p:cNvSpPr>
                  <a:spLocks noChangeShapeType="1"/>
                </p:cNvSpPr>
                <p:nvPr/>
              </p:nvSpPr>
              <p:spPr bwMode="auto">
                <a:xfrm flipH="1">
                  <a:off x="574" y="3055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93" name="Line 791"/>
                <p:cNvSpPr>
                  <a:spLocks noChangeShapeType="1"/>
                </p:cNvSpPr>
                <p:nvPr/>
              </p:nvSpPr>
              <p:spPr bwMode="auto">
                <a:xfrm flipH="1">
                  <a:off x="574" y="2734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94" name="Line 792"/>
                <p:cNvSpPr>
                  <a:spLocks noChangeShapeType="1"/>
                </p:cNvSpPr>
                <p:nvPr/>
              </p:nvSpPr>
              <p:spPr bwMode="auto">
                <a:xfrm flipH="1">
                  <a:off x="574" y="2413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95" name="Rectangle 793"/>
                <p:cNvSpPr>
                  <a:spLocks noChangeArrowheads="1"/>
                </p:cNvSpPr>
                <p:nvPr/>
              </p:nvSpPr>
              <p:spPr bwMode="auto">
                <a:xfrm>
                  <a:off x="411" y="3992"/>
                  <a:ext cx="101" cy="1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0.0</a:t>
                  </a:r>
                  <a:endParaRPr kumimoji="1" lang="ja-JP" altLang="ja-JP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0096" name="Rectangle 794"/>
                <p:cNvSpPr>
                  <a:spLocks noChangeArrowheads="1"/>
                </p:cNvSpPr>
                <p:nvPr/>
              </p:nvSpPr>
              <p:spPr bwMode="auto">
                <a:xfrm>
                  <a:off x="411" y="3671"/>
                  <a:ext cx="101" cy="1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0.2</a:t>
                  </a:r>
                  <a:endParaRPr kumimoji="1" lang="ja-JP" altLang="ja-JP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0097" name="Rectangle 795"/>
                <p:cNvSpPr>
                  <a:spLocks noChangeArrowheads="1"/>
                </p:cNvSpPr>
                <p:nvPr/>
              </p:nvSpPr>
              <p:spPr bwMode="auto">
                <a:xfrm>
                  <a:off x="411" y="3350"/>
                  <a:ext cx="101" cy="1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0.4</a:t>
                  </a:r>
                  <a:endParaRPr kumimoji="1" lang="ja-JP" altLang="ja-JP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0098" name="Rectangle 796"/>
                <p:cNvSpPr>
                  <a:spLocks noChangeArrowheads="1"/>
                </p:cNvSpPr>
                <p:nvPr/>
              </p:nvSpPr>
              <p:spPr bwMode="auto">
                <a:xfrm>
                  <a:off x="411" y="3029"/>
                  <a:ext cx="101" cy="1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0.6</a:t>
                  </a:r>
                  <a:endParaRPr kumimoji="1" lang="ja-JP" altLang="ja-JP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0099" name="Rectangle 797"/>
                <p:cNvSpPr>
                  <a:spLocks noChangeArrowheads="1"/>
                </p:cNvSpPr>
                <p:nvPr/>
              </p:nvSpPr>
              <p:spPr bwMode="auto">
                <a:xfrm>
                  <a:off x="411" y="2708"/>
                  <a:ext cx="101" cy="1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0.8</a:t>
                  </a:r>
                  <a:endParaRPr kumimoji="1" lang="ja-JP" altLang="ja-JP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0100" name="Rectangle 798"/>
                <p:cNvSpPr>
                  <a:spLocks noChangeArrowheads="1"/>
                </p:cNvSpPr>
                <p:nvPr/>
              </p:nvSpPr>
              <p:spPr bwMode="auto">
                <a:xfrm>
                  <a:off x="411" y="2387"/>
                  <a:ext cx="101" cy="1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1.0</a:t>
                  </a:r>
                  <a:endParaRPr kumimoji="1" lang="ja-JP" altLang="ja-JP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0101" name="Freeform 799"/>
                <p:cNvSpPr>
                  <a:spLocks/>
                </p:cNvSpPr>
                <p:nvPr/>
              </p:nvSpPr>
              <p:spPr bwMode="auto">
                <a:xfrm>
                  <a:off x="612" y="2348"/>
                  <a:ext cx="1991" cy="1736"/>
                </a:xfrm>
                <a:custGeom>
                  <a:avLst/>
                  <a:gdLst>
                    <a:gd name="T0" fmla="*/ 0 w 515"/>
                    <a:gd name="T1" fmla="*/ 0 h 449"/>
                    <a:gd name="T2" fmla="*/ 0 w 515"/>
                    <a:gd name="T3" fmla="*/ 449 h 449"/>
                    <a:gd name="T4" fmla="*/ 515 w 515"/>
                    <a:gd name="T5" fmla="*/ 449 h 4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15" h="449">
                      <a:moveTo>
                        <a:pt x="0" y="0"/>
                      </a:moveTo>
                      <a:lnTo>
                        <a:pt x="0" y="449"/>
                      </a:lnTo>
                      <a:lnTo>
                        <a:pt x="515" y="449"/>
                      </a:lnTo>
                    </a:path>
                  </a:pathLst>
                </a:cu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02" name="Rectangle 800"/>
                <p:cNvSpPr>
                  <a:spLocks noChangeArrowheads="1"/>
                </p:cNvSpPr>
                <p:nvPr/>
              </p:nvSpPr>
              <p:spPr bwMode="auto">
                <a:xfrm>
                  <a:off x="1151" y="2290"/>
                  <a:ext cx="560" cy="1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2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</a:rPr>
                    <a:t>H</a:t>
                  </a:r>
                  <a:r>
                    <a:rPr kumimoji="1" lang="en-US" altLang="ja-JP" sz="1200" b="1" i="0" u="none" strike="noStrike" cap="none" normalizeH="0" baseline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</a:rPr>
                    <a:t>igh</a:t>
                  </a:r>
                  <a:r>
                    <a:rPr kumimoji="1" lang="en-US" altLang="ja-JP" sz="12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</a:rPr>
                    <a:t>-</a:t>
                  </a:r>
                  <a:r>
                    <a:rPr lang="en-US" altLang="ja-JP" sz="1200" b="1" dirty="0">
                      <a:solidFill>
                        <a:srgbClr val="000000"/>
                      </a:solidFill>
                      <a:latin typeface="+mn-lt"/>
                    </a:rPr>
                    <a:t>i</a:t>
                  </a:r>
                  <a:r>
                    <a:rPr kumimoji="1" lang="en-US" altLang="ja-JP" sz="12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</a:rPr>
                    <a:t>nt. risk</a:t>
                  </a:r>
                  <a:endParaRPr kumimoji="1" lang="ja-JP" altLang="ja-JP" sz="3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endParaRPr>
                </a:p>
              </p:txBody>
            </p:sp>
            <p:sp>
              <p:nvSpPr>
                <p:cNvPr id="10103" name="Rectangle 801"/>
                <p:cNvSpPr>
                  <a:spLocks noChangeArrowheads="1"/>
                </p:cNvSpPr>
                <p:nvPr/>
              </p:nvSpPr>
              <p:spPr bwMode="auto">
                <a:xfrm>
                  <a:off x="1472" y="4278"/>
                  <a:ext cx="298" cy="1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OS</a:t>
                  </a:r>
                  <a:r>
                    <a:rPr kumimoji="1" lang="en-US" altLang="ja-JP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(year)</a:t>
                  </a:r>
                  <a:endParaRPr kumimoji="1" lang="ja-JP" altLang="ja-JP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0104" name="Rectangle 802"/>
                <p:cNvSpPr>
                  <a:spLocks noChangeArrowheads="1"/>
                </p:cNvSpPr>
                <p:nvPr/>
              </p:nvSpPr>
              <p:spPr bwMode="auto">
                <a:xfrm rot="16200000">
                  <a:off x="134" y="3165"/>
                  <a:ext cx="417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Probability</a:t>
                  </a:r>
                  <a:endParaRPr kumimoji="1" lang="ja-JP" altLang="ja-JP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0105" name="Freeform 803"/>
                <p:cNvSpPr>
                  <a:spLocks/>
                </p:cNvSpPr>
                <p:nvPr/>
              </p:nvSpPr>
              <p:spPr bwMode="auto">
                <a:xfrm>
                  <a:off x="612" y="2413"/>
                  <a:ext cx="1914" cy="832"/>
                </a:xfrm>
                <a:custGeom>
                  <a:avLst/>
                  <a:gdLst>
                    <a:gd name="T0" fmla="*/ 4 w 495"/>
                    <a:gd name="T1" fmla="*/ 0 h 215"/>
                    <a:gd name="T2" fmla="*/ 6 w 495"/>
                    <a:gd name="T3" fmla="*/ 2 h 215"/>
                    <a:gd name="T4" fmla="*/ 7 w 495"/>
                    <a:gd name="T5" fmla="*/ 5 h 215"/>
                    <a:gd name="T6" fmla="*/ 9 w 495"/>
                    <a:gd name="T7" fmla="*/ 7 h 215"/>
                    <a:gd name="T8" fmla="*/ 10 w 495"/>
                    <a:gd name="T9" fmla="*/ 10 h 215"/>
                    <a:gd name="T10" fmla="*/ 10 w 495"/>
                    <a:gd name="T11" fmla="*/ 12 h 215"/>
                    <a:gd name="T12" fmla="*/ 11 w 495"/>
                    <a:gd name="T13" fmla="*/ 15 h 215"/>
                    <a:gd name="T14" fmla="*/ 23 w 495"/>
                    <a:gd name="T15" fmla="*/ 18 h 215"/>
                    <a:gd name="T16" fmla="*/ 27 w 495"/>
                    <a:gd name="T17" fmla="*/ 20 h 215"/>
                    <a:gd name="T18" fmla="*/ 35 w 495"/>
                    <a:gd name="T19" fmla="*/ 23 h 215"/>
                    <a:gd name="T20" fmla="*/ 37 w 495"/>
                    <a:gd name="T21" fmla="*/ 25 h 215"/>
                    <a:gd name="T22" fmla="*/ 38 w 495"/>
                    <a:gd name="T23" fmla="*/ 28 h 215"/>
                    <a:gd name="T24" fmla="*/ 44 w 495"/>
                    <a:gd name="T25" fmla="*/ 30 h 215"/>
                    <a:gd name="T26" fmla="*/ 45 w 495"/>
                    <a:gd name="T27" fmla="*/ 33 h 215"/>
                    <a:gd name="T28" fmla="*/ 47 w 495"/>
                    <a:gd name="T29" fmla="*/ 36 h 215"/>
                    <a:gd name="T30" fmla="*/ 47 w 495"/>
                    <a:gd name="T31" fmla="*/ 38 h 215"/>
                    <a:gd name="T32" fmla="*/ 51 w 495"/>
                    <a:gd name="T33" fmla="*/ 41 h 215"/>
                    <a:gd name="T34" fmla="*/ 52 w 495"/>
                    <a:gd name="T35" fmla="*/ 44 h 215"/>
                    <a:gd name="T36" fmla="*/ 58 w 495"/>
                    <a:gd name="T37" fmla="*/ 46 h 215"/>
                    <a:gd name="T38" fmla="*/ 58 w 495"/>
                    <a:gd name="T39" fmla="*/ 49 h 215"/>
                    <a:gd name="T40" fmla="*/ 63 w 495"/>
                    <a:gd name="T41" fmla="*/ 52 h 215"/>
                    <a:gd name="T42" fmla="*/ 64 w 495"/>
                    <a:gd name="T43" fmla="*/ 54 h 215"/>
                    <a:gd name="T44" fmla="*/ 71 w 495"/>
                    <a:gd name="T45" fmla="*/ 57 h 215"/>
                    <a:gd name="T46" fmla="*/ 72 w 495"/>
                    <a:gd name="T47" fmla="*/ 60 h 215"/>
                    <a:gd name="T48" fmla="*/ 76 w 495"/>
                    <a:gd name="T49" fmla="*/ 63 h 215"/>
                    <a:gd name="T50" fmla="*/ 77 w 495"/>
                    <a:gd name="T51" fmla="*/ 66 h 215"/>
                    <a:gd name="T52" fmla="*/ 84 w 495"/>
                    <a:gd name="T53" fmla="*/ 69 h 215"/>
                    <a:gd name="T54" fmla="*/ 95 w 495"/>
                    <a:gd name="T55" fmla="*/ 72 h 215"/>
                    <a:gd name="T56" fmla="*/ 97 w 495"/>
                    <a:gd name="T57" fmla="*/ 75 h 215"/>
                    <a:gd name="T58" fmla="*/ 98 w 495"/>
                    <a:gd name="T59" fmla="*/ 78 h 215"/>
                    <a:gd name="T60" fmla="*/ 100 w 495"/>
                    <a:gd name="T61" fmla="*/ 81 h 215"/>
                    <a:gd name="T62" fmla="*/ 107 w 495"/>
                    <a:gd name="T63" fmla="*/ 84 h 215"/>
                    <a:gd name="T64" fmla="*/ 109 w 495"/>
                    <a:gd name="T65" fmla="*/ 88 h 215"/>
                    <a:gd name="T66" fmla="*/ 111 w 495"/>
                    <a:gd name="T67" fmla="*/ 91 h 215"/>
                    <a:gd name="T68" fmla="*/ 112 w 495"/>
                    <a:gd name="T69" fmla="*/ 94 h 215"/>
                    <a:gd name="T70" fmla="*/ 115 w 495"/>
                    <a:gd name="T71" fmla="*/ 98 h 215"/>
                    <a:gd name="T72" fmla="*/ 123 w 495"/>
                    <a:gd name="T73" fmla="*/ 101 h 215"/>
                    <a:gd name="T74" fmla="*/ 124 w 495"/>
                    <a:gd name="T75" fmla="*/ 105 h 215"/>
                    <a:gd name="T76" fmla="*/ 134 w 495"/>
                    <a:gd name="T77" fmla="*/ 109 h 215"/>
                    <a:gd name="T78" fmla="*/ 168 w 495"/>
                    <a:gd name="T79" fmla="*/ 113 h 215"/>
                    <a:gd name="T80" fmla="*/ 171 w 495"/>
                    <a:gd name="T81" fmla="*/ 117 h 215"/>
                    <a:gd name="T82" fmla="*/ 173 w 495"/>
                    <a:gd name="T83" fmla="*/ 122 h 215"/>
                    <a:gd name="T84" fmla="*/ 187 w 495"/>
                    <a:gd name="T85" fmla="*/ 126 h 215"/>
                    <a:gd name="T86" fmla="*/ 189 w 495"/>
                    <a:gd name="T87" fmla="*/ 131 h 215"/>
                    <a:gd name="T88" fmla="*/ 204 w 495"/>
                    <a:gd name="T89" fmla="*/ 136 h 215"/>
                    <a:gd name="T90" fmla="*/ 254 w 495"/>
                    <a:gd name="T91" fmla="*/ 142 h 215"/>
                    <a:gd name="T92" fmla="*/ 282 w 495"/>
                    <a:gd name="T93" fmla="*/ 148 h 215"/>
                    <a:gd name="T94" fmla="*/ 294 w 495"/>
                    <a:gd name="T95" fmla="*/ 156 h 215"/>
                    <a:gd name="T96" fmla="*/ 326 w 495"/>
                    <a:gd name="T97" fmla="*/ 164 h 215"/>
                    <a:gd name="T98" fmla="*/ 330 w 495"/>
                    <a:gd name="T99" fmla="*/ 175 h 215"/>
                    <a:gd name="T100" fmla="*/ 334 w 495"/>
                    <a:gd name="T101" fmla="*/ 186 h 215"/>
                    <a:gd name="T102" fmla="*/ 375 w 495"/>
                    <a:gd name="T103" fmla="*/ 198 h 215"/>
                    <a:gd name="T104" fmla="*/ 495 w 495"/>
                    <a:gd name="T105" fmla="*/ 215 h 2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495" h="215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4" y="2"/>
                      </a:lnTo>
                      <a:lnTo>
                        <a:pt x="6" y="2"/>
                      </a:lnTo>
                      <a:lnTo>
                        <a:pt x="6" y="5"/>
                      </a:lnTo>
                      <a:lnTo>
                        <a:pt x="7" y="5"/>
                      </a:lnTo>
                      <a:lnTo>
                        <a:pt x="7" y="7"/>
                      </a:lnTo>
                      <a:lnTo>
                        <a:pt x="9" y="7"/>
                      </a:lnTo>
                      <a:lnTo>
                        <a:pt x="9" y="10"/>
                      </a:lnTo>
                      <a:lnTo>
                        <a:pt x="10" y="10"/>
                      </a:lnTo>
                      <a:lnTo>
                        <a:pt x="10" y="12"/>
                      </a:lnTo>
                      <a:lnTo>
                        <a:pt x="10" y="12"/>
                      </a:lnTo>
                      <a:lnTo>
                        <a:pt x="10" y="15"/>
                      </a:lnTo>
                      <a:lnTo>
                        <a:pt x="11" y="15"/>
                      </a:lnTo>
                      <a:lnTo>
                        <a:pt x="11" y="18"/>
                      </a:lnTo>
                      <a:lnTo>
                        <a:pt x="23" y="18"/>
                      </a:lnTo>
                      <a:lnTo>
                        <a:pt x="23" y="20"/>
                      </a:lnTo>
                      <a:lnTo>
                        <a:pt x="27" y="20"/>
                      </a:lnTo>
                      <a:lnTo>
                        <a:pt x="27" y="23"/>
                      </a:lnTo>
                      <a:lnTo>
                        <a:pt x="35" y="23"/>
                      </a:lnTo>
                      <a:lnTo>
                        <a:pt x="35" y="25"/>
                      </a:lnTo>
                      <a:lnTo>
                        <a:pt x="37" y="25"/>
                      </a:lnTo>
                      <a:lnTo>
                        <a:pt x="37" y="28"/>
                      </a:lnTo>
                      <a:lnTo>
                        <a:pt x="38" y="28"/>
                      </a:lnTo>
                      <a:lnTo>
                        <a:pt x="38" y="30"/>
                      </a:lnTo>
                      <a:lnTo>
                        <a:pt x="44" y="30"/>
                      </a:lnTo>
                      <a:lnTo>
                        <a:pt x="44" y="33"/>
                      </a:lnTo>
                      <a:lnTo>
                        <a:pt x="45" y="33"/>
                      </a:lnTo>
                      <a:lnTo>
                        <a:pt x="45" y="36"/>
                      </a:lnTo>
                      <a:lnTo>
                        <a:pt x="47" y="36"/>
                      </a:lnTo>
                      <a:lnTo>
                        <a:pt x="47" y="38"/>
                      </a:lnTo>
                      <a:lnTo>
                        <a:pt x="47" y="38"/>
                      </a:lnTo>
                      <a:lnTo>
                        <a:pt x="47" y="41"/>
                      </a:lnTo>
                      <a:lnTo>
                        <a:pt x="51" y="41"/>
                      </a:lnTo>
                      <a:lnTo>
                        <a:pt x="51" y="44"/>
                      </a:lnTo>
                      <a:lnTo>
                        <a:pt x="52" y="44"/>
                      </a:lnTo>
                      <a:lnTo>
                        <a:pt x="52" y="46"/>
                      </a:lnTo>
                      <a:lnTo>
                        <a:pt x="58" y="46"/>
                      </a:lnTo>
                      <a:lnTo>
                        <a:pt x="58" y="49"/>
                      </a:lnTo>
                      <a:lnTo>
                        <a:pt x="58" y="49"/>
                      </a:lnTo>
                      <a:lnTo>
                        <a:pt x="58" y="52"/>
                      </a:lnTo>
                      <a:lnTo>
                        <a:pt x="63" y="52"/>
                      </a:lnTo>
                      <a:lnTo>
                        <a:pt x="63" y="54"/>
                      </a:lnTo>
                      <a:lnTo>
                        <a:pt x="64" y="54"/>
                      </a:lnTo>
                      <a:lnTo>
                        <a:pt x="64" y="57"/>
                      </a:lnTo>
                      <a:lnTo>
                        <a:pt x="71" y="57"/>
                      </a:lnTo>
                      <a:lnTo>
                        <a:pt x="71" y="60"/>
                      </a:lnTo>
                      <a:lnTo>
                        <a:pt x="72" y="60"/>
                      </a:lnTo>
                      <a:lnTo>
                        <a:pt x="72" y="63"/>
                      </a:lnTo>
                      <a:lnTo>
                        <a:pt x="76" y="63"/>
                      </a:lnTo>
                      <a:lnTo>
                        <a:pt x="76" y="66"/>
                      </a:lnTo>
                      <a:lnTo>
                        <a:pt x="77" y="66"/>
                      </a:lnTo>
                      <a:lnTo>
                        <a:pt x="77" y="69"/>
                      </a:lnTo>
                      <a:lnTo>
                        <a:pt x="84" y="69"/>
                      </a:lnTo>
                      <a:lnTo>
                        <a:pt x="84" y="72"/>
                      </a:lnTo>
                      <a:lnTo>
                        <a:pt x="95" y="72"/>
                      </a:lnTo>
                      <a:lnTo>
                        <a:pt x="95" y="75"/>
                      </a:lnTo>
                      <a:lnTo>
                        <a:pt x="97" y="75"/>
                      </a:lnTo>
                      <a:lnTo>
                        <a:pt x="97" y="78"/>
                      </a:lnTo>
                      <a:lnTo>
                        <a:pt x="98" y="78"/>
                      </a:lnTo>
                      <a:lnTo>
                        <a:pt x="98" y="81"/>
                      </a:lnTo>
                      <a:lnTo>
                        <a:pt x="100" y="81"/>
                      </a:lnTo>
                      <a:lnTo>
                        <a:pt x="100" y="84"/>
                      </a:lnTo>
                      <a:lnTo>
                        <a:pt x="107" y="84"/>
                      </a:lnTo>
                      <a:lnTo>
                        <a:pt x="107" y="88"/>
                      </a:lnTo>
                      <a:lnTo>
                        <a:pt x="109" y="88"/>
                      </a:lnTo>
                      <a:lnTo>
                        <a:pt x="109" y="91"/>
                      </a:lnTo>
                      <a:lnTo>
                        <a:pt x="111" y="91"/>
                      </a:lnTo>
                      <a:lnTo>
                        <a:pt x="111" y="94"/>
                      </a:lnTo>
                      <a:lnTo>
                        <a:pt x="112" y="94"/>
                      </a:lnTo>
                      <a:lnTo>
                        <a:pt x="112" y="98"/>
                      </a:lnTo>
                      <a:lnTo>
                        <a:pt x="115" y="98"/>
                      </a:lnTo>
                      <a:lnTo>
                        <a:pt x="115" y="101"/>
                      </a:lnTo>
                      <a:lnTo>
                        <a:pt x="123" y="101"/>
                      </a:lnTo>
                      <a:lnTo>
                        <a:pt x="123" y="105"/>
                      </a:lnTo>
                      <a:lnTo>
                        <a:pt x="124" y="105"/>
                      </a:lnTo>
                      <a:lnTo>
                        <a:pt x="124" y="109"/>
                      </a:lnTo>
                      <a:lnTo>
                        <a:pt x="134" y="109"/>
                      </a:lnTo>
                      <a:lnTo>
                        <a:pt x="134" y="113"/>
                      </a:lnTo>
                      <a:lnTo>
                        <a:pt x="168" y="113"/>
                      </a:lnTo>
                      <a:lnTo>
                        <a:pt x="168" y="117"/>
                      </a:lnTo>
                      <a:lnTo>
                        <a:pt x="171" y="117"/>
                      </a:lnTo>
                      <a:lnTo>
                        <a:pt x="171" y="122"/>
                      </a:lnTo>
                      <a:lnTo>
                        <a:pt x="173" y="122"/>
                      </a:lnTo>
                      <a:lnTo>
                        <a:pt x="173" y="126"/>
                      </a:lnTo>
                      <a:lnTo>
                        <a:pt x="187" y="126"/>
                      </a:lnTo>
                      <a:lnTo>
                        <a:pt x="187" y="131"/>
                      </a:lnTo>
                      <a:lnTo>
                        <a:pt x="189" y="131"/>
                      </a:lnTo>
                      <a:lnTo>
                        <a:pt x="189" y="136"/>
                      </a:lnTo>
                      <a:lnTo>
                        <a:pt x="204" y="136"/>
                      </a:lnTo>
                      <a:lnTo>
                        <a:pt x="204" y="142"/>
                      </a:lnTo>
                      <a:lnTo>
                        <a:pt x="254" y="142"/>
                      </a:lnTo>
                      <a:lnTo>
                        <a:pt x="254" y="148"/>
                      </a:lnTo>
                      <a:lnTo>
                        <a:pt x="282" y="148"/>
                      </a:lnTo>
                      <a:lnTo>
                        <a:pt x="282" y="156"/>
                      </a:lnTo>
                      <a:lnTo>
                        <a:pt x="294" y="156"/>
                      </a:lnTo>
                      <a:lnTo>
                        <a:pt x="294" y="164"/>
                      </a:lnTo>
                      <a:lnTo>
                        <a:pt x="326" y="164"/>
                      </a:lnTo>
                      <a:lnTo>
                        <a:pt x="326" y="175"/>
                      </a:lnTo>
                      <a:lnTo>
                        <a:pt x="330" y="175"/>
                      </a:lnTo>
                      <a:lnTo>
                        <a:pt x="330" y="186"/>
                      </a:lnTo>
                      <a:lnTo>
                        <a:pt x="334" y="186"/>
                      </a:lnTo>
                      <a:lnTo>
                        <a:pt x="334" y="198"/>
                      </a:lnTo>
                      <a:lnTo>
                        <a:pt x="375" y="198"/>
                      </a:lnTo>
                      <a:lnTo>
                        <a:pt x="375" y="215"/>
                      </a:lnTo>
                      <a:lnTo>
                        <a:pt x="495" y="215"/>
                      </a:lnTo>
                      <a:lnTo>
                        <a:pt x="495" y="215"/>
                      </a:lnTo>
                    </a:path>
                  </a:pathLst>
                </a:cu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06" name="Line 804"/>
                <p:cNvSpPr>
                  <a:spLocks noChangeShapeType="1"/>
                </p:cNvSpPr>
                <p:nvPr/>
              </p:nvSpPr>
              <p:spPr bwMode="auto">
                <a:xfrm>
                  <a:off x="601" y="2413"/>
                  <a:ext cx="42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07" name="Line 805"/>
                <p:cNvSpPr>
                  <a:spLocks noChangeShapeType="1"/>
                </p:cNvSpPr>
                <p:nvPr/>
              </p:nvSpPr>
              <p:spPr bwMode="auto">
                <a:xfrm flipV="1">
                  <a:off x="620" y="2394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08" name="Line 806"/>
                <p:cNvSpPr>
                  <a:spLocks noChangeShapeType="1"/>
                </p:cNvSpPr>
                <p:nvPr/>
              </p:nvSpPr>
              <p:spPr bwMode="auto">
                <a:xfrm>
                  <a:off x="628" y="2441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09" name="Line 807"/>
                <p:cNvSpPr>
                  <a:spLocks noChangeShapeType="1"/>
                </p:cNvSpPr>
                <p:nvPr/>
              </p:nvSpPr>
              <p:spPr bwMode="auto">
                <a:xfrm flipV="1">
                  <a:off x="647" y="242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10" name="Line 808"/>
                <p:cNvSpPr>
                  <a:spLocks noChangeShapeType="1"/>
                </p:cNvSpPr>
                <p:nvPr/>
              </p:nvSpPr>
              <p:spPr bwMode="auto">
                <a:xfrm>
                  <a:off x="651" y="2483"/>
                  <a:ext cx="43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11" name="Line 809"/>
                <p:cNvSpPr>
                  <a:spLocks noChangeShapeType="1"/>
                </p:cNvSpPr>
                <p:nvPr/>
              </p:nvSpPr>
              <p:spPr bwMode="auto">
                <a:xfrm flipV="1">
                  <a:off x="670" y="2460"/>
                  <a:ext cx="0" cy="42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12" name="Line 810"/>
                <p:cNvSpPr>
                  <a:spLocks noChangeShapeType="1"/>
                </p:cNvSpPr>
                <p:nvPr/>
              </p:nvSpPr>
              <p:spPr bwMode="auto">
                <a:xfrm>
                  <a:off x="666" y="2483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13" name="Line 811"/>
                <p:cNvSpPr>
                  <a:spLocks noChangeShapeType="1"/>
                </p:cNvSpPr>
                <p:nvPr/>
              </p:nvSpPr>
              <p:spPr bwMode="auto">
                <a:xfrm flipV="1">
                  <a:off x="686" y="2460"/>
                  <a:ext cx="0" cy="42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14" name="Line 812"/>
                <p:cNvSpPr>
                  <a:spLocks noChangeShapeType="1"/>
                </p:cNvSpPr>
                <p:nvPr/>
              </p:nvSpPr>
              <p:spPr bwMode="auto">
                <a:xfrm>
                  <a:off x="694" y="2491"/>
                  <a:ext cx="42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15" name="Line 813"/>
                <p:cNvSpPr>
                  <a:spLocks noChangeShapeType="1"/>
                </p:cNvSpPr>
                <p:nvPr/>
              </p:nvSpPr>
              <p:spPr bwMode="auto">
                <a:xfrm flipV="1">
                  <a:off x="717" y="247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16" name="Line 814"/>
                <p:cNvSpPr>
                  <a:spLocks noChangeShapeType="1"/>
                </p:cNvSpPr>
                <p:nvPr/>
              </p:nvSpPr>
              <p:spPr bwMode="auto">
                <a:xfrm>
                  <a:off x="705" y="2502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17" name="Line 815"/>
                <p:cNvSpPr>
                  <a:spLocks noChangeShapeType="1"/>
                </p:cNvSpPr>
                <p:nvPr/>
              </p:nvSpPr>
              <p:spPr bwMode="auto">
                <a:xfrm flipV="1">
                  <a:off x="724" y="2483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18" name="Line 816"/>
                <p:cNvSpPr>
                  <a:spLocks noChangeShapeType="1"/>
                </p:cNvSpPr>
                <p:nvPr/>
              </p:nvSpPr>
              <p:spPr bwMode="auto">
                <a:xfrm>
                  <a:off x="744" y="2529"/>
                  <a:ext cx="42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19" name="Line 817"/>
                <p:cNvSpPr>
                  <a:spLocks noChangeShapeType="1"/>
                </p:cNvSpPr>
                <p:nvPr/>
              </p:nvSpPr>
              <p:spPr bwMode="auto">
                <a:xfrm flipV="1">
                  <a:off x="763" y="2510"/>
                  <a:ext cx="0" cy="43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20" name="Line 818"/>
                <p:cNvSpPr>
                  <a:spLocks noChangeShapeType="1"/>
                </p:cNvSpPr>
                <p:nvPr/>
              </p:nvSpPr>
              <p:spPr bwMode="auto">
                <a:xfrm>
                  <a:off x="763" y="2541"/>
                  <a:ext cx="43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21" name="Line 819"/>
                <p:cNvSpPr>
                  <a:spLocks noChangeShapeType="1"/>
                </p:cNvSpPr>
                <p:nvPr/>
              </p:nvSpPr>
              <p:spPr bwMode="auto">
                <a:xfrm flipV="1">
                  <a:off x="786" y="2522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22" name="Line 820"/>
                <p:cNvSpPr>
                  <a:spLocks noChangeShapeType="1"/>
                </p:cNvSpPr>
                <p:nvPr/>
              </p:nvSpPr>
              <p:spPr bwMode="auto">
                <a:xfrm>
                  <a:off x="779" y="2572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23" name="Line 821"/>
                <p:cNvSpPr>
                  <a:spLocks noChangeShapeType="1"/>
                </p:cNvSpPr>
                <p:nvPr/>
              </p:nvSpPr>
              <p:spPr bwMode="auto">
                <a:xfrm flipV="1">
                  <a:off x="798" y="2553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24" name="Line 822"/>
                <p:cNvSpPr>
                  <a:spLocks noChangeShapeType="1"/>
                </p:cNvSpPr>
                <p:nvPr/>
              </p:nvSpPr>
              <p:spPr bwMode="auto">
                <a:xfrm>
                  <a:off x="798" y="2591"/>
                  <a:ext cx="42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25" name="Line 823"/>
                <p:cNvSpPr>
                  <a:spLocks noChangeShapeType="1"/>
                </p:cNvSpPr>
                <p:nvPr/>
              </p:nvSpPr>
              <p:spPr bwMode="auto">
                <a:xfrm flipV="1">
                  <a:off x="817" y="2572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26" name="Line 824"/>
                <p:cNvSpPr>
                  <a:spLocks noChangeShapeType="1"/>
                </p:cNvSpPr>
                <p:nvPr/>
              </p:nvSpPr>
              <p:spPr bwMode="auto">
                <a:xfrm>
                  <a:off x="837" y="2622"/>
                  <a:ext cx="42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27" name="Line 825"/>
                <p:cNvSpPr>
                  <a:spLocks noChangeShapeType="1"/>
                </p:cNvSpPr>
                <p:nvPr/>
              </p:nvSpPr>
              <p:spPr bwMode="auto">
                <a:xfrm flipV="1">
                  <a:off x="860" y="2603"/>
                  <a:ext cx="0" cy="42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28" name="Line 826"/>
                <p:cNvSpPr>
                  <a:spLocks noChangeShapeType="1"/>
                </p:cNvSpPr>
                <p:nvPr/>
              </p:nvSpPr>
              <p:spPr bwMode="auto">
                <a:xfrm>
                  <a:off x="840" y="2634"/>
                  <a:ext cx="43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29" name="Line 827"/>
                <p:cNvSpPr>
                  <a:spLocks noChangeShapeType="1"/>
                </p:cNvSpPr>
                <p:nvPr/>
              </p:nvSpPr>
              <p:spPr bwMode="auto">
                <a:xfrm flipV="1">
                  <a:off x="864" y="2615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30" name="Line 828"/>
                <p:cNvSpPr>
                  <a:spLocks noChangeShapeType="1"/>
                </p:cNvSpPr>
                <p:nvPr/>
              </p:nvSpPr>
              <p:spPr bwMode="auto">
                <a:xfrm>
                  <a:off x="844" y="2634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31" name="Line 829"/>
                <p:cNvSpPr>
                  <a:spLocks noChangeShapeType="1"/>
                </p:cNvSpPr>
                <p:nvPr/>
              </p:nvSpPr>
              <p:spPr bwMode="auto">
                <a:xfrm flipV="1">
                  <a:off x="864" y="2615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32" name="Line 830"/>
                <p:cNvSpPr>
                  <a:spLocks noChangeShapeType="1"/>
                </p:cNvSpPr>
                <p:nvPr/>
              </p:nvSpPr>
              <p:spPr bwMode="auto">
                <a:xfrm>
                  <a:off x="852" y="2634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33" name="Line 831"/>
                <p:cNvSpPr>
                  <a:spLocks noChangeShapeType="1"/>
                </p:cNvSpPr>
                <p:nvPr/>
              </p:nvSpPr>
              <p:spPr bwMode="auto">
                <a:xfrm flipV="1">
                  <a:off x="871" y="2615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34" name="Line 832"/>
                <p:cNvSpPr>
                  <a:spLocks noChangeShapeType="1"/>
                </p:cNvSpPr>
                <p:nvPr/>
              </p:nvSpPr>
              <p:spPr bwMode="auto">
                <a:xfrm>
                  <a:off x="852" y="2634"/>
                  <a:ext cx="43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35" name="Line 833"/>
                <p:cNvSpPr>
                  <a:spLocks noChangeShapeType="1"/>
                </p:cNvSpPr>
                <p:nvPr/>
              </p:nvSpPr>
              <p:spPr bwMode="auto">
                <a:xfrm flipV="1">
                  <a:off x="875" y="2615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36" name="Line 834"/>
                <p:cNvSpPr>
                  <a:spLocks noChangeShapeType="1"/>
                </p:cNvSpPr>
                <p:nvPr/>
              </p:nvSpPr>
              <p:spPr bwMode="auto">
                <a:xfrm>
                  <a:off x="871" y="2657"/>
                  <a:ext cx="43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37" name="Line 835"/>
                <p:cNvSpPr>
                  <a:spLocks noChangeShapeType="1"/>
                </p:cNvSpPr>
                <p:nvPr/>
              </p:nvSpPr>
              <p:spPr bwMode="auto">
                <a:xfrm flipV="1">
                  <a:off x="895" y="2638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38" name="Line 836"/>
                <p:cNvSpPr>
                  <a:spLocks noChangeShapeType="1"/>
                </p:cNvSpPr>
                <p:nvPr/>
              </p:nvSpPr>
              <p:spPr bwMode="auto">
                <a:xfrm>
                  <a:off x="875" y="2657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39" name="Line 837"/>
                <p:cNvSpPr>
                  <a:spLocks noChangeShapeType="1"/>
                </p:cNvSpPr>
                <p:nvPr/>
              </p:nvSpPr>
              <p:spPr bwMode="auto">
                <a:xfrm flipV="1">
                  <a:off x="895" y="2638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40" name="Line 838"/>
                <p:cNvSpPr>
                  <a:spLocks noChangeShapeType="1"/>
                </p:cNvSpPr>
                <p:nvPr/>
              </p:nvSpPr>
              <p:spPr bwMode="auto">
                <a:xfrm>
                  <a:off x="875" y="2657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41" name="Line 839"/>
                <p:cNvSpPr>
                  <a:spLocks noChangeShapeType="1"/>
                </p:cNvSpPr>
                <p:nvPr/>
              </p:nvSpPr>
              <p:spPr bwMode="auto">
                <a:xfrm flipV="1">
                  <a:off x="895" y="2638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42" name="Line 840"/>
                <p:cNvSpPr>
                  <a:spLocks noChangeShapeType="1"/>
                </p:cNvSpPr>
                <p:nvPr/>
              </p:nvSpPr>
              <p:spPr bwMode="auto">
                <a:xfrm>
                  <a:off x="879" y="2657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43" name="Line 841"/>
                <p:cNvSpPr>
                  <a:spLocks noChangeShapeType="1"/>
                </p:cNvSpPr>
                <p:nvPr/>
              </p:nvSpPr>
              <p:spPr bwMode="auto">
                <a:xfrm flipV="1">
                  <a:off x="898" y="2638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44" name="Line 842"/>
                <p:cNvSpPr>
                  <a:spLocks noChangeShapeType="1"/>
                </p:cNvSpPr>
                <p:nvPr/>
              </p:nvSpPr>
              <p:spPr bwMode="auto">
                <a:xfrm>
                  <a:off x="879" y="2657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45" name="Line 843"/>
                <p:cNvSpPr>
                  <a:spLocks noChangeShapeType="1"/>
                </p:cNvSpPr>
                <p:nvPr/>
              </p:nvSpPr>
              <p:spPr bwMode="auto">
                <a:xfrm flipV="1">
                  <a:off x="898" y="2638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46" name="Line 844"/>
                <p:cNvSpPr>
                  <a:spLocks noChangeShapeType="1"/>
                </p:cNvSpPr>
                <p:nvPr/>
              </p:nvSpPr>
              <p:spPr bwMode="auto">
                <a:xfrm>
                  <a:off x="883" y="2669"/>
                  <a:ext cx="43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47" name="Line 845"/>
                <p:cNvSpPr>
                  <a:spLocks noChangeShapeType="1"/>
                </p:cNvSpPr>
                <p:nvPr/>
              </p:nvSpPr>
              <p:spPr bwMode="auto">
                <a:xfrm flipV="1">
                  <a:off x="906" y="2649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48" name="Line 846"/>
                <p:cNvSpPr>
                  <a:spLocks noChangeShapeType="1"/>
                </p:cNvSpPr>
                <p:nvPr/>
              </p:nvSpPr>
              <p:spPr bwMode="auto">
                <a:xfrm>
                  <a:off x="898" y="2680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49" name="Line 847"/>
                <p:cNvSpPr>
                  <a:spLocks noChangeShapeType="1"/>
                </p:cNvSpPr>
                <p:nvPr/>
              </p:nvSpPr>
              <p:spPr bwMode="auto">
                <a:xfrm flipV="1">
                  <a:off x="918" y="266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50" name="Line 848"/>
                <p:cNvSpPr>
                  <a:spLocks noChangeShapeType="1"/>
                </p:cNvSpPr>
                <p:nvPr/>
              </p:nvSpPr>
              <p:spPr bwMode="auto">
                <a:xfrm>
                  <a:off x="910" y="2680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51" name="Line 849"/>
                <p:cNvSpPr>
                  <a:spLocks noChangeShapeType="1"/>
                </p:cNvSpPr>
                <p:nvPr/>
              </p:nvSpPr>
              <p:spPr bwMode="auto">
                <a:xfrm flipV="1">
                  <a:off x="929" y="266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52" name="Line 850"/>
                <p:cNvSpPr>
                  <a:spLocks noChangeShapeType="1"/>
                </p:cNvSpPr>
                <p:nvPr/>
              </p:nvSpPr>
              <p:spPr bwMode="auto">
                <a:xfrm>
                  <a:off x="918" y="2692"/>
                  <a:ext cx="42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53" name="Line 851"/>
                <p:cNvSpPr>
                  <a:spLocks noChangeShapeType="1"/>
                </p:cNvSpPr>
                <p:nvPr/>
              </p:nvSpPr>
              <p:spPr bwMode="auto">
                <a:xfrm flipV="1">
                  <a:off x="937" y="2673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54" name="Line 852"/>
                <p:cNvSpPr>
                  <a:spLocks noChangeShapeType="1"/>
                </p:cNvSpPr>
                <p:nvPr/>
              </p:nvSpPr>
              <p:spPr bwMode="auto">
                <a:xfrm>
                  <a:off x="922" y="2692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55" name="Line 853"/>
                <p:cNvSpPr>
                  <a:spLocks noChangeShapeType="1"/>
                </p:cNvSpPr>
                <p:nvPr/>
              </p:nvSpPr>
              <p:spPr bwMode="auto">
                <a:xfrm flipV="1">
                  <a:off x="941" y="2673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56" name="Line 854"/>
                <p:cNvSpPr>
                  <a:spLocks noChangeShapeType="1"/>
                </p:cNvSpPr>
                <p:nvPr/>
              </p:nvSpPr>
              <p:spPr bwMode="auto">
                <a:xfrm>
                  <a:off x="929" y="2692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57" name="Line 855"/>
                <p:cNvSpPr>
                  <a:spLocks noChangeShapeType="1"/>
                </p:cNvSpPr>
                <p:nvPr/>
              </p:nvSpPr>
              <p:spPr bwMode="auto">
                <a:xfrm flipV="1">
                  <a:off x="949" y="2673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58" name="Line 856"/>
                <p:cNvSpPr>
                  <a:spLocks noChangeShapeType="1"/>
                </p:cNvSpPr>
                <p:nvPr/>
              </p:nvSpPr>
              <p:spPr bwMode="auto">
                <a:xfrm>
                  <a:off x="941" y="2692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59" name="Line 857"/>
                <p:cNvSpPr>
                  <a:spLocks noChangeShapeType="1"/>
                </p:cNvSpPr>
                <p:nvPr/>
              </p:nvSpPr>
              <p:spPr bwMode="auto">
                <a:xfrm flipV="1">
                  <a:off x="960" y="2673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60" name="Line 858"/>
                <p:cNvSpPr>
                  <a:spLocks noChangeShapeType="1"/>
                </p:cNvSpPr>
                <p:nvPr/>
              </p:nvSpPr>
              <p:spPr bwMode="auto">
                <a:xfrm>
                  <a:off x="960" y="2704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61" name="Line 859"/>
                <p:cNvSpPr>
                  <a:spLocks noChangeShapeType="1"/>
                </p:cNvSpPr>
                <p:nvPr/>
              </p:nvSpPr>
              <p:spPr bwMode="auto">
                <a:xfrm flipV="1">
                  <a:off x="980" y="2684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62" name="Line 860"/>
                <p:cNvSpPr>
                  <a:spLocks noChangeShapeType="1"/>
                </p:cNvSpPr>
                <p:nvPr/>
              </p:nvSpPr>
              <p:spPr bwMode="auto">
                <a:xfrm>
                  <a:off x="960" y="2704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63" name="Line 861"/>
                <p:cNvSpPr>
                  <a:spLocks noChangeShapeType="1"/>
                </p:cNvSpPr>
                <p:nvPr/>
              </p:nvSpPr>
              <p:spPr bwMode="auto">
                <a:xfrm flipV="1">
                  <a:off x="980" y="2684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64" name="Line 862"/>
                <p:cNvSpPr>
                  <a:spLocks noChangeShapeType="1"/>
                </p:cNvSpPr>
                <p:nvPr/>
              </p:nvSpPr>
              <p:spPr bwMode="auto">
                <a:xfrm>
                  <a:off x="984" y="2738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65" name="Line 863"/>
                <p:cNvSpPr>
                  <a:spLocks noChangeShapeType="1"/>
                </p:cNvSpPr>
                <p:nvPr/>
              </p:nvSpPr>
              <p:spPr bwMode="auto">
                <a:xfrm flipV="1">
                  <a:off x="1003" y="2719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66" name="Line 864"/>
                <p:cNvSpPr>
                  <a:spLocks noChangeShapeType="1"/>
                </p:cNvSpPr>
                <p:nvPr/>
              </p:nvSpPr>
              <p:spPr bwMode="auto">
                <a:xfrm>
                  <a:off x="984" y="2738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67" name="Line 865"/>
                <p:cNvSpPr>
                  <a:spLocks noChangeShapeType="1"/>
                </p:cNvSpPr>
                <p:nvPr/>
              </p:nvSpPr>
              <p:spPr bwMode="auto">
                <a:xfrm flipV="1">
                  <a:off x="1003" y="2719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68" name="Line 866"/>
                <p:cNvSpPr>
                  <a:spLocks noChangeShapeType="1"/>
                </p:cNvSpPr>
                <p:nvPr/>
              </p:nvSpPr>
              <p:spPr bwMode="auto">
                <a:xfrm>
                  <a:off x="999" y="2738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69" name="Line 867"/>
                <p:cNvSpPr>
                  <a:spLocks noChangeShapeType="1"/>
                </p:cNvSpPr>
                <p:nvPr/>
              </p:nvSpPr>
              <p:spPr bwMode="auto">
                <a:xfrm flipV="1">
                  <a:off x="1018" y="2719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70" name="Line 868"/>
                <p:cNvSpPr>
                  <a:spLocks noChangeShapeType="1"/>
                </p:cNvSpPr>
                <p:nvPr/>
              </p:nvSpPr>
              <p:spPr bwMode="auto">
                <a:xfrm>
                  <a:off x="999" y="2738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71" name="Line 869"/>
                <p:cNvSpPr>
                  <a:spLocks noChangeShapeType="1"/>
                </p:cNvSpPr>
                <p:nvPr/>
              </p:nvSpPr>
              <p:spPr bwMode="auto">
                <a:xfrm flipV="1">
                  <a:off x="1018" y="2719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72" name="Line 870"/>
                <p:cNvSpPr>
                  <a:spLocks noChangeShapeType="1"/>
                </p:cNvSpPr>
                <p:nvPr/>
              </p:nvSpPr>
              <p:spPr bwMode="auto">
                <a:xfrm>
                  <a:off x="1003" y="2738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73" name="Line 871"/>
                <p:cNvSpPr>
                  <a:spLocks noChangeShapeType="1"/>
                </p:cNvSpPr>
                <p:nvPr/>
              </p:nvSpPr>
              <p:spPr bwMode="auto">
                <a:xfrm flipV="1">
                  <a:off x="1022" y="2719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74" name="Line 872"/>
                <p:cNvSpPr>
                  <a:spLocks noChangeShapeType="1"/>
                </p:cNvSpPr>
                <p:nvPr/>
              </p:nvSpPr>
              <p:spPr bwMode="auto">
                <a:xfrm>
                  <a:off x="1018" y="2765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75" name="Line 873"/>
                <p:cNvSpPr>
                  <a:spLocks noChangeShapeType="1"/>
                </p:cNvSpPr>
                <p:nvPr/>
              </p:nvSpPr>
              <p:spPr bwMode="auto">
                <a:xfrm flipV="1">
                  <a:off x="1038" y="2746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76" name="Line 874"/>
                <p:cNvSpPr>
                  <a:spLocks noChangeShapeType="1"/>
                </p:cNvSpPr>
                <p:nvPr/>
              </p:nvSpPr>
              <p:spPr bwMode="auto">
                <a:xfrm>
                  <a:off x="1026" y="2792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77" name="Line 875"/>
                <p:cNvSpPr>
                  <a:spLocks noChangeShapeType="1"/>
                </p:cNvSpPr>
                <p:nvPr/>
              </p:nvSpPr>
              <p:spPr bwMode="auto">
                <a:xfrm flipV="1">
                  <a:off x="1045" y="2773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78" name="Line 876"/>
                <p:cNvSpPr>
                  <a:spLocks noChangeShapeType="1"/>
                </p:cNvSpPr>
                <p:nvPr/>
              </p:nvSpPr>
              <p:spPr bwMode="auto">
                <a:xfrm>
                  <a:off x="1034" y="2792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79" name="Line 877"/>
                <p:cNvSpPr>
                  <a:spLocks noChangeShapeType="1"/>
                </p:cNvSpPr>
                <p:nvPr/>
              </p:nvSpPr>
              <p:spPr bwMode="auto">
                <a:xfrm flipV="1">
                  <a:off x="1053" y="2773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80" name="Line 878"/>
                <p:cNvSpPr>
                  <a:spLocks noChangeShapeType="1"/>
                </p:cNvSpPr>
                <p:nvPr/>
              </p:nvSpPr>
              <p:spPr bwMode="auto">
                <a:xfrm>
                  <a:off x="1045" y="2804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81" name="Line 879"/>
                <p:cNvSpPr>
                  <a:spLocks noChangeShapeType="1"/>
                </p:cNvSpPr>
                <p:nvPr/>
              </p:nvSpPr>
              <p:spPr bwMode="auto">
                <a:xfrm flipV="1">
                  <a:off x="1065" y="2785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82" name="Line 880"/>
                <p:cNvSpPr>
                  <a:spLocks noChangeShapeType="1"/>
                </p:cNvSpPr>
                <p:nvPr/>
              </p:nvSpPr>
              <p:spPr bwMode="auto">
                <a:xfrm>
                  <a:off x="1045" y="2804"/>
                  <a:ext cx="43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83" name="Line 881"/>
                <p:cNvSpPr>
                  <a:spLocks noChangeShapeType="1"/>
                </p:cNvSpPr>
                <p:nvPr/>
              </p:nvSpPr>
              <p:spPr bwMode="auto">
                <a:xfrm flipV="1">
                  <a:off x="1069" y="2785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84" name="Line 882"/>
                <p:cNvSpPr>
                  <a:spLocks noChangeShapeType="1"/>
                </p:cNvSpPr>
                <p:nvPr/>
              </p:nvSpPr>
              <p:spPr bwMode="auto">
                <a:xfrm>
                  <a:off x="1049" y="2804"/>
                  <a:ext cx="43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85" name="Line 883"/>
                <p:cNvSpPr>
                  <a:spLocks noChangeShapeType="1"/>
                </p:cNvSpPr>
                <p:nvPr/>
              </p:nvSpPr>
              <p:spPr bwMode="auto">
                <a:xfrm flipV="1">
                  <a:off x="1069" y="2785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86" name="Line 884"/>
                <p:cNvSpPr>
                  <a:spLocks noChangeShapeType="1"/>
                </p:cNvSpPr>
                <p:nvPr/>
              </p:nvSpPr>
              <p:spPr bwMode="auto">
                <a:xfrm>
                  <a:off x="1057" y="2804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87" name="Line 885"/>
                <p:cNvSpPr>
                  <a:spLocks noChangeShapeType="1"/>
                </p:cNvSpPr>
                <p:nvPr/>
              </p:nvSpPr>
              <p:spPr bwMode="auto">
                <a:xfrm flipV="1">
                  <a:off x="1076" y="2785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88" name="Line 886"/>
                <p:cNvSpPr>
                  <a:spLocks noChangeShapeType="1"/>
                </p:cNvSpPr>
                <p:nvPr/>
              </p:nvSpPr>
              <p:spPr bwMode="auto">
                <a:xfrm>
                  <a:off x="1061" y="2804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89" name="Line 887"/>
                <p:cNvSpPr>
                  <a:spLocks noChangeShapeType="1"/>
                </p:cNvSpPr>
                <p:nvPr/>
              </p:nvSpPr>
              <p:spPr bwMode="auto">
                <a:xfrm flipV="1">
                  <a:off x="1080" y="2785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90" name="Line 888"/>
                <p:cNvSpPr>
                  <a:spLocks noChangeShapeType="1"/>
                </p:cNvSpPr>
                <p:nvPr/>
              </p:nvSpPr>
              <p:spPr bwMode="auto">
                <a:xfrm>
                  <a:off x="1076" y="2835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91" name="Line 889"/>
                <p:cNvSpPr>
                  <a:spLocks noChangeShapeType="1"/>
                </p:cNvSpPr>
                <p:nvPr/>
              </p:nvSpPr>
              <p:spPr bwMode="auto">
                <a:xfrm flipV="1">
                  <a:off x="1096" y="2816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92" name="Line 890"/>
                <p:cNvSpPr>
                  <a:spLocks noChangeShapeType="1"/>
                </p:cNvSpPr>
                <p:nvPr/>
              </p:nvSpPr>
              <p:spPr bwMode="auto">
                <a:xfrm>
                  <a:off x="1076" y="2835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93" name="Line 891"/>
                <p:cNvSpPr>
                  <a:spLocks noChangeShapeType="1"/>
                </p:cNvSpPr>
                <p:nvPr/>
              </p:nvSpPr>
              <p:spPr bwMode="auto">
                <a:xfrm flipV="1">
                  <a:off x="1096" y="2816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94" name="Line 892"/>
                <p:cNvSpPr>
                  <a:spLocks noChangeShapeType="1"/>
                </p:cNvSpPr>
                <p:nvPr/>
              </p:nvSpPr>
              <p:spPr bwMode="auto">
                <a:xfrm>
                  <a:off x="1088" y="2835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95" name="Line 893"/>
                <p:cNvSpPr>
                  <a:spLocks noChangeShapeType="1"/>
                </p:cNvSpPr>
                <p:nvPr/>
              </p:nvSpPr>
              <p:spPr bwMode="auto">
                <a:xfrm flipV="1">
                  <a:off x="1107" y="2816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96" name="Line 894"/>
                <p:cNvSpPr>
                  <a:spLocks noChangeShapeType="1"/>
                </p:cNvSpPr>
                <p:nvPr/>
              </p:nvSpPr>
              <p:spPr bwMode="auto">
                <a:xfrm>
                  <a:off x="1099" y="2835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97" name="Line 895"/>
                <p:cNvSpPr>
                  <a:spLocks noChangeShapeType="1"/>
                </p:cNvSpPr>
                <p:nvPr/>
              </p:nvSpPr>
              <p:spPr bwMode="auto">
                <a:xfrm flipV="1">
                  <a:off x="1119" y="2816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98" name="Line 896"/>
                <p:cNvSpPr>
                  <a:spLocks noChangeShapeType="1"/>
                </p:cNvSpPr>
                <p:nvPr/>
              </p:nvSpPr>
              <p:spPr bwMode="auto">
                <a:xfrm>
                  <a:off x="1115" y="2850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99" name="Line 897"/>
                <p:cNvSpPr>
                  <a:spLocks noChangeShapeType="1"/>
                </p:cNvSpPr>
                <p:nvPr/>
              </p:nvSpPr>
              <p:spPr bwMode="auto">
                <a:xfrm flipV="1">
                  <a:off x="1134" y="283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00" name="Line 898"/>
                <p:cNvSpPr>
                  <a:spLocks noChangeShapeType="1"/>
                </p:cNvSpPr>
                <p:nvPr/>
              </p:nvSpPr>
              <p:spPr bwMode="auto">
                <a:xfrm>
                  <a:off x="1134" y="2850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01" name="Line 899"/>
                <p:cNvSpPr>
                  <a:spLocks noChangeShapeType="1"/>
                </p:cNvSpPr>
                <p:nvPr/>
              </p:nvSpPr>
              <p:spPr bwMode="auto">
                <a:xfrm flipV="1">
                  <a:off x="1154" y="283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02" name="Line 900"/>
                <p:cNvSpPr>
                  <a:spLocks noChangeShapeType="1"/>
                </p:cNvSpPr>
                <p:nvPr/>
              </p:nvSpPr>
              <p:spPr bwMode="auto">
                <a:xfrm>
                  <a:off x="1154" y="2850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03" name="Line 901"/>
                <p:cNvSpPr>
                  <a:spLocks noChangeShapeType="1"/>
                </p:cNvSpPr>
                <p:nvPr/>
              </p:nvSpPr>
              <p:spPr bwMode="auto">
                <a:xfrm flipV="1">
                  <a:off x="1173" y="283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04" name="Line 902"/>
                <p:cNvSpPr>
                  <a:spLocks noChangeShapeType="1"/>
                </p:cNvSpPr>
                <p:nvPr/>
              </p:nvSpPr>
              <p:spPr bwMode="auto">
                <a:xfrm>
                  <a:off x="1154" y="2850"/>
                  <a:ext cx="42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05" name="Line 903"/>
                <p:cNvSpPr>
                  <a:spLocks noChangeShapeType="1"/>
                </p:cNvSpPr>
                <p:nvPr/>
              </p:nvSpPr>
              <p:spPr bwMode="auto">
                <a:xfrm flipV="1">
                  <a:off x="1177" y="283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06" name="Line 904"/>
                <p:cNvSpPr>
                  <a:spLocks noChangeShapeType="1"/>
                </p:cNvSpPr>
                <p:nvPr/>
              </p:nvSpPr>
              <p:spPr bwMode="auto">
                <a:xfrm>
                  <a:off x="1169" y="2850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07" name="Line 905"/>
                <p:cNvSpPr>
                  <a:spLocks noChangeShapeType="1"/>
                </p:cNvSpPr>
                <p:nvPr/>
              </p:nvSpPr>
              <p:spPr bwMode="auto">
                <a:xfrm flipV="1">
                  <a:off x="1188" y="283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08" name="Line 906"/>
                <p:cNvSpPr>
                  <a:spLocks noChangeShapeType="1"/>
                </p:cNvSpPr>
                <p:nvPr/>
              </p:nvSpPr>
              <p:spPr bwMode="auto">
                <a:xfrm>
                  <a:off x="1192" y="2850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09" name="Line 907"/>
                <p:cNvSpPr>
                  <a:spLocks noChangeShapeType="1"/>
                </p:cNvSpPr>
                <p:nvPr/>
              </p:nvSpPr>
              <p:spPr bwMode="auto">
                <a:xfrm flipV="1">
                  <a:off x="1212" y="283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10" name="Line 908"/>
                <p:cNvSpPr>
                  <a:spLocks noChangeShapeType="1"/>
                </p:cNvSpPr>
                <p:nvPr/>
              </p:nvSpPr>
              <p:spPr bwMode="auto">
                <a:xfrm>
                  <a:off x="1192" y="2850"/>
                  <a:ext cx="43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11" name="Line 909"/>
                <p:cNvSpPr>
                  <a:spLocks noChangeShapeType="1"/>
                </p:cNvSpPr>
                <p:nvPr/>
              </p:nvSpPr>
              <p:spPr bwMode="auto">
                <a:xfrm flipV="1">
                  <a:off x="1212" y="283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12" name="Line 910"/>
                <p:cNvSpPr>
                  <a:spLocks noChangeShapeType="1"/>
                </p:cNvSpPr>
                <p:nvPr/>
              </p:nvSpPr>
              <p:spPr bwMode="auto">
                <a:xfrm>
                  <a:off x="1208" y="2850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13" name="Line 911"/>
                <p:cNvSpPr>
                  <a:spLocks noChangeShapeType="1"/>
                </p:cNvSpPr>
                <p:nvPr/>
              </p:nvSpPr>
              <p:spPr bwMode="auto">
                <a:xfrm flipV="1">
                  <a:off x="1227" y="283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14" name="Line 912"/>
                <p:cNvSpPr>
                  <a:spLocks noChangeShapeType="1"/>
                </p:cNvSpPr>
                <p:nvPr/>
              </p:nvSpPr>
              <p:spPr bwMode="auto">
                <a:xfrm>
                  <a:off x="1239" y="2850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15" name="Line 913"/>
                <p:cNvSpPr>
                  <a:spLocks noChangeShapeType="1"/>
                </p:cNvSpPr>
                <p:nvPr/>
              </p:nvSpPr>
              <p:spPr bwMode="auto">
                <a:xfrm flipV="1">
                  <a:off x="1258" y="283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16" name="Line 914"/>
                <p:cNvSpPr>
                  <a:spLocks noChangeShapeType="1"/>
                </p:cNvSpPr>
                <p:nvPr/>
              </p:nvSpPr>
              <p:spPr bwMode="auto">
                <a:xfrm>
                  <a:off x="1239" y="2850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17" name="Line 915"/>
                <p:cNvSpPr>
                  <a:spLocks noChangeShapeType="1"/>
                </p:cNvSpPr>
                <p:nvPr/>
              </p:nvSpPr>
              <p:spPr bwMode="auto">
                <a:xfrm flipV="1">
                  <a:off x="1258" y="283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18" name="Line 916"/>
                <p:cNvSpPr>
                  <a:spLocks noChangeShapeType="1"/>
                </p:cNvSpPr>
                <p:nvPr/>
              </p:nvSpPr>
              <p:spPr bwMode="auto">
                <a:xfrm>
                  <a:off x="1254" y="2885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19" name="Line 917"/>
                <p:cNvSpPr>
                  <a:spLocks noChangeShapeType="1"/>
                </p:cNvSpPr>
                <p:nvPr/>
              </p:nvSpPr>
              <p:spPr bwMode="auto">
                <a:xfrm flipV="1">
                  <a:off x="1273" y="2866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20" name="Line 918"/>
                <p:cNvSpPr>
                  <a:spLocks noChangeShapeType="1"/>
                </p:cNvSpPr>
                <p:nvPr/>
              </p:nvSpPr>
              <p:spPr bwMode="auto">
                <a:xfrm>
                  <a:off x="1285" y="2901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21" name="Line 919"/>
                <p:cNvSpPr>
                  <a:spLocks noChangeShapeType="1"/>
                </p:cNvSpPr>
                <p:nvPr/>
              </p:nvSpPr>
              <p:spPr bwMode="auto">
                <a:xfrm flipV="1">
                  <a:off x="1304" y="288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22" name="Line 920"/>
                <p:cNvSpPr>
                  <a:spLocks noChangeShapeType="1"/>
                </p:cNvSpPr>
                <p:nvPr/>
              </p:nvSpPr>
              <p:spPr bwMode="auto">
                <a:xfrm>
                  <a:off x="1289" y="2901"/>
                  <a:ext cx="42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23" name="Line 921"/>
                <p:cNvSpPr>
                  <a:spLocks noChangeShapeType="1"/>
                </p:cNvSpPr>
                <p:nvPr/>
              </p:nvSpPr>
              <p:spPr bwMode="auto">
                <a:xfrm flipV="1">
                  <a:off x="1308" y="288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24" name="Line 922"/>
                <p:cNvSpPr>
                  <a:spLocks noChangeShapeType="1"/>
                </p:cNvSpPr>
                <p:nvPr/>
              </p:nvSpPr>
              <p:spPr bwMode="auto">
                <a:xfrm>
                  <a:off x="1304" y="2901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25" name="Line 923"/>
                <p:cNvSpPr>
                  <a:spLocks noChangeShapeType="1"/>
                </p:cNvSpPr>
                <p:nvPr/>
              </p:nvSpPr>
              <p:spPr bwMode="auto">
                <a:xfrm flipV="1">
                  <a:off x="1324" y="288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26" name="Line 924"/>
                <p:cNvSpPr>
                  <a:spLocks noChangeShapeType="1"/>
                </p:cNvSpPr>
                <p:nvPr/>
              </p:nvSpPr>
              <p:spPr bwMode="auto">
                <a:xfrm>
                  <a:off x="1312" y="2901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27" name="Line 925"/>
                <p:cNvSpPr>
                  <a:spLocks noChangeShapeType="1"/>
                </p:cNvSpPr>
                <p:nvPr/>
              </p:nvSpPr>
              <p:spPr bwMode="auto">
                <a:xfrm flipV="1">
                  <a:off x="1331" y="2881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28" name="Line 926"/>
                <p:cNvSpPr>
                  <a:spLocks noChangeShapeType="1"/>
                </p:cNvSpPr>
                <p:nvPr/>
              </p:nvSpPr>
              <p:spPr bwMode="auto">
                <a:xfrm>
                  <a:off x="1343" y="2939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29" name="Line 927"/>
                <p:cNvSpPr>
                  <a:spLocks noChangeShapeType="1"/>
                </p:cNvSpPr>
                <p:nvPr/>
              </p:nvSpPr>
              <p:spPr bwMode="auto">
                <a:xfrm flipV="1">
                  <a:off x="1362" y="2920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30" name="Line 928"/>
                <p:cNvSpPr>
                  <a:spLocks noChangeShapeType="1"/>
                </p:cNvSpPr>
                <p:nvPr/>
              </p:nvSpPr>
              <p:spPr bwMode="auto">
                <a:xfrm>
                  <a:off x="1355" y="2939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31" name="Line 929"/>
                <p:cNvSpPr>
                  <a:spLocks noChangeShapeType="1"/>
                </p:cNvSpPr>
                <p:nvPr/>
              </p:nvSpPr>
              <p:spPr bwMode="auto">
                <a:xfrm flipV="1">
                  <a:off x="1374" y="2920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32" name="Line 930"/>
                <p:cNvSpPr>
                  <a:spLocks noChangeShapeType="1"/>
                </p:cNvSpPr>
                <p:nvPr/>
              </p:nvSpPr>
              <p:spPr bwMode="auto">
                <a:xfrm>
                  <a:off x="1378" y="2939"/>
                  <a:ext cx="42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33" name="Line 931"/>
                <p:cNvSpPr>
                  <a:spLocks noChangeShapeType="1"/>
                </p:cNvSpPr>
                <p:nvPr/>
              </p:nvSpPr>
              <p:spPr bwMode="auto">
                <a:xfrm flipV="1">
                  <a:off x="1397" y="2920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34" name="Line 932"/>
                <p:cNvSpPr>
                  <a:spLocks noChangeShapeType="1"/>
                </p:cNvSpPr>
                <p:nvPr/>
              </p:nvSpPr>
              <p:spPr bwMode="auto">
                <a:xfrm>
                  <a:off x="1382" y="2963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35" name="Line 933"/>
                <p:cNvSpPr>
                  <a:spLocks noChangeShapeType="1"/>
                </p:cNvSpPr>
                <p:nvPr/>
              </p:nvSpPr>
              <p:spPr bwMode="auto">
                <a:xfrm flipV="1">
                  <a:off x="1401" y="2939"/>
                  <a:ext cx="0" cy="43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36" name="Line 934"/>
                <p:cNvSpPr>
                  <a:spLocks noChangeShapeType="1"/>
                </p:cNvSpPr>
                <p:nvPr/>
              </p:nvSpPr>
              <p:spPr bwMode="auto">
                <a:xfrm>
                  <a:off x="1382" y="2963"/>
                  <a:ext cx="42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37" name="Line 935"/>
                <p:cNvSpPr>
                  <a:spLocks noChangeShapeType="1"/>
                </p:cNvSpPr>
                <p:nvPr/>
              </p:nvSpPr>
              <p:spPr bwMode="auto">
                <a:xfrm flipV="1">
                  <a:off x="1401" y="2939"/>
                  <a:ext cx="0" cy="43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38" name="Line 936"/>
                <p:cNvSpPr>
                  <a:spLocks noChangeShapeType="1"/>
                </p:cNvSpPr>
                <p:nvPr/>
              </p:nvSpPr>
              <p:spPr bwMode="auto">
                <a:xfrm>
                  <a:off x="1401" y="2963"/>
                  <a:ext cx="43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39" name="Line 937"/>
                <p:cNvSpPr>
                  <a:spLocks noChangeShapeType="1"/>
                </p:cNvSpPr>
                <p:nvPr/>
              </p:nvSpPr>
              <p:spPr bwMode="auto">
                <a:xfrm flipV="1">
                  <a:off x="1420" y="2939"/>
                  <a:ext cx="0" cy="43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40" name="Line 938"/>
                <p:cNvSpPr>
                  <a:spLocks noChangeShapeType="1"/>
                </p:cNvSpPr>
                <p:nvPr/>
              </p:nvSpPr>
              <p:spPr bwMode="auto">
                <a:xfrm>
                  <a:off x="1432" y="2963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41" name="Line 939"/>
                <p:cNvSpPr>
                  <a:spLocks noChangeShapeType="1"/>
                </p:cNvSpPr>
                <p:nvPr/>
              </p:nvSpPr>
              <p:spPr bwMode="auto">
                <a:xfrm flipV="1">
                  <a:off x="1451" y="2939"/>
                  <a:ext cx="0" cy="43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42" name="Line 940"/>
                <p:cNvSpPr>
                  <a:spLocks noChangeShapeType="1"/>
                </p:cNvSpPr>
                <p:nvPr/>
              </p:nvSpPr>
              <p:spPr bwMode="auto">
                <a:xfrm>
                  <a:off x="1451" y="2963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43" name="Line 941"/>
                <p:cNvSpPr>
                  <a:spLocks noChangeShapeType="1"/>
                </p:cNvSpPr>
                <p:nvPr/>
              </p:nvSpPr>
              <p:spPr bwMode="auto">
                <a:xfrm flipV="1">
                  <a:off x="1471" y="2939"/>
                  <a:ext cx="0" cy="43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44" name="Line 942"/>
                <p:cNvSpPr>
                  <a:spLocks noChangeShapeType="1"/>
                </p:cNvSpPr>
                <p:nvPr/>
              </p:nvSpPr>
              <p:spPr bwMode="auto">
                <a:xfrm>
                  <a:off x="1467" y="2963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45" name="Line 943"/>
                <p:cNvSpPr>
                  <a:spLocks noChangeShapeType="1"/>
                </p:cNvSpPr>
                <p:nvPr/>
              </p:nvSpPr>
              <p:spPr bwMode="auto">
                <a:xfrm flipV="1">
                  <a:off x="1486" y="2939"/>
                  <a:ext cx="0" cy="43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46" name="Line 944"/>
                <p:cNvSpPr>
                  <a:spLocks noChangeShapeType="1"/>
                </p:cNvSpPr>
                <p:nvPr/>
              </p:nvSpPr>
              <p:spPr bwMode="auto">
                <a:xfrm>
                  <a:off x="1478" y="2963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47" name="Line 945"/>
                <p:cNvSpPr>
                  <a:spLocks noChangeShapeType="1"/>
                </p:cNvSpPr>
                <p:nvPr/>
              </p:nvSpPr>
              <p:spPr bwMode="auto">
                <a:xfrm flipV="1">
                  <a:off x="1498" y="2939"/>
                  <a:ext cx="0" cy="43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48" name="Line 946"/>
                <p:cNvSpPr>
                  <a:spLocks noChangeShapeType="1"/>
                </p:cNvSpPr>
                <p:nvPr/>
              </p:nvSpPr>
              <p:spPr bwMode="auto">
                <a:xfrm>
                  <a:off x="1509" y="2963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49" name="Line 947"/>
                <p:cNvSpPr>
                  <a:spLocks noChangeShapeType="1"/>
                </p:cNvSpPr>
                <p:nvPr/>
              </p:nvSpPr>
              <p:spPr bwMode="auto">
                <a:xfrm flipV="1">
                  <a:off x="1529" y="2939"/>
                  <a:ext cx="0" cy="43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50" name="Line 948"/>
                <p:cNvSpPr>
                  <a:spLocks noChangeShapeType="1"/>
                </p:cNvSpPr>
                <p:nvPr/>
              </p:nvSpPr>
              <p:spPr bwMode="auto">
                <a:xfrm>
                  <a:off x="1525" y="2963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51" name="Line 949"/>
                <p:cNvSpPr>
                  <a:spLocks noChangeShapeType="1"/>
                </p:cNvSpPr>
                <p:nvPr/>
              </p:nvSpPr>
              <p:spPr bwMode="auto">
                <a:xfrm flipV="1">
                  <a:off x="1544" y="2939"/>
                  <a:ext cx="0" cy="43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52" name="Line 950"/>
                <p:cNvSpPr>
                  <a:spLocks noChangeShapeType="1"/>
                </p:cNvSpPr>
                <p:nvPr/>
              </p:nvSpPr>
              <p:spPr bwMode="auto">
                <a:xfrm>
                  <a:off x="1540" y="2963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53" name="Line 951"/>
                <p:cNvSpPr>
                  <a:spLocks noChangeShapeType="1"/>
                </p:cNvSpPr>
                <p:nvPr/>
              </p:nvSpPr>
              <p:spPr bwMode="auto">
                <a:xfrm flipV="1">
                  <a:off x="1560" y="2939"/>
                  <a:ext cx="0" cy="43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54" name="Line 952"/>
                <p:cNvSpPr>
                  <a:spLocks noChangeShapeType="1"/>
                </p:cNvSpPr>
                <p:nvPr/>
              </p:nvSpPr>
              <p:spPr bwMode="auto">
                <a:xfrm>
                  <a:off x="1575" y="2986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55" name="Line 953"/>
                <p:cNvSpPr>
                  <a:spLocks noChangeShapeType="1"/>
                </p:cNvSpPr>
                <p:nvPr/>
              </p:nvSpPr>
              <p:spPr bwMode="auto">
                <a:xfrm flipV="1">
                  <a:off x="1594" y="2967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56" name="Line 954"/>
                <p:cNvSpPr>
                  <a:spLocks noChangeShapeType="1"/>
                </p:cNvSpPr>
                <p:nvPr/>
              </p:nvSpPr>
              <p:spPr bwMode="auto">
                <a:xfrm>
                  <a:off x="1575" y="2986"/>
                  <a:ext cx="43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57" name="Line 955"/>
                <p:cNvSpPr>
                  <a:spLocks noChangeShapeType="1"/>
                </p:cNvSpPr>
                <p:nvPr/>
              </p:nvSpPr>
              <p:spPr bwMode="auto">
                <a:xfrm flipV="1">
                  <a:off x="1594" y="2967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58" name="Line 956"/>
                <p:cNvSpPr>
                  <a:spLocks noChangeShapeType="1"/>
                </p:cNvSpPr>
                <p:nvPr/>
              </p:nvSpPr>
              <p:spPr bwMode="auto">
                <a:xfrm>
                  <a:off x="1579" y="2986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59" name="Line 957"/>
                <p:cNvSpPr>
                  <a:spLocks noChangeShapeType="1"/>
                </p:cNvSpPr>
                <p:nvPr/>
              </p:nvSpPr>
              <p:spPr bwMode="auto">
                <a:xfrm flipV="1">
                  <a:off x="1598" y="2967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60" name="Line 958"/>
                <p:cNvSpPr>
                  <a:spLocks noChangeShapeType="1"/>
                </p:cNvSpPr>
                <p:nvPr/>
              </p:nvSpPr>
              <p:spPr bwMode="auto">
                <a:xfrm>
                  <a:off x="1594" y="2986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61" name="Line 959"/>
                <p:cNvSpPr>
                  <a:spLocks noChangeShapeType="1"/>
                </p:cNvSpPr>
                <p:nvPr/>
              </p:nvSpPr>
              <p:spPr bwMode="auto">
                <a:xfrm flipV="1">
                  <a:off x="1614" y="2967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62" name="Line 960"/>
                <p:cNvSpPr>
                  <a:spLocks noChangeShapeType="1"/>
                </p:cNvSpPr>
                <p:nvPr/>
              </p:nvSpPr>
              <p:spPr bwMode="auto">
                <a:xfrm>
                  <a:off x="1656" y="2986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63" name="Line 961"/>
                <p:cNvSpPr>
                  <a:spLocks noChangeShapeType="1"/>
                </p:cNvSpPr>
                <p:nvPr/>
              </p:nvSpPr>
              <p:spPr bwMode="auto">
                <a:xfrm flipV="1">
                  <a:off x="1676" y="2967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64" name="Line 962"/>
                <p:cNvSpPr>
                  <a:spLocks noChangeShapeType="1"/>
                </p:cNvSpPr>
                <p:nvPr/>
              </p:nvSpPr>
              <p:spPr bwMode="auto">
                <a:xfrm>
                  <a:off x="1660" y="2986"/>
                  <a:ext cx="43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65" name="Line 963"/>
                <p:cNvSpPr>
                  <a:spLocks noChangeShapeType="1"/>
                </p:cNvSpPr>
                <p:nvPr/>
              </p:nvSpPr>
              <p:spPr bwMode="auto">
                <a:xfrm flipV="1">
                  <a:off x="1683" y="2967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66" name="Line 964"/>
                <p:cNvSpPr>
                  <a:spLocks noChangeShapeType="1"/>
                </p:cNvSpPr>
                <p:nvPr/>
              </p:nvSpPr>
              <p:spPr bwMode="auto">
                <a:xfrm>
                  <a:off x="1672" y="2986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67" name="Line 965"/>
                <p:cNvSpPr>
                  <a:spLocks noChangeShapeType="1"/>
                </p:cNvSpPr>
                <p:nvPr/>
              </p:nvSpPr>
              <p:spPr bwMode="auto">
                <a:xfrm flipV="1">
                  <a:off x="1691" y="2967"/>
                  <a:ext cx="0" cy="38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68" name="Line 966"/>
                <p:cNvSpPr>
                  <a:spLocks noChangeShapeType="1"/>
                </p:cNvSpPr>
                <p:nvPr/>
              </p:nvSpPr>
              <p:spPr bwMode="auto">
                <a:xfrm>
                  <a:off x="1764" y="3048"/>
                  <a:ext cx="39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69" name="Line 967"/>
                <p:cNvSpPr>
                  <a:spLocks noChangeShapeType="1"/>
                </p:cNvSpPr>
                <p:nvPr/>
              </p:nvSpPr>
              <p:spPr bwMode="auto">
                <a:xfrm flipV="1">
                  <a:off x="1784" y="3028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70" name="Line 968"/>
                <p:cNvSpPr>
                  <a:spLocks noChangeShapeType="1"/>
                </p:cNvSpPr>
                <p:nvPr/>
              </p:nvSpPr>
              <p:spPr bwMode="auto">
                <a:xfrm>
                  <a:off x="1764" y="3048"/>
                  <a:ext cx="43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71" name="Line 969"/>
                <p:cNvSpPr>
                  <a:spLocks noChangeShapeType="1"/>
                </p:cNvSpPr>
                <p:nvPr/>
              </p:nvSpPr>
              <p:spPr bwMode="auto">
                <a:xfrm flipV="1">
                  <a:off x="1784" y="3028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72" name="Line 970"/>
                <p:cNvSpPr>
                  <a:spLocks noChangeShapeType="1"/>
                </p:cNvSpPr>
                <p:nvPr/>
              </p:nvSpPr>
              <p:spPr bwMode="auto">
                <a:xfrm>
                  <a:off x="1772" y="3048"/>
                  <a:ext cx="43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73" name="Line 971"/>
                <p:cNvSpPr>
                  <a:spLocks noChangeShapeType="1"/>
                </p:cNvSpPr>
                <p:nvPr/>
              </p:nvSpPr>
              <p:spPr bwMode="auto">
                <a:xfrm flipV="1">
                  <a:off x="1795" y="3028"/>
                  <a:ext cx="0" cy="39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74" name="Line 972"/>
                <p:cNvSpPr>
                  <a:spLocks noChangeShapeType="1"/>
                </p:cNvSpPr>
                <p:nvPr/>
              </p:nvSpPr>
              <p:spPr bwMode="auto">
                <a:xfrm>
                  <a:off x="1788" y="3048"/>
                  <a:ext cx="38" cy="0"/>
                </a:xfrm>
                <a:prstGeom prst="line">
                  <a:avLst/>
                </a:prstGeom>
                <a:noFill/>
                <a:ln w="6350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0004" name="Line 974"/>
              <p:cNvSpPr>
                <a:spLocks noChangeShapeType="1"/>
              </p:cNvSpPr>
              <p:nvPr/>
            </p:nvSpPr>
            <p:spPr bwMode="auto">
              <a:xfrm flipV="1">
                <a:off x="1807" y="3028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05" name="Line 975"/>
              <p:cNvSpPr>
                <a:spLocks noChangeShapeType="1"/>
              </p:cNvSpPr>
              <p:nvPr/>
            </p:nvSpPr>
            <p:spPr bwMode="auto">
              <a:xfrm>
                <a:off x="1795" y="3048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06" name="Line 976"/>
              <p:cNvSpPr>
                <a:spLocks noChangeShapeType="1"/>
              </p:cNvSpPr>
              <p:nvPr/>
            </p:nvSpPr>
            <p:spPr bwMode="auto">
              <a:xfrm flipV="1">
                <a:off x="1815" y="3028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07" name="Line 977"/>
              <p:cNvSpPr>
                <a:spLocks noChangeShapeType="1"/>
              </p:cNvSpPr>
              <p:nvPr/>
            </p:nvSpPr>
            <p:spPr bwMode="auto">
              <a:xfrm>
                <a:off x="1807" y="3048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08" name="Line 978"/>
              <p:cNvSpPr>
                <a:spLocks noChangeShapeType="1"/>
              </p:cNvSpPr>
              <p:nvPr/>
            </p:nvSpPr>
            <p:spPr bwMode="auto">
              <a:xfrm flipV="1">
                <a:off x="1830" y="3028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09" name="Line 979"/>
              <p:cNvSpPr>
                <a:spLocks noChangeShapeType="1"/>
              </p:cNvSpPr>
              <p:nvPr/>
            </p:nvSpPr>
            <p:spPr bwMode="auto">
              <a:xfrm>
                <a:off x="1842" y="3048"/>
                <a:ext cx="38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10" name="Line 980"/>
              <p:cNvSpPr>
                <a:spLocks noChangeShapeType="1"/>
              </p:cNvSpPr>
              <p:nvPr/>
            </p:nvSpPr>
            <p:spPr bwMode="auto">
              <a:xfrm flipV="1">
                <a:off x="1861" y="3028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11" name="Line 981"/>
              <p:cNvSpPr>
                <a:spLocks noChangeShapeType="1"/>
              </p:cNvSpPr>
              <p:nvPr/>
            </p:nvSpPr>
            <p:spPr bwMode="auto">
              <a:xfrm>
                <a:off x="1846" y="3048"/>
                <a:ext cx="38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12" name="Line 982"/>
              <p:cNvSpPr>
                <a:spLocks noChangeShapeType="1"/>
              </p:cNvSpPr>
              <p:nvPr/>
            </p:nvSpPr>
            <p:spPr bwMode="auto">
              <a:xfrm flipV="1">
                <a:off x="1865" y="3028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13" name="Line 983"/>
              <p:cNvSpPr>
                <a:spLocks noChangeShapeType="1"/>
              </p:cNvSpPr>
              <p:nvPr/>
            </p:nvSpPr>
            <p:spPr bwMode="auto">
              <a:xfrm>
                <a:off x="1873" y="3133"/>
                <a:ext cx="38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14" name="Line 984"/>
              <p:cNvSpPr>
                <a:spLocks noChangeShapeType="1"/>
              </p:cNvSpPr>
              <p:nvPr/>
            </p:nvSpPr>
            <p:spPr bwMode="auto">
              <a:xfrm flipV="1">
                <a:off x="1892" y="3113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15" name="Line 985"/>
              <p:cNvSpPr>
                <a:spLocks noChangeShapeType="1"/>
              </p:cNvSpPr>
              <p:nvPr/>
            </p:nvSpPr>
            <p:spPr bwMode="auto">
              <a:xfrm>
                <a:off x="1877" y="3133"/>
                <a:ext cx="42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2" name="Line 986"/>
              <p:cNvSpPr>
                <a:spLocks noChangeShapeType="1"/>
              </p:cNvSpPr>
              <p:nvPr/>
            </p:nvSpPr>
            <p:spPr bwMode="auto">
              <a:xfrm flipV="1">
                <a:off x="1896" y="3113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4" name="Line 987"/>
              <p:cNvSpPr>
                <a:spLocks noChangeShapeType="1"/>
              </p:cNvSpPr>
              <p:nvPr/>
            </p:nvSpPr>
            <p:spPr bwMode="auto">
              <a:xfrm>
                <a:off x="1884" y="3179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5" name="Line 988"/>
              <p:cNvSpPr>
                <a:spLocks noChangeShapeType="1"/>
              </p:cNvSpPr>
              <p:nvPr/>
            </p:nvSpPr>
            <p:spPr bwMode="auto">
              <a:xfrm flipV="1">
                <a:off x="1904" y="3160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6" name="Line 989"/>
              <p:cNvSpPr>
                <a:spLocks noChangeShapeType="1"/>
              </p:cNvSpPr>
              <p:nvPr/>
            </p:nvSpPr>
            <p:spPr bwMode="auto">
              <a:xfrm>
                <a:off x="1927" y="3179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7" name="Line 990"/>
              <p:cNvSpPr>
                <a:spLocks noChangeShapeType="1"/>
              </p:cNvSpPr>
              <p:nvPr/>
            </p:nvSpPr>
            <p:spPr bwMode="auto">
              <a:xfrm flipV="1">
                <a:off x="1946" y="3160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8" name="Line 991"/>
              <p:cNvSpPr>
                <a:spLocks noChangeShapeType="1"/>
              </p:cNvSpPr>
              <p:nvPr/>
            </p:nvSpPr>
            <p:spPr bwMode="auto">
              <a:xfrm>
                <a:off x="1950" y="3179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9" name="Line 992"/>
              <p:cNvSpPr>
                <a:spLocks noChangeShapeType="1"/>
              </p:cNvSpPr>
              <p:nvPr/>
            </p:nvSpPr>
            <p:spPr bwMode="auto">
              <a:xfrm flipV="1">
                <a:off x="1969" y="3160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0" name="Line 993"/>
              <p:cNvSpPr>
                <a:spLocks noChangeShapeType="1"/>
              </p:cNvSpPr>
              <p:nvPr/>
            </p:nvSpPr>
            <p:spPr bwMode="auto">
              <a:xfrm>
                <a:off x="2020" y="3179"/>
                <a:ext cx="38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1" name="Line 994"/>
              <p:cNvSpPr>
                <a:spLocks noChangeShapeType="1"/>
              </p:cNvSpPr>
              <p:nvPr/>
            </p:nvSpPr>
            <p:spPr bwMode="auto">
              <a:xfrm flipV="1">
                <a:off x="2039" y="3160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2" name="Line 995"/>
              <p:cNvSpPr>
                <a:spLocks noChangeShapeType="1"/>
              </p:cNvSpPr>
              <p:nvPr/>
            </p:nvSpPr>
            <p:spPr bwMode="auto">
              <a:xfrm>
                <a:off x="2027" y="3179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3" name="Line 996"/>
              <p:cNvSpPr>
                <a:spLocks noChangeShapeType="1"/>
              </p:cNvSpPr>
              <p:nvPr/>
            </p:nvSpPr>
            <p:spPr bwMode="auto">
              <a:xfrm flipV="1">
                <a:off x="2047" y="3160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4" name="Line 997"/>
              <p:cNvSpPr>
                <a:spLocks noChangeShapeType="1"/>
              </p:cNvSpPr>
              <p:nvPr/>
            </p:nvSpPr>
            <p:spPr bwMode="auto">
              <a:xfrm>
                <a:off x="2066" y="3245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5" name="Line 998"/>
              <p:cNvSpPr>
                <a:spLocks noChangeShapeType="1"/>
              </p:cNvSpPr>
              <p:nvPr/>
            </p:nvSpPr>
            <p:spPr bwMode="auto">
              <a:xfrm flipV="1">
                <a:off x="2085" y="3226"/>
                <a:ext cx="0" cy="38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6" name="Line 999"/>
              <p:cNvSpPr>
                <a:spLocks noChangeShapeType="1"/>
              </p:cNvSpPr>
              <p:nvPr/>
            </p:nvSpPr>
            <p:spPr bwMode="auto">
              <a:xfrm>
                <a:off x="2101" y="3245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7" name="Line 1000"/>
              <p:cNvSpPr>
                <a:spLocks noChangeShapeType="1"/>
              </p:cNvSpPr>
              <p:nvPr/>
            </p:nvSpPr>
            <p:spPr bwMode="auto">
              <a:xfrm flipV="1">
                <a:off x="2120" y="3226"/>
                <a:ext cx="0" cy="38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8" name="Line 1001"/>
              <p:cNvSpPr>
                <a:spLocks noChangeShapeType="1"/>
              </p:cNvSpPr>
              <p:nvPr/>
            </p:nvSpPr>
            <p:spPr bwMode="auto">
              <a:xfrm>
                <a:off x="2105" y="3245"/>
                <a:ext cx="38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9" name="Line 1002"/>
              <p:cNvSpPr>
                <a:spLocks noChangeShapeType="1"/>
              </p:cNvSpPr>
              <p:nvPr/>
            </p:nvSpPr>
            <p:spPr bwMode="auto">
              <a:xfrm flipV="1">
                <a:off x="2124" y="3226"/>
                <a:ext cx="0" cy="38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0" name="Line 1003"/>
              <p:cNvSpPr>
                <a:spLocks noChangeShapeType="1"/>
              </p:cNvSpPr>
              <p:nvPr/>
            </p:nvSpPr>
            <p:spPr bwMode="auto">
              <a:xfrm>
                <a:off x="2155" y="3245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1" name="Line 1004"/>
              <p:cNvSpPr>
                <a:spLocks noChangeShapeType="1"/>
              </p:cNvSpPr>
              <p:nvPr/>
            </p:nvSpPr>
            <p:spPr bwMode="auto">
              <a:xfrm flipV="1">
                <a:off x="2174" y="3226"/>
                <a:ext cx="0" cy="38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2" name="Line 1005"/>
              <p:cNvSpPr>
                <a:spLocks noChangeShapeType="1"/>
              </p:cNvSpPr>
              <p:nvPr/>
            </p:nvSpPr>
            <p:spPr bwMode="auto">
              <a:xfrm>
                <a:off x="2232" y="3245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3" name="Line 1006"/>
              <p:cNvSpPr>
                <a:spLocks noChangeShapeType="1"/>
              </p:cNvSpPr>
              <p:nvPr/>
            </p:nvSpPr>
            <p:spPr bwMode="auto">
              <a:xfrm flipV="1">
                <a:off x="2252" y="3226"/>
                <a:ext cx="0" cy="38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4" name="Line 1007"/>
              <p:cNvSpPr>
                <a:spLocks noChangeShapeType="1"/>
              </p:cNvSpPr>
              <p:nvPr/>
            </p:nvSpPr>
            <p:spPr bwMode="auto">
              <a:xfrm>
                <a:off x="2337" y="3245"/>
                <a:ext cx="38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5" name="Line 1008"/>
              <p:cNvSpPr>
                <a:spLocks noChangeShapeType="1"/>
              </p:cNvSpPr>
              <p:nvPr/>
            </p:nvSpPr>
            <p:spPr bwMode="auto">
              <a:xfrm flipV="1">
                <a:off x="2356" y="3226"/>
                <a:ext cx="0" cy="38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6" name="Line 1009"/>
              <p:cNvSpPr>
                <a:spLocks noChangeShapeType="1"/>
              </p:cNvSpPr>
              <p:nvPr/>
            </p:nvSpPr>
            <p:spPr bwMode="auto">
              <a:xfrm>
                <a:off x="2360" y="3245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7" name="Line 1010"/>
              <p:cNvSpPr>
                <a:spLocks noChangeShapeType="1"/>
              </p:cNvSpPr>
              <p:nvPr/>
            </p:nvSpPr>
            <p:spPr bwMode="auto">
              <a:xfrm flipV="1">
                <a:off x="2379" y="3226"/>
                <a:ext cx="0" cy="38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8" name="Line 1011"/>
              <p:cNvSpPr>
                <a:spLocks noChangeShapeType="1"/>
              </p:cNvSpPr>
              <p:nvPr/>
            </p:nvSpPr>
            <p:spPr bwMode="auto">
              <a:xfrm>
                <a:off x="2379" y="3245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9" name="Line 1012"/>
              <p:cNvSpPr>
                <a:spLocks noChangeShapeType="1"/>
              </p:cNvSpPr>
              <p:nvPr/>
            </p:nvSpPr>
            <p:spPr bwMode="auto">
              <a:xfrm flipV="1">
                <a:off x="2399" y="3226"/>
                <a:ext cx="0" cy="38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0" name="Line 1013"/>
              <p:cNvSpPr>
                <a:spLocks noChangeShapeType="1"/>
              </p:cNvSpPr>
              <p:nvPr/>
            </p:nvSpPr>
            <p:spPr bwMode="auto">
              <a:xfrm>
                <a:off x="2414" y="3245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1" name="Line 1014"/>
              <p:cNvSpPr>
                <a:spLocks noChangeShapeType="1"/>
              </p:cNvSpPr>
              <p:nvPr/>
            </p:nvSpPr>
            <p:spPr bwMode="auto">
              <a:xfrm flipV="1">
                <a:off x="2433" y="3226"/>
                <a:ext cx="0" cy="38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2" name="Line 1015"/>
              <p:cNvSpPr>
                <a:spLocks noChangeShapeType="1"/>
              </p:cNvSpPr>
              <p:nvPr/>
            </p:nvSpPr>
            <p:spPr bwMode="auto">
              <a:xfrm>
                <a:off x="2422" y="3245"/>
                <a:ext cx="38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3" name="Line 1016"/>
              <p:cNvSpPr>
                <a:spLocks noChangeShapeType="1"/>
              </p:cNvSpPr>
              <p:nvPr/>
            </p:nvSpPr>
            <p:spPr bwMode="auto">
              <a:xfrm flipV="1">
                <a:off x="2441" y="3226"/>
                <a:ext cx="0" cy="38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16" name="Line 1017"/>
              <p:cNvSpPr>
                <a:spLocks noChangeShapeType="1"/>
              </p:cNvSpPr>
              <p:nvPr/>
            </p:nvSpPr>
            <p:spPr bwMode="auto">
              <a:xfrm>
                <a:off x="2460" y="3245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17" name="Line 1018"/>
              <p:cNvSpPr>
                <a:spLocks noChangeShapeType="1"/>
              </p:cNvSpPr>
              <p:nvPr/>
            </p:nvSpPr>
            <p:spPr bwMode="auto">
              <a:xfrm flipV="1">
                <a:off x="2480" y="3226"/>
                <a:ext cx="0" cy="38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18" name="Line 1019"/>
              <p:cNvSpPr>
                <a:spLocks noChangeShapeType="1"/>
              </p:cNvSpPr>
              <p:nvPr/>
            </p:nvSpPr>
            <p:spPr bwMode="auto">
              <a:xfrm>
                <a:off x="2507" y="3245"/>
                <a:ext cx="38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19" name="Line 1020"/>
              <p:cNvSpPr>
                <a:spLocks noChangeShapeType="1"/>
              </p:cNvSpPr>
              <p:nvPr/>
            </p:nvSpPr>
            <p:spPr bwMode="auto">
              <a:xfrm flipV="1">
                <a:off x="2526" y="3226"/>
                <a:ext cx="0" cy="38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20" name="Freeform 1021"/>
              <p:cNvSpPr>
                <a:spLocks/>
              </p:cNvSpPr>
              <p:nvPr/>
            </p:nvSpPr>
            <p:spPr bwMode="auto">
              <a:xfrm>
                <a:off x="612" y="2413"/>
                <a:ext cx="1868" cy="708"/>
              </a:xfrm>
              <a:custGeom>
                <a:avLst/>
                <a:gdLst>
                  <a:gd name="T0" fmla="*/ 0 w 483"/>
                  <a:gd name="T1" fmla="*/ 0 h 183"/>
                  <a:gd name="T2" fmla="*/ 1 w 483"/>
                  <a:gd name="T3" fmla="*/ 0 h 183"/>
                  <a:gd name="T4" fmla="*/ 1 w 483"/>
                  <a:gd name="T5" fmla="*/ 14 h 183"/>
                  <a:gd name="T6" fmla="*/ 22 w 483"/>
                  <a:gd name="T7" fmla="*/ 14 h 183"/>
                  <a:gd name="T8" fmla="*/ 22 w 483"/>
                  <a:gd name="T9" fmla="*/ 28 h 183"/>
                  <a:gd name="T10" fmla="*/ 30 w 483"/>
                  <a:gd name="T11" fmla="*/ 28 h 183"/>
                  <a:gd name="T12" fmla="*/ 30 w 483"/>
                  <a:gd name="T13" fmla="*/ 42 h 183"/>
                  <a:gd name="T14" fmla="*/ 32 w 483"/>
                  <a:gd name="T15" fmla="*/ 42 h 183"/>
                  <a:gd name="T16" fmla="*/ 32 w 483"/>
                  <a:gd name="T17" fmla="*/ 56 h 183"/>
                  <a:gd name="T18" fmla="*/ 37 w 483"/>
                  <a:gd name="T19" fmla="*/ 56 h 183"/>
                  <a:gd name="T20" fmla="*/ 37 w 483"/>
                  <a:gd name="T21" fmla="*/ 71 h 183"/>
                  <a:gd name="T22" fmla="*/ 53 w 483"/>
                  <a:gd name="T23" fmla="*/ 71 h 183"/>
                  <a:gd name="T24" fmla="*/ 53 w 483"/>
                  <a:gd name="T25" fmla="*/ 86 h 183"/>
                  <a:gd name="T26" fmla="*/ 60 w 483"/>
                  <a:gd name="T27" fmla="*/ 86 h 183"/>
                  <a:gd name="T28" fmla="*/ 60 w 483"/>
                  <a:gd name="T29" fmla="*/ 101 h 183"/>
                  <a:gd name="T30" fmla="*/ 69 w 483"/>
                  <a:gd name="T31" fmla="*/ 101 h 183"/>
                  <a:gd name="T32" fmla="*/ 69 w 483"/>
                  <a:gd name="T33" fmla="*/ 115 h 183"/>
                  <a:gd name="T34" fmla="*/ 100 w 483"/>
                  <a:gd name="T35" fmla="*/ 115 h 183"/>
                  <a:gd name="T36" fmla="*/ 100 w 483"/>
                  <a:gd name="T37" fmla="*/ 132 h 183"/>
                  <a:gd name="T38" fmla="*/ 105 w 483"/>
                  <a:gd name="T39" fmla="*/ 132 h 183"/>
                  <a:gd name="T40" fmla="*/ 105 w 483"/>
                  <a:gd name="T41" fmla="*/ 149 h 183"/>
                  <a:gd name="T42" fmla="*/ 108 w 483"/>
                  <a:gd name="T43" fmla="*/ 149 h 183"/>
                  <a:gd name="T44" fmla="*/ 108 w 483"/>
                  <a:gd name="T45" fmla="*/ 165 h 183"/>
                  <a:gd name="T46" fmla="*/ 140 w 483"/>
                  <a:gd name="T47" fmla="*/ 165 h 183"/>
                  <a:gd name="T48" fmla="*/ 140 w 483"/>
                  <a:gd name="T49" fmla="*/ 183 h 183"/>
                  <a:gd name="T50" fmla="*/ 483 w 483"/>
                  <a:gd name="T51" fmla="*/ 183 h 183"/>
                  <a:gd name="T52" fmla="*/ 483 w 483"/>
                  <a:gd name="T53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83" h="183">
                    <a:moveTo>
                      <a:pt x="0" y="0"/>
                    </a:moveTo>
                    <a:lnTo>
                      <a:pt x="1" y="0"/>
                    </a:lnTo>
                    <a:lnTo>
                      <a:pt x="1" y="14"/>
                    </a:lnTo>
                    <a:lnTo>
                      <a:pt x="22" y="14"/>
                    </a:lnTo>
                    <a:lnTo>
                      <a:pt x="22" y="28"/>
                    </a:lnTo>
                    <a:lnTo>
                      <a:pt x="30" y="28"/>
                    </a:lnTo>
                    <a:lnTo>
                      <a:pt x="30" y="42"/>
                    </a:lnTo>
                    <a:lnTo>
                      <a:pt x="32" y="42"/>
                    </a:lnTo>
                    <a:lnTo>
                      <a:pt x="32" y="56"/>
                    </a:lnTo>
                    <a:lnTo>
                      <a:pt x="37" y="56"/>
                    </a:lnTo>
                    <a:lnTo>
                      <a:pt x="37" y="71"/>
                    </a:lnTo>
                    <a:lnTo>
                      <a:pt x="53" y="71"/>
                    </a:lnTo>
                    <a:lnTo>
                      <a:pt x="53" y="86"/>
                    </a:lnTo>
                    <a:lnTo>
                      <a:pt x="60" y="86"/>
                    </a:lnTo>
                    <a:lnTo>
                      <a:pt x="60" y="101"/>
                    </a:lnTo>
                    <a:lnTo>
                      <a:pt x="69" y="101"/>
                    </a:lnTo>
                    <a:lnTo>
                      <a:pt x="69" y="115"/>
                    </a:lnTo>
                    <a:lnTo>
                      <a:pt x="100" y="115"/>
                    </a:lnTo>
                    <a:lnTo>
                      <a:pt x="100" y="132"/>
                    </a:lnTo>
                    <a:lnTo>
                      <a:pt x="105" y="132"/>
                    </a:lnTo>
                    <a:lnTo>
                      <a:pt x="105" y="149"/>
                    </a:lnTo>
                    <a:lnTo>
                      <a:pt x="108" y="149"/>
                    </a:lnTo>
                    <a:lnTo>
                      <a:pt x="108" y="165"/>
                    </a:lnTo>
                    <a:lnTo>
                      <a:pt x="140" y="165"/>
                    </a:lnTo>
                    <a:lnTo>
                      <a:pt x="140" y="183"/>
                    </a:lnTo>
                    <a:lnTo>
                      <a:pt x="483" y="183"/>
                    </a:lnTo>
                    <a:lnTo>
                      <a:pt x="483" y="183"/>
                    </a:lnTo>
                  </a:path>
                </a:pathLst>
              </a:cu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21" name="Line 1022"/>
              <p:cNvSpPr>
                <a:spLocks noChangeShapeType="1"/>
              </p:cNvSpPr>
              <p:nvPr/>
            </p:nvSpPr>
            <p:spPr bwMode="auto">
              <a:xfrm>
                <a:off x="701" y="2522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22" name="Line 1023"/>
              <p:cNvSpPr>
                <a:spLocks noChangeShapeType="1"/>
              </p:cNvSpPr>
              <p:nvPr/>
            </p:nvSpPr>
            <p:spPr bwMode="auto">
              <a:xfrm flipV="1">
                <a:off x="721" y="2499"/>
                <a:ext cx="0" cy="42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23" name="Line 1024"/>
              <p:cNvSpPr>
                <a:spLocks noChangeShapeType="1"/>
              </p:cNvSpPr>
              <p:nvPr/>
            </p:nvSpPr>
            <p:spPr bwMode="auto">
              <a:xfrm>
                <a:off x="790" y="2688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24" name="Line 1025"/>
              <p:cNvSpPr>
                <a:spLocks noChangeShapeType="1"/>
              </p:cNvSpPr>
              <p:nvPr/>
            </p:nvSpPr>
            <p:spPr bwMode="auto">
              <a:xfrm flipV="1">
                <a:off x="810" y="2665"/>
                <a:ext cx="0" cy="42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25" name="Line 1026"/>
              <p:cNvSpPr>
                <a:spLocks noChangeShapeType="1"/>
              </p:cNvSpPr>
              <p:nvPr/>
            </p:nvSpPr>
            <p:spPr bwMode="auto">
              <a:xfrm>
                <a:off x="902" y="2858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26" name="Line 1027"/>
              <p:cNvSpPr>
                <a:spLocks noChangeShapeType="1"/>
              </p:cNvSpPr>
              <p:nvPr/>
            </p:nvSpPr>
            <p:spPr bwMode="auto">
              <a:xfrm flipV="1">
                <a:off x="922" y="2839"/>
                <a:ext cx="0" cy="42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27" name="Line 1028"/>
              <p:cNvSpPr>
                <a:spLocks noChangeShapeType="1"/>
              </p:cNvSpPr>
              <p:nvPr/>
            </p:nvSpPr>
            <p:spPr bwMode="auto">
              <a:xfrm>
                <a:off x="972" y="2858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28" name="Line 1029"/>
              <p:cNvSpPr>
                <a:spLocks noChangeShapeType="1"/>
              </p:cNvSpPr>
              <p:nvPr/>
            </p:nvSpPr>
            <p:spPr bwMode="auto">
              <a:xfrm flipV="1">
                <a:off x="991" y="2839"/>
                <a:ext cx="0" cy="42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29" name="Line 1030"/>
              <p:cNvSpPr>
                <a:spLocks noChangeShapeType="1"/>
              </p:cNvSpPr>
              <p:nvPr/>
            </p:nvSpPr>
            <p:spPr bwMode="auto">
              <a:xfrm>
                <a:off x="1049" y="3052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30" name="Line 1031"/>
              <p:cNvSpPr>
                <a:spLocks noChangeShapeType="1"/>
              </p:cNvSpPr>
              <p:nvPr/>
            </p:nvSpPr>
            <p:spPr bwMode="auto">
              <a:xfrm flipV="1">
                <a:off x="1069" y="3032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31" name="Line 1032"/>
              <p:cNvSpPr>
                <a:spLocks noChangeShapeType="1"/>
              </p:cNvSpPr>
              <p:nvPr/>
            </p:nvSpPr>
            <p:spPr bwMode="auto">
              <a:xfrm>
                <a:off x="1173" y="3121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32" name="Line 1033"/>
              <p:cNvSpPr>
                <a:spLocks noChangeShapeType="1"/>
              </p:cNvSpPr>
              <p:nvPr/>
            </p:nvSpPr>
            <p:spPr bwMode="auto">
              <a:xfrm flipV="1">
                <a:off x="1192" y="3102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33" name="Line 1034"/>
              <p:cNvSpPr>
                <a:spLocks noChangeShapeType="1"/>
              </p:cNvSpPr>
              <p:nvPr/>
            </p:nvSpPr>
            <p:spPr bwMode="auto">
              <a:xfrm>
                <a:off x="1324" y="3121"/>
                <a:ext cx="38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34" name="Line 1035"/>
              <p:cNvSpPr>
                <a:spLocks noChangeShapeType="1"/>
              </p:cNvSpPr>
              <p:nvPr/>
            </p:nvSpPr>
            <p:spPr bwMode="auto">
              <a:xfrm flipV="1">
                <a:off x="1343" y="3102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35" name="Line 1036"/>
              <p:cNvSpPr>
                <a:spLocks noChangeShapeType="1"/>
              </p:cNvSpPr>
              <p:nvPr/>
            </p:nvSpPr>
            <p:spPr bwMode="auto">
              <a:xfrm>
                <a:off x="1397" y="3121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36" name="Line 1037"/>
              <p:cNvSpPr>
                <a:spLocks noChangeShapeType="1"/>
              </p:cNvSpPr>
              <p:nvPr/>
            </p:nvSpPr>
            <p:spPr bwMode="auto">
              <a:xfrm flipV="1">
                <a:off x="1417" y="3102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37" name="Line 1038"/>
              <p:cNvSpPr>
                <a:spLocks noChangeShapeType="1"/>
              </p:cNvSpPr>
              <p:nvPr/>
            </p:nvSpPr>
            <p:spPr bwMode="auto">
              <a:xfrm>
                <a:off x="1409" y="3121"/>
                <a:ext cx="38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38" name="Line 1039"/>
              <p:cNvSpPr>
                <a:spLocks noChangeShapeType="1"/>
              </p:cNvSpPr>
              <p:nvPr/>
            </p:nvSpPr>
            <p:spPr bwMode="auto">
              <a:xfrm flipV="1">
                <a:off x="1428" y="3102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39" name="Line 1040"/>
              <p:cNvSpPr>
                <a:spLocks noChangeShapeType="1"/>
              </p:cNvSpPr>
              <p:nvPr/>
            </p:nvSpPr>
            <p:spPr bwMode="auto">
              <a:xfrm>
                <a:off x="1467" y="3121"/>
                <a:ext cx="42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40" name="Line 1041"/>
              <p:cNvSpPr>
                <a:spLocks noChangeShapeType="1"/>
              </p:cNvSpPr>
              <p:nvPr/>
            </p:nvSpPr>
            <p:spPr bwMode="auto">
              <a:xfrm flipV="1">
                <a:off x="1490" y="3102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41" name="Line 1042"/>
              <p:cNvSpPr>
                <a:spLocks noChangeShapeType="1"/>
              </p:cNvSpPr>
              <p:nvPr/>
            </p:nvSpPr>
            <p:spPr bwMode="auto">
              <a:xfrm>
                <a:off x="1587" y="3121"/>
                <a:ext cx="42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42" name="Line 1043"/>
              <p:cNvSpPr>
                <a:spLocks noChangeShapeType="1"/>
              </p:cNvSpPr>
              <p:nvPr/>
            </p:nvSpPr>
            <p:spPr bwMode="auto">
              <a:xfrm flipV="1">
                <a:off x="1606" y="3102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43" name="Line 1044"/>
              <p:cNvSpPr>
                <a:spLocks noChangeShapeType="1"/>
              </p:cNvSpPr>
              <p:nvPr/>
            </p:nvSpPr>
            <p:spPr bwMode="auto">
              <a:xfrm>
                <a:off x="1730" y="3121"/>
                <a:ext cx="42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44" name="Line 1045"/>
              <p:cNvSpPr>
                <a:spLocks noChangeShapeType="1"/>
              </p:cNvSpPr>
              <p:nvPr/>
            </p:nvSpPr>
            <p:spPr bwMode="auto">
              <a:xfrm flipV="1">
                <a:off x="1749" y="3102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45" name="Line 1046"/>
              <p:cNvSpPr>
                <a:spLocks noChangeShapeType="1"/>
              </p:cNvSpPr>
              <p:nvPr/>
            </p:nvSpPr>
            <p:spPr bwMode="auto">
              <a:xfrm>
                <a:off x="1954" y="3121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46" name="Line 1047"/>
              <p:cNvSpPr>
                <a:spLocks noChangeShapeType="1"/>
              </p:cNvSpPr>
              <p:nvPr/>
            </p:nvSpPr>
            <p:spPr bwMode="auto">
              <a:xfrm flipV="1">
                <a:off x="1973" y="3102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47" name="Line 1048"/>
              <p:cNvSpPr>
                <a:spLocks noChangeShapeType="1"/>
              </p:cNvSpPr>
              <p:nvPr/>
            </p:nvSpPr>
            <p:spPr bwMode="auto">
              <a:xfrm>
                <a:off x="1973" y="3121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48" name="Line 1049"/>
              <p:cNvSpPr>
                <a:spLocks noChangeShapeType="1"/>
              </p:cNvSpPr>
              <p:nvPr/>
            </p:nvSpPr>
            <p:spPr bwMode="auto">
              <a:xfrm flipV="1">
                <a:off x="1993" y="3102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49" name="Line 1050"/>
              <p:cNvSpPr>
                <a:spLocks noChangeShapeType="1"/>
              </p:cNvSpPr>
              <p:nvPr/>
            </p:nvSpPr>
            <p:spPr bwMode="auto">
              <a:xfrm>
                <a:off x="2082" y="3121"/>
                <a:ext cx="38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50" name="Line 1051"/>
              <p:cNvSpPr>
                <a:spLocks noChangeShapeType="1"/>
              </p:cNvSpPr>
              <p:nvPr/>
            </p:nvSpPr>
            <p:spPr bwMode="auto">
              <a:xfrm flipV="1">
                <a:off x="2101" y="3102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51" name="Line 1052"/>
              <p:cNvSpPr>
                <a:spLocks noChangeShapeType="1"/>
              </p:cNvSpPr>
              <p:nvPr/>
            </p:nvSpPr>
            <p:spPr bwMode="auto">
              <a:xfrm>
                <a:off x="2252" y="3121"/>
                <a:ext cx="38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52" name="Line 1053"/>
              <p:cNvSpPr>
                <a:spLocks noChangeShapeType="1"/>
              </p:cNvSpPr>
              <p:nvPr/>
            </p:nvSpPr>
            <p:spPr bwMode="auto">
              <a:xfrm flipV="1">
                <a:off x="2271" y="3102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53" name="Line 1054"/>
              <p:cNvSpPr>
                <a:spLocks noChangeShapeType="1"/>
              </p:cNvSpPr>
              <p:nvPr/>
            </p:nvSpPr>
            <p:spPr bwMode="auto">
              <a:xfrm>
                <a:off x="2460" y="3121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54" name="Line 1055"/>
              <p:cNvSpPr>
                <a:spLocks noChangeShapeType="1"/>
              </p:cNvSpPr>
              <p:nvPr/>
            </p:nvSpPr>
            <p:spPr bwMode="auto">
              <a:xfrm flipV="1">
                <a:off x="2480" y="3102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55" name="Rectangle 1056"/>
              <p:cNvSpPr>
                <a:spLocks noChangeArrowheads="1"/>
              </p:cNvSpPr>
              <p:nvPr/>
            </p:nvSpPr>
            <p:spPr bwMode="auto">
              <a:xfrm>
                <a:off x="541" y="4445"/>
                <a:ext cx="121" cy="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166</a:t>
                </a:r>
                <a:endParaRPr kumimoji="1" lang="ja-JP" altLang="ja-JP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0056" name="Rectangle 1057"/>
              <p:cNvSpPr>
                <a:spLocks noChangeArrowheads="1"/>
              </p:cNvSpPr>
              <p:nvPr/>
            </p:nvSpPr>
            <p:spPr bwMode="auto">
              <a:xfrm>
                <a:off x="936" y="4445"/>
                <a:ext cx="121" cy="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102</a:t>
                </a:r>
                <a:endParaRPr kumimoji="1" lang="ja-JP" altLang="ja-JP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0057" name="Rectangle 1058"/>
              <p:cNvSpPr>
                <a:spLocks noChangeArrowheads="1"/>
              </p:cNvSpPr>
              <p:nvPr/>
            </p:nvSpPr>
            <p:spPr bwMode="auto">
              <a:xfrm>
                <a:off x="1353" y="4445"/>
                <a:ext cx="81" cy="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50</a:t>
                </a:r>
                <a:endParaRPr kumimoji="1" lang="ja-JP" altLang="ja-JP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0058" name="Rectangle 1059"/>
              <p:cNvSpPr>
                <a:spLocks noChangeArrowheads="1"/>
              </p:cNvSpPr>
              <p:nvPr/>
            </p:nvSpPr>
            <p:spPr bwMode="auto">
              <a:xfrm>
                <a:off x="1747" y="4445"/>
                <a:ext cx="81" cy="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28</a:t>
                </a:r>
                <a:endParaRPr kumimoji="1" lang="ja-JP" altLang="ja-JP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0059" name="Rectangle 1060"/>
              <p:cNvSpPr>
                <a:spLocks noChangeArrowheads="1"/>
              </p:cNvSpPr>
              <p:nvPr/>
            </p:nvSpPr>
            <p:spPr bwMode="auto">
              <a:xfrm>
                <a:off x="2163" y="4445"/>
                <a:ext cx="40" cy="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8</a:t>
                </a:r>
                <a:endParaRPr kumimoji="1" lang="ja-JP" altLang="ja-JP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0060" name="Rectangle 1061"/>
              <p:cNvSpPr>
                <a:spLocks noChangeArrowheads="1"/>
              </p:cNvSpPr>
              <p:nvPr/>
            </p:nvSpPr>
            <p:spPr bwMode="auto">
              <a:xfrm>
                <a:off x="2557" y="4445"/>
                <a:ext cx="40" cy="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0061" name="Rectangle 1062"/>
              <p:cNvSpPr>
                <a:spLocks noChangeArrowheads="1"/>
              </p:cNvSpPr>
              <p:nvPr/>
            </p:nvSpPr>
            <p:spPr bwMode="auto">
              <a:xfrm>
                <a:off x="560" y="4555"/>
                <a:ext cx="81" cy="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30</a:t>
                </a:r>
                <a:endParaRPr kumimoji="1" lang="ja-JP" altLang="ja-JP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0062" name="Rectangle 1063"/>
              <p:cNvSpPr>
                <a:spLocks noChangeArrowheads="1"/>
              </p:cNvSpPr>
              <p:nvPr/>
            </p:nvSpPr>
            <p:spPr bwMode="auto">
              <a:xfrm>
                <a:off x="955" y="4555"/>
                <a:ext cx="81" cy="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17</a:t>
                </a:r>
                <a:endParaRPr kumimoji="1" lang="ja-JP" altLang="ja-JP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0063" name="Rectangle 1064"/>
              <p:cNvSpPr>
                <a:spLocks noChangeArrowheads="1"/>
              </p:cNvSpPr>
              <p:nvPr/>
            </p:nvSpPr>
            <p:spPr bwMode="auto">
              <a:xfrm>
                <a:off x="1353" y="4555"/>
                <a:ext cx="81" cy="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10</a:t>
                </a:r>
                <a:endParaRPr kumimoji="1" lang="ja-JP" altLang="ja-JP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0064" name="Rectangle 1065"/>
              <p:cNvSpPr>
                <a:spLocks noChangeArrowheads="1"/>
              </p:cNvSpPr>
              <p:nvPr/>
            </p:nvSpPr>
            <p:spPr bwMode="auto">
              <a:xfrm>
                <a:off x="1764" y="4555"/>
                <a:ext cx="40" cy="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5</a:t>
                </a:r>
                <a:endParaRPr kumimoji="1" lang="ja-JP" altLang="ja-JP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0065" name="Rectangle 1066"/>
              <p:cNvSpPr>
                <a:spLocks noChangeArrowheads="1"/>
              </p:cNvSpPr>
              <p:nvPr/>
            </p:nvSpPr>
            <p:spPr bwMode="auto">
              <a:xfrm>
                <a:off x="2163" y="4555"/>
                <a:ext cx="40" cy="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2</a:t>
                </a:r>
                <a:endParaRPr kumimoji="1" lang="ja-JP" altLang="ja-JP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0066" name="Rectangle 1067"/>
              <p:cNvSpPr>
                <a:spLocks noChangeArrowheads="1"/>
              </p:cNvSpPr>
              <p:nvPr/>
            </p:nvSpPr>
            <p:spPr bwMode="auto">
              <a:xfrm>
                <a:off x="2557" y="4555"/>
                <a:ext cx="40" cy="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0069" name="Rectangle 1070"/>
              <p:cNvSpPr>
                <a:spLocks noChangeArrowheads="1"/>
              </p:cNvSpPr>
              <p:nvPr/>
            </p:nvSpPr>
            <p:spPr bwMode="auto">
              <a:xfrm>
                <a:off x="612" y="4324"/>
                <a:ext cx="486" cy="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Number at risk</a:t>
                </a:r>
                <a:endParaRPr kumimoji="1" lang="ja-JP" altLang="ja-JP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</p:grpSp>
        <p:sp>
          <p:nvSpPr>
            <p:cNvPr id="2609" name="Line 450"/>
            <p:cNvSpPr>
              <a:spLocks noChangeShapeType="1"/>
            </p:cNvSpPr>
            <p:nvPr/>
          </p:nvSpPr>
          <p:spPr bwMode="auto">
            <a:xfrm>
              <a:off x="7582115" y="626151"/>
              <a:ext cx="14446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0" name="Line 451"/>
            <p:cNvSpPr>
              <a:spLocks noChangeShapeType="1"/>
            </p:cNvSpPr>
            <p:nvPr/>
          </p:nvSpPr>
          <p:spPr bwMode="auto">
            <a:xfrm>
              <a:off x="7582115" y="804526"/>
              <a:ext cx="144463" cy="0"/>
            </a:xfrm>
            <a:prstGeom prst="line">
              <a:avLst/>
            </a:prstGeom>
            <a:noFill/>
            <a:ln w="4763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1" name="Rectangle 1123"/>
            <p:cNvSpPr>
              <a:spLocks noChangeArrowheads="1"/>
            </p:cNvSpPr>
            <p:nvPr/>
          </p:nvSpPr>
          <p:spPr bwMode="auto">
            <a:xfrm>
              <a:off x="7788785" y="540845"/>
              <a:ext cx="1398991" cy="159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DLBCL.with</a:t>
              </a:r>
              <a:r>
                <a:rPr kumimoji="1" lang="en-US" altLang="ja-JP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out</a:t>
              </a:r>
              <a:r>
                <a:rPr kumimoji="1" lang="en-US" altLang="ja-JP" sz="1000" b="0" i="0" u="none" strike="noStrike" cap="none" normalizeH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  MPM</a:t>
              </a:r>
              <a:endParaRPr kumimoji="1" lang="ja-JP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612" name="Rectangle 1123"/>
            <p:cNvSpPr>
              <a:spLocks noChangeArrowheads="1"/>
            </p:cNvSpPr>
            <p:nvPr/>
          </p:nvSpPr>
          <p:spPr bwMode="auto">
            <a:xfrm>
              <a:off x="7788785" y="731919"/>
              <a:ext cx="150821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DLBCL.with</a:t>
              </a:r>
              <a:r>
                <a:rPr kumimoji="1" lang="en-US" altLang="ja-JP" sz="1000" b="0" i="0" u="none" strike="noStrike" cap="none" normalizeH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 MPM</a:t>
              </a:r>
              <a:endParaRPr kumimoji="1" lang="ja-JP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382" name="テキスト ボックス 1381"/>
            <p:cNvSpPr txBox="1"/>
            <p:nvPr/>
          </p:nvSpPr>
          <p:spPr>
            <a:xfrm>
              <a:off x="4774458" y="3243998"/>
              <a:ext cx="7044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/>
                <a:t>w/o MPM</a:t>
              </a:r>
              <a:endParaRPr kumimoji="1" lang="ja-JP" altLang="en-US" sz="1000" dirty="0"/>
            </a:p>
          </p:txBody>
        </p:sp>
        <p:sp>
          <p:nvSpPr>
            <p:cNvPr id="1383" name="テキスト ボックス 1382"/>
            <p:cNvSpPr txBox="1"/>
            <p:nvPr/>
          </p:nvSpPr>
          <p:spPr>
            <a:xfrm>
              <a:off x="4750708" y="3396398"/>
              <a:ext cx="8568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/>
                <a:t>with</a:t>
              </a:r>
              <a:r>
                <a:rPr kumimoji="1" lang="en-US" altLang="ja-JP" sz="1000" dirty="0"/>
                <a:t> MPM</a:t>
              </a:r>
              <a:endParaRPr kumimoji="1" lang="ja-JP" altLang="en-US" sz="1000" dirty="0"/>
            </a:p>
          </p:txBody>
        </p:sp>
        <p:sp>
          <p:nvSpPr>
            <p:cNvPr id="1386" name="テキスト ボックス 1385"/>
            <p:cNvSpPr txBox="1"/>
            <p:nvPr/>
          </p:nvSpPr>
          <p:spPr>
            <a:xfrm>
              <a:off x="4598979" y="336621"/>
              <a:ext cx="3963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C.</a:t>
              </a:r>
              <a:endPara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図形グループ 1"/>
          <p:cNvGrpSpPr/>
          <p:nvPr/>
        </p:nvGrpSpPr>
        <p:grpSpPr>
          <a:xfrm>
            <a:off x="4433017" y="316296"/>
            <a:ext cx="4765975" cy="3243314"/>
            <a:chOff x="-8405" y="3624878"/>
            <a:chExt cx="4765975" cy="3243314"/>
          </a:xfrm>
        </p:grpSpPr>
        <p:sp>
          <p:nvSpPr>
            <p:cNvPr id="1388" name="Line 450"/>
            <p:cNvSpPr>
              <a:spLocks noChangeShapeType="1"/>
            </p:cNvSpPr>
            <p:nvPr/>
          </p:nvSpPr>
          <p:spPr bwMode="auto">
            <a:xfrm>
              <a:off x="3042686" y="3995859"/>
              <a:ext cx="14446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9" name="Line 451"/>
            <p:cNvSpPr>
              <a:spLocks noChangeShapeType="1"/>
            </p:cNvSpPr>
            <p:nvPr/>
          </p:nvSpPr>
          <p:spPr bwMode="auto">
            <a:xfrm>
              <a:off x="3042686" y="4174234"/>
              <a:ext cx="144463" cy="0"/>
            </a:xfrm>
            <a:prstGeom prst="line">
              <a:avLst/>
            </a:prstGeom>
            <a:noFill/>
            <a:ln w="4763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0" name="Rectangle 1123"/>
            <p:cNvSpPr>
              <a:spLocks noChangeArrowheads="1"/>
            </p:cNvSpPr>
            <p:nvPr/>
          </p:nvSpPr>
          <p:spPr bwMode="auto">
            <a:xfrm>
              <a:off x="3249356" y="3910553"/>
              <a:ext cx="1398991" cy="159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DLBCL.with</a:t>
              </a:r>
              <a:r>
                <a:rPr kumimoji="1" lang="en-US" altLang="ja-JP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out</a:t>
              </a:r>
              <a:r>
                <a:rPr kumimoji="1" lang="en-US" altLang="ja-JP" sz="1000" b="0" i="0" u="none" strike="noStrike" cap="none" normalizeH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  </a:t>
              </a:r>
              <a:r>
                <a:rPr lang="en-US" altLang="ja-JP" sz="1000" dirty="0">
                  <a:solidFill>
                    <a:srgbClr val="000000"/>
                  </a:solidFill>
                  <a:latin typeface="+mn-lt"/>
                </a:rPr>
                <a:t>MPM</a:t>
              </a:r>
              <a:endParaRPr kumimoji="1" lang="ja-JP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391" name="Rectangle 1123"/>
            <p:cNvSpPr>
              <a:spLocks noChangeArrowheads="1"/>
            </p:cNvSpPr>
            <p:nvPr/>
          </p:nvSpPr>
          <p:spPr bwMode="auto">
            <a:xfrm>
              <a:off x="3249356" y="4101627"/>
              <a:ext cx="150821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DLBCL.with</a:t>
              </a:r>
              <a:r>
                <a:rPr kumimoji="1" lang="en-US" altLang="ja-JP" sz="1000" b="0" i="0" u="none" strike="noStrike" cap="none" normalizeH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 </a:t>
              </a:r>
              <a:r>
                <a:rPr lang="en-US" altLang="ja-JP" sz="1000" dirty="0">
                  <a:solidFill>
                    <a:srgbClr val="000000"/>
                  </a:solidFill>
                  <a:latin typeface="+mn-lt"/>
                </a:rPr>
                <a:t>MPM</a:t>
              </a:r>
              <a:endParaRPr kumimoji="1" lang="ja-JP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grpSp>
          <p:nvGrpSpPr>
            <p:cNvPr id="1392" name="Group 419"/>
            <p:cNvGrpSpPr>
              <a:grpSpLocks noChangeAspect="1"/>
            </p:cNvGrpSpPr>
            <p:nvPr/>
          </p:nvGrpSpPr>
          <p:grpSpPr bwMode="auto">
            <a:xfrm>
              <a:off x="267496" y="3624878"/>
              <a:ext cx="4019199" cy="3243314"/>
              <a:chOff x="2929" y="129"/>
              <a:chExt cx="2268" cy="2142"/>
            </a:xfrm>
          </p:grpSpPr>
          <p:sp>
            <p:nvSpPr>
              <p:cNvPr id="1393" name="AutoShape 418"/>
              <p:cNvSpPr>
                <a:spLocks noChangeAspect="1" noChangeArrowheads="1" noTextEdit="1"/>
              </p:cNvSpPr>
              <p:nvPr/>
            </p:nvSpPr>
            <p:spPr bwMode="auto">
              <a:xfrm>
                <a:off x="2929" y="129"/>
                <a:ext cx="2268" cy="2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1394" name="Group 620"/>
              <p:cNvGrpSpPr>
                <a:grpSpLocks/>
              </p:cNvGrpSpPr>
              <p:nvPr/>
            </p:nvGrpSpPr>
            <p:grpSpPr bwMode="auto">
              <a:xfrm>
                <a:off x="3034" y="251"/>
                <a:ext cx="2050" cy="1745"/>
                <a:chOff x="3034" y="251"/>
                <a:chExt cx="2050" cy="1745"/>
              </a:xfrm>
            </p:grpSpPr>
            <p:sp>
              <p:nvSpPr>
                <p:cNvPr id="1458" name="Line 420"/>
                <p:cNvSpPr>
                  <a:spLocks noChangeShapeType="1"/>
                </p:cNvSpPr>
                <p:nvPr/>
              </p:nvSpPr>
              <p:spPr bwMode="auto">
                <a:xfrm>
                  <a:off x="3324" y="1738"/>
                  <a:ext cx="1735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59" name="Line 421"/>
                <p:cNvSpPr>
                  <a:spLocks noChangeShapeType="1"/>
                </p:cNvSpPr>
                <p:nvPr/>
              </p:nvSpPr>
              <p:spPr bwMode="auto">
                <a:xfrm>
                  <a:off x="3324" y="1738"/>
                  <a:ext cx="0" cy="29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60" name="Line 422"/>
                <p:cNvSpPr>
                  <a:spLocks noChangeShapeType="1"/>
                </p:cNvSpPr>
                <p:nvPr/>
              </p:nvSpPr>
              <p:spPr bwMode="auto">
                <a:xfrm>
                  <a:off x="3668" y="1738"/>
                  <a:ext cx="0" cy="29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61" name="Line 423"/>
                <p:cNvSpPr>
                  <a:spLocks noChangeShapeType="1"/>
                </p:cNvSpPr>
                <p:nvPr/>
              </p:nvSpPr>
              <p:spPr bwMode="auto">
                <a:xfrm>
                  <a:off x="4016" y="1738"/>
                  <a:ext cx="0" cy="29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62" name="Line 424"/>
                <p:cNvSpPr>
                  <a:spLocks noChangeShapeType="1"/>
                </p:cNvSpPr>
                <p:nvPr/>
              </p:nvSpPr>
              <p:spPr bwMode="auto">
                <a:xfrm>
                  <a:off x="4363" y="1738"/>
                  <a:ext cx="0" cy="29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63" name="Line 425"/>
                <p:cNvSpPr>
                  <a:spLocks noChangeShapeType="1"/>
                </p:cNvSpPr>
                <p:nvPr/>
              </p:nvSpPr>
              <p:spPr bwMode="auto">
                <a:xfrm>
                  <a:off x="4711" y="1738"/>
                  <a:ext cx="0" cy="29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64" name="Line 426"/>
                <p:cNvSpPr>
                  <a:spLocks noChangeShapeType="1"/>
                </p:cNvSpPr>
                <p:nvPr/>
              </p:nvSpPr>
              <p:spPr bwMode="auto">
                <a:xfrm>
                  <a:off x="5059" y="1738"/>
                  <a:ext cx="0" cy="29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65" name="Rectangle 427"/>
                <p:cNvSpPr>
                  <a:spLocks noChangeArrowheads="1"/>
                </p:cNvSpPr>
                <p:nvPr/>
              </p:nvSpPr>
              <p:spPr bwMode="auto">
                <a:xfrm>
                  <a:off x="3294" y="1801"/>
                  <a:ext cx="36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3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466" name="Rectangle 428"/>
                <p:cNvSpPr>
                  <a:spLocks noChangeArrowheads="1"/>
                </p:cNvSpPr>
                <p:nvPr/>
              </p:nvSpPr>
              <p:spPr bwMode="auto">
                <a:xfrm>
                  <a:off x="3638" y="1801"/>
                  <a:ext cx="36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endParaRPr kumimoji="1" lang="ja-JP" altLang="ja-JP" sz="3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467" name="Rectangle 429"/>
                <p:cNvSpPr>
                  <a:spLocks noChangeArrowheads="1"/>
                </p:cNvSpPr>
                <p:nvPr/>
              </p:nvSpPr>
              <p:spPr bwMode="auto">
                <a:xfrm>
                  <a:off x="3986" y="1801"/>
                  <a:ext cx="36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4</a:t>
                  </a:r>
                  <a:endParaRPr kumimoji="1" lang="ja-JP" altLang="ja-JP" sz="3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468" name="Rectangle 430"/>
                <p:cNvSpPr>
                  <a:spLocks noChangeArrowheads="1"/>
                </p:cNvSpPr>
                <p:nvPr/>
              </p:nvSpPr>
              <p:spPr bwMode="auto">
                <a:xfrm>
                  <a:off x="4333" y="1801"/>
                  <a:ext cx="36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6</a:t>
                  </a:r>
                  <a:endParaRPr kumimoji="1" lang="ja-JP" altLang="ja-JP" sz="3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469" name="Rectangle 431"/>
                <p:cNvSpPr>
                  <a:spLocks noChangeArrowheads="1"/>
                </p:cNvSpPr>
                <p:nvPr/>
              </p:nvSpPr>
              <p:spPr bwMode="auto">
                <a:xfrm>
                  <a:off x="4681" y="1801"/>
                  <a:ext cx="36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8</a:t>
                  </a:r>
                  <a:endParaRPr kumimoji="1" lang="ja-JP" altLang="ja-JP" sz="3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470" name="Rectangle 432"/>
                <p:cNvSpPr>
                  <a:spLocks noChangeArrowheads="1"/>
                </p:cNvSpPr>
                <p:nvPr/>
              </p:nvSpPr>
              <p:spPr bwMode="auto">
                <a:xfrm>
                  <a:off x="5012" y="1801"/>
                  <a:ext cx="72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10</a:t>
                  </a:r>
                  <a:endParaRPr kumimoji="1" lang="ja-JP" altLang="ja-JP" sz="3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471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3324" y="361"/>
                  <a:ext cx="0" cy="1323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74" name="Line 434"/>
                <p:cNvSpPr>
                  <a:spLocks noChangeShapeType="1"/>
                </p:cNvSpPr>
                <p:nvPr/>
              </p:nvSpPr>
              <p:spPr bwMode="auto">
                <a:xfrm flipH="1">
                  <a:off x="3290" y="1684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04" name="Line 435"/>
                <p:cNvSpPr>
                  <a:spLocks noChangeShapeType="1"/>
                </p:cNvSpPr>
                <p:nvPr/>
              </p:nvSpPr>
              <p:spPr bwMode="auto">
                <a:xfrm flipH="1">
                  <a:off x="3290" y="1419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05" name="Line 436"/>
                <p:cNvSpPr>
                  <a:spLocks noChangeShapeType="1"/>
                </p:cNvSpPr>
                <p:nvPr/>
              </p:nvSpPr>
              <p:spPr bwMode="auto">
                <a:xfrm flipH="1">
                  <a:off x="3290" y="1155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06" name="Line 437"/>
                <p:cNvSpPr>
                  <a:spLocks noChangeShapeType="1"/>
                </p:cNvSpPr>
                <p:nvPr/>
              </p:nvSpPr>
              <p:spPr bwMode="auto">
                <a:xfrm flipH="1">
                  <a:off x="3290" y="890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07" name="Line 438"/>
                <p:cNvSpPr>
                  <a:spLocks noChangeShapeType="1"/>
                </p:cNvSpPr>
                <p:nvPr/>
              </p:nvSpPr>
              <p:spPr bwMode="auto">
                <a:xfrm flipH="1">
                  <a:off x="3290" y="625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08" name="Line 439"/>
                <p:cNvSpPr>
                  <a:spLocks noChangeShapeType="1"/>
                </p:cNvSpPr>
                <p:nvPr/>
              </p:nvSpPr>
              <p:spPr bwMode="auto">
                <a:xfrm flipH="1">
                  <a:off x="3290" y="361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09" name="Rectangle 440"/>
                <p:cNvSpPr>
                  <a:spLocks noChangeArrowheads="1"/>
                </p:cNvSpPr>
                <p:nvPr/>
              </p:nvSpPr>
              <p:spPr bwMode="auto">
                <a:xfrm>
                  <a:off x="3145" y="1658"/>
                  <a:ext cx="90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0.0</a:t>
                  </a:r>
                  <a:endParaRPr kumimoji="1" lang="ja-JP" altLang="ja-JP" sz="3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510" name="Rectangle 441"/>
                <p:cNvSpPr>
                  <a:spLocks noChangeArrowheads="1"/>
                </p:cNvSpPr>
                <p:nvPr/>
              </p:nvSpPr>
              <p:spPr bwMode="auto">
                <a:xfrm>
                  <a:off x="3145" y="1393"/>
                  <a:ext cx="90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0.2</a:t>
                  </a:r>
                  <a:endParaRPr kumimoji="1" lang="ja-JP" altLang="ja-JP" sz="3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511" name="Rectangle 442"/>
                <p:cNvSpPr>
                  <a:spLocks noChangeArrowheads="1"/>
                </p:cNvSpPr>
                <p:nvPr/>
              </p:nvSpPr>
              <p:spPr bwMode="auto">
                <a:xfrm>
                  <a:off x="3145" y="1129"/>
                  <a:ext cx="90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0.4</a:t>
                  </a:r>
                  <a:endParaRPr kumimoji="1" lang="ja-JP" altLang="ja-JP" sz="3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512" name="Rectangle 443"/>
                <p:cNvSpPr>
                  <a:spLocks noChangeArrowheads="1"/>
                </p:cNvSpPr>
                <p:nvPr/>
              </p:nvSpPr>
              <p:spPr bwMode="auto">
                <a:xfrm>
                  <a:off x="3145" y="864"/>
                  <a:ext cx="90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0.6</a:t>
                  </a:r>
                  <a:endParaRPr kumimoji="1" lang="ja-JP" altLang="ja-JP" sz="3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513" name="Rectangle 444"/>
                <p:cNvSpPr>
                  <a:spLocks noChangeArrowheads="1"/>
                </p:cNvSpPr>
                <p:nvPr/>
              </p:nvSpPr>
              <p:spPr bwMode="auto">
                <a:xfrm>
                  <a:off x="3145" y="600"/>
                  <a:ext cx="90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0.8</a:t>
                  </a:r>
                  <a:endParaRPr kumimoji="1" lang="ja-JP" altLang="ja-JP" sz="3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514" name="Rectangle 445"/>
                <p:cNvSpPr>
                  <a:spLocks noChangeArrowheads="1"/>
                </p:cNvSpPr>
                <p:nvPr/>
              </p:nvSpPr>
              <p:spPr bwMode="auto">
                <a:xfrm>
                  <a:off x="3145" y="335"/>
                  <a:ext cx="90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1.0</a:t>
                  </a:r>
                  <a:endParaRPr kumimoji="1" lang="ja-JP" altLang="ja-JP" sz="3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515" name="Freeform 446"/>
                <p:cNvSpPr>
                  <a:spLocks/>
                </p:cNvSpPr>
                <p:nvPr/>
              </p:nvSpPr>
              <p:spPr bwMode="auto">
                <a:xfrm>
                  <a:off x="3324" y="307"/>
                  <a:ext cx="1738" cy="1431"/>
                </a:xfrm>
                <a:custGeom>
                  <a:avLst/>
                  <a:gdLst>
                    <a:gd name="T0" fmla="*/ 0 w 515"/>
                    <a:gd name="T1" fmla="*/ 0 h 449"/>
                    <a:gd name="T2" fmla="*/ 0 w 515"/>
                    <a:gd name="T3" fmla="*/ 449 h 449"/>
                    <a:gd name="T4" fmla="*/ 515 w 515"/>
                    <a:gd name="T5" fmla="*/ 449 h 4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15" h="449">
                      <a:moveTo>
                        <a:pt x="0" y="0"/>
                      </a:moveTo>
                      <a:lnTo>
                        <a:pt x="0" y="449"/>
                      </a:lnTo>
                      <a:lnTo>
                        <a:pt x="515" y="449"/>
                      </a:lnTo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16" name="Rectangle 447"/>
                <p:cNvSpPr>
                  <a:spLocks noChangeArrowheads="1"/>
                </p:cNvSpPr>
                <p:nvPr/>
              </p:nvSpPr>
              <p:spPr bwMode="auto">
                <a:xfrm>
                  <a:off x="3865" y="251"/>
                  <a:ext cx="485" cy="1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2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</a:rPr>
                    <a:t>L</a:t>
                  </a:r>
                  <a:r>
                    <a:rPr kumimoji="1" lang="en-US" altLang="ja-JP" sz="1200" b="1" i="0" u="none" strike="noStrike" cap="none" normalizeH="0" baseline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</a:rPr>
                    <a:t>ow</a:t>
                  </a:r>
                  <a:r>
                    <a:rPr kumimoji="1" lang="en-US" altLang="ja-JP" sz="12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</a:rPr>
                    <a:t>-i</a:t>
                  </a:r>
                  <a:r>
                    <a:rPr lang="en-US" altLang="ja-JP" sz="1200" b="1" dirty="0">
                      <a:solidFill>
                        <a:srgbClr val="000000"/>
                      </a:solidFill>
                      <a:latin typeface="+mn-lt"/>
                    </a:rPr>
                    <a:t>nt. risk</a:t>
                  </a:r>
                  <a:endParaRPr kumimoji="1" lang="ja-JP" altLang="ja-JP" sz="3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endParaRPr>
                </a:p>
              </p:txBody>
            </p:sp>
            <p:sp>
              <p:nvSpPr>
                <p:cNvPr id="1517" name="Rectangle 448"/>
                <p:cNvSpPr>
                  <a:spLocks noChangeArrowheads="1"/>
                </p:cNvSpPr>
                <p:nvPr/>
              </p:nvSpPr>
              <p:spPr bwMode="auto">
                <a:xfrm>
                  <a:off x="4119" y="1894"/>
                  <a:ext cx="312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PFS</a:t>
                  </a:r>
                  <a:r>
                    <a:rPr kumimoji="1" lang="en-US" altLang="ja-JP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 (year)</a:t>
                  </a:r>
                  <a:endParaRPr kumimoji="1" lang="ja-JP" altLang="ja-JP" sz="3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518" name="Rectangle 449"/>
                <p:cNvSpPr>
                  <a:spLocks noChangeArrowheads="1"/>
                </p:cNvSpPr>
                <p:nvPr/>
              </p:nvSpPr>
              <p:spPr bwMode="auto">
                <a:xfrm rot="16200000">
                  <a:off x="2890" y="977"/>
                  <a:ext cx="376" cy="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+mn-lt"/>
                      <a:ea typeface="ＭＳ Ｐゴシック" pitchFamily="50" charset="-128"/>
                      <a:cs typeface="ＭＳ Ｐゴシック" pitchFamily="50" charset="-128"/>
                    </a:rPr>
                    <a:t>Probability</a:t>
                  </a:r>
                  <a:endParaRPr kumimoji="1" lang="ja-JP" altLang="ja-JP" sz="3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519" name="Freeform 450"/>
                <p:cNvSpPr>
                  <a:spLocks/>
                </p:cNvSpPr>
                <p:nvPr/>
              </p:nvSpPr>
              <p:spPr bwMode="auto">
                <a:xfrm>
                  <a:off x="3324" y="361"/>
                  <a:ext cx="1671" cy="663"/>
                </a:xfrm>
                <a:custGeom>
                  <a:avLst/>
                  <a:gdLst>
                    <a:gd name="T0" fmla="*/ 1 w 495"/>
                    <a:gd name="T1" fmla="*/ 0 h 208"/>
                    <a:gd name="T2" fmla="*/ 10 w 495"/>
                    <a:gd name="T3" fmla="*/ 3 h 208"/>
                    <a:gd name="T4" fmla="*/ 14 w 495"/>
                    <a:gd name="T5" fmla="*/ 6 h 208"/>
                    <a:gd name="T6" fmla="*/ 15 w 495"/>
                    <a:gd name="T7" fmla="*/ 9 h 208"/>
                    <a:gd name="T8" fmla="*/ 17 w 495"/>
                    <a:gd name="T9" fmla="*/ 12 h 208"/>
                    <a:gd name="T10" fmla="*/ 23 w 495"/>
                    <a:gd name="T11" fmla="*/ 15 h 208"/>
                    <a:gd name="T12" fmla="*/ 24 w 495"/>
                    <a:gd name="T13" fmla="*/ 18 h 208"/>
                    <a:gd name="T14" fmla="*/ 26 w 495"/>
                    <a:gd name="T15" fmla="*/ 21 h 208"/>
                    <a:gd name="T16" fmla="*/ 27 w 495"/>
                    <a:gd name="T17" fmla="*/ 24 h 208"/>
                    <a:gd name="T18" fmla="*/ 30 w 495"/>
                    <a:gd name="T19" fmla="*/ 27 h 208"/>
                    <a:gd name="T20" fmla="*/ 38 w 495"/>
                    <a:gd name="T21" fmla="*/ 30 h 208"/>
                    <a:gd name="T22" fmla="*/ 39 w 495"/>
                    <a:gd name="T23" fmla="*/ 33 h 208"/>
                    <a:gd name="T24" fmla="*/ 45 w 495"/>
                    <a:gd name="T25" fmla="*/ 36 h 208"/>
                    <a:gd name="T26" fmla="*/ 47 w 495"/>
                    <a:gd name="T27" fmla="*/ 39 h 208"/>
                    <a:gd name="T28" fmla="*/ 49 w 495"/>
                    <a:gd name="T29" fmla="*/ 43 h 208"/>
                    <a:gd name="T30" fmla="*/ 49 w 495"/>
                    <a:gd name="T31" fmla="*/ 46 h 208"/>
                    <a:gd name="T32" fmla="*/ 55 w 495"/>
                    <a:gd name="T33" fmla="*/ 49 h 208"/>
                    <a:gd name="T34" fmla="*/ 63 w 495"/>
                    <a:gd name="T35" fmla="*/ 52 h 208"/>
                    <a:gd name="T36" fmla="*/ 65 w 495"/>
                    <a:gd name="T37" fmla="*/ 55 h 208"/>
                    <a:gd name="T38" fmla="*/ 66 w 495"/>
                    <a:gd name="T39" fmla="*/ 59 h 208"/>
                    <a:gd name="T40" fmla="*/ 67 w 495"/>
                    <a:gd name="T41" fmla="*/ 62 h 208"/>
                    <a:gd name="T42" fmla="*/ 67 w 495"/>
                    <a:gd name="T43" fmla="*/ 65 h 208"/>
                    <a:gd name="T44" fmla="*/ 68 w 495"/>
                    <a:gd name="T45" fmla="*/ 69 h 208"/>
                    <a:gd name="T46" fmla="*/ 72 w 495"/>
                    <a:gd name="T47" fmla="*/ 72 h 208"/>
                    <a:gd name="T48" fmla="*/ 77 w 495"/>
                    <a:gd name="T49" fmla="*/ 75 h 208"/>
                    <a:gd name="T50" fmla="*/ 77 w 495"/>
                    <a:gd name="T51" fmla="*/ 79 h 208"/>
                    <a:gd name="T52" fmla="*/ 82 w 495"/>
                    <a:gd name="T53" fmla="*/ 82 h 208"/>
                    <a:gd name="T54" fmla="*/ 84 w 495"/>
                    <a:gd name="T55" fmla="*/ 86 h 208"/>
                    <a:gd name="T56" fmla="*/ 91 w 495"/>
                    <a:gd name="T57" fmla="*/ 90 h 208"/>
                    <a:gd name="T58" fmla="*/ 95 w 495"/>
                    <a:gd name="T59" fmla="*/ 93 h 208"/>
                    <a:gd name="T60" fmla="*/ 99 w 495"/>
                    <a:gd name="T61" fmla="*/ 97 h 208"/>
                    <a:gd name="T62" fmla="*/ 109 w 495"/>
                    <a:gd name="T63" fmla="*/ 101 h 208"/>
                    <a:gd name="T64" fmla="*/ 112 w 495"/>
                    <a:gd name="T65" fmla="*/ 105 h 208"/>
                    <a:gd name="T66" fmla="*/ 134 w 495"/>
                    <a:gd name="T67" fmla="*/ 109 h 208"/>
                    <a:gd name="T68" fmla="*/ 164 w 495"/>
                    <a:gd name="T69" fmla="*/ 114 h 208"/>
                    <a:gd name="T70" fmla="*/ 177 w 495"/>
                    <a:gd name="T71" fmla="*/ 119 h 208"/>
                    <a:gd name="T72" fmla="*/ 188 w 495"/>
                    <a:gd name="T73" fmla="*/ 125 h 208"/>
                    <a:gd name="T74" fmla="*/ 194 w 495"/>
                    <a:gd name="T75" fmla="*/ 131 h 208"/>
                    <a:gd name="T76" fmla="*/ 212 w 495"/>
                    <a:gd name="T77" fmla="*/ 137 h 208"/>
                    <a:gd name="T78" fmla="*/ 223 w 495"/>
                    <a:gd name="T79" fmla="*/ 143 h 208"/>
                    <a:gd name="T80" fmla="*/ 232 w 495"/>
                    <a:gd name="T81" fmla="*/ 149 h 208"/>
                    <a:gd name="T82" fmla="*/ 233 w 495"/>
                    <a:gd name="T83" fmla="*/ 155 h 208"/>
                    <a:gd name="T84" fmla="*/ 257 w 495"/>
                    <a:gd name="T85" fmla="*/ 162 h 208"/>
                    <a:gd name="T86" fmla="*/ 273 w 495"/>
                    <a:gd name="T87" fmla="*/ 169 h 208"/>
                    <a:gd name="T88" fmla="*/ 276 w 495"/>
                    <a:gd name="T89" fmla="*/ 177 h 208"/>
                    <a:gd name="T90" fmla="*/ 296 w 495"/>
                    <a:gd name="T91" fmla="*/ 186 h 208"/>
                    <a:gd name="T92" fmla="*/ 329 w 495"/>
                    <a:gd name="T93" fmla="*/ 196 h 208"/>
                    <a:gd name="T94" fmla="*/ 495 w 495"/>
                    <a:gd name="T95" fmla="*/ 208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495" h="208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1" y="3"/>
                      </a:lnTo>
                      <a:lnTo>
                        <a:pt x="10" y="3"/>
                      </a:lnTo>
                      <a:lnTo>
                        <a:pt x="10" y="6"/>
                      </a:lnTo>
                      <a:lnTo>
                        <a:pt x="14" y="6"/>
                      </a:lnTo>
                      <a:lnTo>
                        <a:pt x="14" y="9"/>
                      </a:lnTo>
                      <a:lnTo>
                        <a:pt x="15" y="9"/>
                      </a:lnTo>
                      <a:lnTo>
                        <a:pt x="15" y="12"/>
                      </a:lnTo>
                      <a:lnTo>
                        <a:pt x="17" y="12"/>
                      </a:lnTo>
                      <a:lnTo>
                        <a:pt x="17" y="15"/>
                      </a:lnTo>
                      <a:lnTo>
                        <a:pt x="23" y="15"/>
                      </a:lnTo>
                      <a:lnTo>
                        <a:pt x="23" y="18"/>
                      </a:lnTo>
                      <a:lnTo>
                        <a:pt x="24" y="18"/>
                      </a:lnTo>
                      <a:lnTo>
                        <a:pt x="24" y="21"/>
                      </a:lnTo>
                      <a:lnTo>
                        <a:pt x="26" y="21"/>
                      </a:lnTo>
                      <a:lnTo>
                        <a:pt x="26" y="24"/>
                      </a:lnTo>
                      <a:lnTo>
                        <a:pt x="27" y="24"/>
                      </a:lnTo>
                      <a:lnTo>
                        <a:pt x="27" y="27"/>
                      </a:lnTo>
                      <a:lnTo>
                        <a:pt x="30" y="27"/>
                      </a:lnTo>
                      <a:lnTo>
                        <a:pt x="30" y="30"/>
                      </a:lnTo>
                      <a:lnTo>
                        <a:pt x="38" y="30"/>
                      </a:lnTo>
                      <a:lnTo>
                        <a:pt x="38" y="33"/>
                      </a:lnTo>
                      <a:lnTo>
                        <a:pt x="39" y="33"/>
                      </a:lnTo>
                      <a:lnTo>
                        <a:pt x="39" y="36"/>
                      </a:lnTo>
                      <a:lnTo>
                        <a:pt x="45" y="36"/>
                      </a:lnTo>
                      <a:lnTo>
                        <a:pt x="45" y="39"/>
                      </a:lnTo>
                      <a:lnTo>
                        <a:pt x="47" y="39"/>
                      </a:lnTo>
                      <a:lnTo>
                        <a:pt x="47" y="43"/>
                      </a:lnTo>
                      <a:lnTo>
                        <a:pt x="49" y="43"/>
                      </a:lnTo>
                      <a:lnTo>
                        <a:pt x="49" y="46"/>
                      </a:lnTo>
                      <a:lnTo>
                        <a:pt x="49" y="46"/>
                      </a:lnTo>
                      <a:lnTo>
                        <a:pt x="49" y="49"/>
                      </a:lnTo>
                      <a:lnTo>
                        <a:pt x="55" y="49"/>
                      </a:lnTo>
                      <a:lnTo>
                        <a:pt x="55" y="52"/>
                      </a:lnTo>
                      <a:lnTo>
                        <a:pt x="63" y="52"/>
                      </a:lnTo>
                      <a:lnTo>
                        <a:pt x="63" y="55"/>
                      </a:lnTo>
                      <a:lnTo>
                        <a:pt x="65" y="55"/>
                      </a:lnTo>
                      <a:lnTo>
                        <a:pt x="65" y="59"/>
                      </a:lnTo>
                      <a:lnTo>
                        <a:pt x="66" y="59"/>
                      </a:lnTo>
                      <a:lnTo>
                        <a:pt x="66" y="62"/>
                      </a:lnTo>
                      <a:lnTo>
                        <a:pt x="67" y="62"/>
                      </a:lnTo>
                      <a:lnTo>
                        <a:pt x="67" y="65"/>
                      </a:lnTo>
                      <a:lnTo>
                        <a:pt x="67" y="65"/>
                      </a:lnTo>
                      <a:lnTo>
                        <a:pt x="67" y="69"/>
                      </a:lnTo>
                      <a:lnTo>
                        <a:pt x="68" y="69"/>
                      </a:lnTo>
                      <a:lnTo>
                        <a:pt x="68" y="72"/>
                      </a:lnTo>
                      <a:lnTo>
                        <a:pt x="72" y="72"/>
                      </a:lnTo>
                      <a:lnTo>
                        <a:pt x="72" y="75"/>
                      </a:lnTo>
                      <a:lnTo>
                        <a:pt x="77" y="75"/>
                      </a:lnTo>
                      <a:lnTo>
                        <a:pt x="77" y="79"/>
                      </a:lnTo>
                      <a:lnTo>
                        <a:pt x="77" y="79"/>
                      </a:lnTo>
                      <a:lnTo>
                        <a:pt x="77" y="82"/>
                      </a:lnTo>
                      <a:lnTo>
                        <a:pt x="82" y="82"/>
                      </a:lnTo>
                      <a:lnTo>
                        <a:pt x="82" y="86"/>
                      </a:lnTo>
                      <a:lnTo>
                        <a:pt x="84" y="86"/>
                      </a:lnTo>
                      <a:lnTo>
                        <a:pt x="84" y="90"/>
                      </a:lnTo>
                      <a:lnTo>
                        <a:pt x="91" y="90"/>
                      </a:lnTo>
                      <a:lnTo>
                        <a:pt x="91" y="93"/>
                      </a:lnTo>
                      <a:lnTo>
                        <a:pt x="95" y="93"/>
                      </a:lnTo>
                      <a:lnTo>
                        <a:pt x="95" y="97"/>
                      </a:lnTo>
                      <a:lnTo>
                        <a:pt x="99" y="97"/>
                      </a:lnTo>
                      <a:lnTo>
                        <a:pt x="99" y="101"/>
                      </a:lnTo>
                      <a:lnTo>
                        <a:pt x="109" y="101"/>
                      </a:lnTo>
                      <a:lnTo>
                        <a:pt x="109" y="105"/>
                      </a:lnTo>
                      <a:lnTo>
                        <a:pt x="112" y="105"/>
                      </a:lnTo>
                      <a:lnTo>
                        <a:pt x="112" y="109"/>
                      </a:lnTo>
                      <a:lnTo>
                        <a:pt x="134" y="109"/>
                      </a:lnTo>
                      <a:lnTo>
                        <a:pt x="134" y="114"/>
                      </a:lnTo>
                      <a:lnTo>
                        <a:pt x="164" y="114"/>
                      </a:lnTo>
                      <a:lnTo>
                        <a:pt x="164" y="119"/>
                      </a:lnTo>
                      <a:lnTo>
                        <a:pt x="177" y="119"/>
                      </a:lnTo>
                      <a:lnTo>
                        <a:pt x="177" y="125"/>
                      </a:lnTo>
                      <a:lnTo>
                        <a:pt x="188" y="125"/>
                      </a:lnTo>
                      <a:lnTo>
                        <a:pt x="188" y="131"/>
                      </a:lnTo>
                      <a:lnTo>
                        <a:pt x="194" y="131"/>
                      </a:lnTo>
                      <a:lnTo>
                        <a:pt x="194" y="137"/>
                      </a:lnTo>
                      <a:lnTo>
                        <a:pt x="212" y="137"/>
                      </a:lnTo>
                      <a:lnTo>
                        <a:pt x="212" y="143"/>
                      </a:lnTo>
                      <a:lnTo>
                        <a:pt x="223" y="143"/>
                      </a:lnTo>
                      <a:lnTo>
                        <a:pt x="223" y="149"/>
                      </a:lnTo>
                      <a:lnTo>
                        <a:pt x="232" y="149"/>
                      </a:lnTo>
                      <a:lnTo>
                        <a:pt x="232" y="155"/>
                      </a:lnTo>
                      <a:lnTo>
                        <a:pt x="233" y="155"/>
                      </a:lnTo>
                      <a:lnTo>
                        <a:pt x="233" y="162"/>
                      </a:lnTo>
                      <a:lnTo>
                        <a:pt x="257" y="162"/>
                      </a:lnTo>
                      <a:lnTo>
                        <a:pt x="257" y="169"/>
                      </a:lnTo>
                      <a:lnTo>
                        <a:pt x="273" y="169"/>
                      </a:lnTo>
                      <a:lnTo>
                        <a:pt x="273" y="177"/>
                      </a:lnTo>
                      <a:lnTo>
                        <a:pt x="276" y="177"/>
                      </a:lnTo>
                      <a:lnTo>
                        <a:pt x="276" y="186"/>
                      </a:lnTo>
                      <a:lnTo>
                        <a:pt x="296" y="186"/>
                      </a:lnTo>
                      <a:lnTo>
                        <a:pt x="296" y="196"/>
                      </a:lnTo>
                      <a:lnTo>
                        <a:pt x="329" y="196"/>
                      </a:lnTo>
                      <a:lnTo>
                        <a:pt x="329" y="208"/>
                      </a:lnTo>
                      <a:lnTo>
                        <a:pt x="495" y="208"/>
                      </a:lnTo>
                      <a:lnTo>
                        <a:pt x="495" y="208"/>
                      </a:lnTo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0" name="Line 451"/>
                <p:cNvSpPr>
                  <a:spLocks noChangeShapeType="1"/>
                </p:cNvSpPr>
                <p:nvPr/>
              </p:nvSpPr>
              <p:spPr bwMode="auto">
                <a:xfrm>
                  <a:off x="3310" y="370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1" name="Line 452"/>
                <p:cNvSpPr>
                  <a:spLocks noChangeShapeType="1"/>
                </p:cNvSpPr>
                <p:nvPr/>
              </p:nvSpPr>
              <p:spPr bwMode="auto">
                <a:xfrm flipV="1">
                  <a:off x="3327" y="354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2" name="Line 453"/>
                <p:cNvSpPr>
                  <a:spLocks noChangeShapeType="1"/>
                </p:cNvSpPr>
                <p:nvPr/>
              </p:nvSpPr>
              <p:spPr bwMode="auto">
                <a:xfrm>
                  <a:off x="3344" y="380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3" name="Line 454"/>
                <p:cNvSpPr>
                  <a:spLocks noChangeShapeType="1"/>
                </p:cNvSpPr>
                <p:nvPr/>
              </p:nvSpPr>
              <p:spPr bwMode="auto">
                <a:xfrm flipV="1">
                  <a:off x="3361" y="364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4" name="Line 455"/>
                <p:cNvSpPr>
                  <a:spLocks noChangeShapeType="1"/>
                </p:cNvSpPr>
                <p:nvPr/>
              </p:nvSpPr>
              <p:spPr bwMode="auto">
                <a:xfrm>
                  <a:off x="3348" y="380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5" name="Line 456"/>
                <p:cNvSpPr>
                  <a:spLocks noChangeShapeType="1"/>
                </p:cNvSpPr>
                <p:nvPr/>
              </p:nvSpPr>
              <p:spPr bwMode="auto">
                <a:xfrm flipV="1">
                  <a:off x="3364" y="364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6" name="Line 457"/>
                <p:cNvSpPr>
                  <a:spLocks noChangeShapeType="1"/>
                </p:cNvSpPr>
                <p:nvPr/>
              </p:nvSpPr>
              <p:spPr bwMode="auto">
                <a:xfrm>
                  <a:off x="3354" y="390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7" name="Line 458"/>
                <p:cNvSpPr>
                  <a:spLocks noChangeShapeType="1"/>
                </p:cNvSpPr>
                <p:nvPr/>
              </p:nvSpPr>
              <p:spPr bwMode="auto">
                <a:xfrm flipV="1">
                  <a:off x="3371" y="374"/>
                  <a:ext cx="0" cy="31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8" name="Line 459"/>
                <p:cNvSpPr>
                  <a:spLocks noChangeShapeType="1"/>
                </p:cNvSpPr>
                <p:nvPr/>
              </p:nvSpPr>
              <p:spPr bwMode="auto">
                <a:xfrm>
                  <a:off x="3361" y="399"/>
                  <a:ext cx="37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9" name="Line 460"/>
                <p:cNvSpPr>
                  <a:spLocks noChangeShapeType="1"/>
                </p:cNvSpPr>
                <p:nvPr/>
              </p:nvSpPr>
              <p:spPr bwMode="auto">
                <a:xfrm flipV="1">
                  <a:off x="3381" y="383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0" name="Line 461"/>
                <p:cNvSpPr>
                  <a:spLocks noChangeShapeType="1"/>
                </p:cNvSpPr>
                <p:nvPr/>
              </p:nvSpPr>
              <p:spPr bwMode="auto">
                <a:xfrm>
                  <a:off x="3371" y="409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1" name="Line 462"/>
                <p:cNvSpPr>
                  <a:spLocks noChangeShapeType="1"/>
                </p:cNvSpPr>
                <p:nvPr/>
              </p:nvSpPr>
              <p:spPr bwMode="auto">
                <a:xfrm flipV="1">
                  <a:off x="3388" y="393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2" name="Line 463"/>
                <p:cNvSpPr>
                  <a:spLocks noChangeShapeType="1"/>
                </p:cNvSpPr>
                <p:nvPr/>
              </p:nvSpPr>
              <p:spPr bwMode="auto">
                <a:xfrm>
                  <a:off x="3398" y="447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3" name="Line 464"/>
                <p:cNvSpPr>
                  <a:spLocks noChangeShapeType="1"/>
                </p:cNvSpPr>
                <p:nvPr/>
              </p:nvSpPr>
              <p:spPr bwMode="auto">
                <a:xfrm flipV="1">
                  <a:off x="3415" y="431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4" name="Line 465"/>
                <p:cNvSpPr>
                  <a:spLocks noChangeShapeType="1"/>
                </p:cNvSpPr>
                <p:nvPr/>
              </p:nvSpPr>
              <p:spPr bwMode="auto">
                <a:xfrm>
                  <a:off x="3429" y="456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5" name="Line 466"/>
                <p:cNvSpPr>
                  <a:spLocks noChangeShapeType="1"/>
                </p:cNvSpPr>
                <p:nvPr/>
              </p:nvSpPr>
              <p:spPr bwMode="auto">
                <a:xfrm flipV="1">
                  <a:off x="3445" y="441"/>
                  <a:ext cx="0" cy="31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6" name="Line 467"/>
                <p:cNvSpPr>
                  <a:spLocks noChangeShapeType="1"/>
                </p:cNvSpPr>
                <p:nvPr/>
              </p:nvSpPr>
              <p:spPr bwMode="auto">
                <a:xfrm>
                  <a:off x="3432" y="456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7" name="Line 468"/>
                <p:cNvSpPr>
                  <a:spLocks noChangeShapeType="1"/>
                </p:cNvSpPr>
                <p:nvPr/>
              </p:nvSpPr>
              <p:spPr bwMode="auto">
                <a:xfrm flipV="1">
                  <a:off x="3449" y="441"/>
                  <a:ext cx="0" cy="31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8" name="Line 469"/>
                <p:cNvSpPr>
                  <a:spLocks noChangeShapeType="1"/>
                </p:cNvSpPr>
                <p:nvPr/>
              </p:nvSpPr>
              <p:spPr bwMode="auto">
                <a:xfrm>
                  <a:off x="3432" y="456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9" name="Line 470"/>
                <p:cNvSpPr>
                  <a:spLocks noChangeShapeType="1"/>
                </p:cNvSpPr>
                <p:nvPr/>
              </p:nvSpPr>
              <p:spPr bwMode="auto">
                <a:xfrm flipV="1">
                  <a:off x="3449" y="441"/>
                  <a:ext cx="0" cy="31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0" name="Line 471"/>
                <p:cNvSpPr>
                  <a:spLocks noChangeShapeType="1"/>
                </p:cNvSpPr>
                <p:nvPr/>
              </p:nvSpPr>
              <p:spPr bwMode="auto">
                <a:xfrm>
                  <a:off x="3476" y="517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1" name="Line 472"/>
                <p:cNvSpPr>
                  <a:spLocks noChangeShapeType="1"/>
                </p:cNvSpPr>
                <p:nvPr/>
              </p:nvSpPr>
              <p:spPr bwMode="auto">
                <a:xfrm flipV="1">
                  <a:off x="3493" y="501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2" name="Line 473"/>
                <p:cNvSpPr>
                  <a:spLocks noChangeShapeType="1"/>
                </p:cNvSpPr>
                <p:nvPr/>
              </p:nvSpPr>
              <p:spPr bwMode="auto">
                <a:xfrm>
                  <a:off x="3493" y="527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3" name="Line 474"/>
                <p:cNvSpPr>
                  <a:spLocks noChangeShapeType="1"/>
                </p:cNvSpPr>
                <p:nvPr/>
              </p:nvSpPr>
              <p:spPr bwMode="auto">
                <a:xfrm flipV="1">
                  <a:off x="3510" y="511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4" name="Line 475"/>
                <p:cNvSpPr>
                  <a:spLocks noChangeShapeType="1"/>
                </p:cNvSpPr>
                <p:nvPr/>
              </p:nvSpPr>
              <p:spPr bwMode="auto">
                <a:xfrm>
                  <a:off x="3499" y="527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5" name="Line 476"/>
                <p:cNvSpPr>
                  <a:spLocks noChangeShapeType="1"/>
                </p:cNvSpPr>
                <p:nvPr/>
              </p:nvSpPr>
              <p:spPr bwMode="auto">
                <a:xfrm flipV="1">
                  <a:off x="3516" y="511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6" name="Line 477"/>
                <p:cNvSpPr>
                  <a:spLocks noChangeShapeType="1"/>
                </p:cNvSpPr>
                <p:nvPr/>
              </p:nvSpPr>
              <p:spPr bwMode="auto">
                <a:xfrm>
                  <a:off x="3499" y="527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7" name="Line 478"/>
                <p:cNvSpPr>
                  <a:spLocks noChangeShapeType="1"/>
                </p:cNvSpPr>
                <p:nvPr/>
              </p:nvSpPr>
              <p:spPr bwMode="auto">
                <a:xfrm flipV="1">
                  <a:off x="3516" y="511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8" name="Line 479"/>
                <p:cNvSpPr>
                  <a:spLocks noChangeShapeType="1"/>
                </p:cNvSpPr>
                <p:nvPr/>
              </p:nvSpPr>
              <p:spPr bwMode="auto">
                <a:xfrm>
                  <a:off x="3516" y="527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9" name="Line 480"/>
                <p:cNvSpPr>
                  <a:spLocks noChangeShapeType="1"/>
                </p:cNvSpPr>
                <p:nvPr/>
              </p:nvSpPr>
              <p:spPr bwMode="auto">
                <a:xfrm flipV="1">
                  <a:off x="3533" y="511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0" name="Line 481"/>
                <p:cNvSpPr>
                  <a:spLocks noChangeShapeType="1"/>
                </p:cNvSpPr>
                <p:nvPr/>
              </p:nvSpPr>
              <p:spPr bwMode="auto">
                <a:xfrm>
                  <a:off x="3533" y="581"/>
                  <a:ext cx="37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1" name="Line 482"/>
                <p:cNvSpPr>
                  <a:spLocks noChangeShapeType="1"/>
                </p:cNvSpPr>
                <p:nvPr/>
              </p:nvSpPr>
              <p:spPr bwMode="auto">
                <a:xfrm flipV="1">
                  <a:off x="3553" y="565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2" name="Line 483"/>
                <p:cNvSpPr>
                  <a:spLocks noChangeShapeType="1"/>
                </p:cNvSpPr>
                <p:nvPr/>
              </p:nvSpPr>
              <p:spPr bwMode="auto">
                <a:xfrm>
                  <a:off x="3537" y="590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3" name="Line 484"/>
                <p:cNvSpPr>
                  <a:spLocks noChangeShapeType="1"/>
                </p:cNvSpPr>
                <p:nvPr/>
              </p:nvSpPr>
              <p:spPr bwMode="auto">
                <a:xfrm flipV="1">
                  <a:off x="3553" y="574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4" name="Line 485"/>
                <p:cNvSpPr>
                  <a:spLocks noChangeShapeType="1"/>
                </p:cNvSpPr>
                <p:nvPr/>
              </p:nvSpPr>
              <p:spPr bwMode="auto">
                <a:xfrm>
                  <a:off x="3543" y="590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5" name="Line 486"/>
                <p:cNvSpPr>
                  <a:spLocks noChangeShapeType="1"/>
                </p:cNvSpPr>
                <p:nvPr/>
              </p:nvSpPr>
              <p:spPr bwMode="auto">
                <a:xfrm flipV="1">
                  <a:off x="3560" y="574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6" name="Line 487"/>
                <p:cNvSpPr>
                  <a:spLocks noChangeShapeType="1"/>
                </p:cNvSpPr>
                <p:nvPr/>
              </p:nvSpPr>
              <p:spPr bwMode="auto">
                <a:xfrm>
                  <a:off x="3547" y="590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7" name="Line 488"/>
                <p:cNvSpPr>
                  <a:spLocks noChangeShapeType="1"/>
                </p:cNvSpPr>
                <p:nvPr/>
              </p:nvSpPr>
              <p:spPr bwMode="auto">
                <a:xfrm flipV="1">
                  <a:off x="3564" y="574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8" name="Line 489"/>
                <p:cNvSpPr>
                  <a:spLocks noChangeShapeType="1"/>
                </p:cNvSpPr>
                <p:nvPr/>
              </p:nvSpPr>
              <p:spPr bwMode="auto">
                <a:xfrm>
                  <a:off x="3560" y="600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9" name="Line 490"/>
                <p:cNvSpPr>
                  <a:spLocks noChangeShapeType="1"/>
                </p:cNvSpPr>
                <p:nvPr/>
              </p:nvSpPr>
              <p:spPr bwMode="auto">
                <a:xfrm flipV="1">
                  <a:off x="3577" y="584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0" name="Line 491"/>
                <p:cNvSpPr>
                  <a:spLocks noChangeShapeType="1"/>
                </p:cNvSpPr>
                <p:nvPr/>
              </p:nvSpPr>
              <p:spPr bwMode="auto">
                <a:xfrm>
                  <a:off x="3577" y="622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1" name="Line 492"/>
                <p:cNvSpPr>
                  <a:spLocks noChangeShapeType="1"/>
                </p:cNvSpPr>
                <p:nvPr/>
              </p:nvSpPr>
              <p:spPr bwMode="auto">
                <a:xfrm flipV="1">
                  <a:off x="3594" y="606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2" name="Line 493"/>
                <p:cNvSpPr>
                  <a:spLocks noChangeShapeType="1"/>
                </p:cNvSpPr>
                <p:nvPr/>
              </p:nvSpPr>
              <p:spPr bwMode="auto">
                <a:xfrm>
                  <a:off x="3580" y="622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3" name="Line 494"/>
                <p:cNvSpPr>
                  <a:spLocks noChangeShapeType="1"/>
                </p:cNvSpPr>
                <p:nvPr/>
              </p:nvSpPr>
              <p:spPr bwMode="auto">
                <a:xfrm flipV="1">
                  <a:off x="3597" y="606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4" name="Line 495"/>
                <p:cNvSpPr>
                  <a:spLocks noChangeShapeType="1"/>
                </p:cNvSpPr>
                <p:nvPr/>
              </p:nvSpPr>
              <p:spPr bwMode="auto">
                <a:xfrm>
                  <a:off x="3580" y="622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5" name="Line 496"/>
                <p:cNvSpPr>
                  <a:spLocks noChangeShapeType="1"/>
                </p:cNvSpPr>
                <p:nvPr/>
              </p:nvSpPr>
              <p:spPr bwMode="auto">
                <a:xfrm flipV="1">
                  <a:off x="3597" y="606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6" name="Line 497"/>
                <p:cNvSpPr>
                  <a:spLocks noChangeShapeType="1"/>
                </p:cNvSpPr>
                <p:nvPr/>
              </p:nvSpPr>
              <p:spPr bwMode="auto">
                <a:xfrm>
                  <a:off x="3584" y="622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7" name="Line 498"/>
                <p:cNvSpPr>
                  <a:spLocks noChangeShapeType="1"/>
                </p:cNvSpPr>
                <p:nvPr/>
              </p:nvSpPr>
              <p:spPr bwMode="auto">
                <a:xfrm flipV="1">
                  <a:off x="3601" y="606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8" name="Line 499"/>
                <p:cNvSpPr>
                  <a:spLocks noChangeShapeType="1"/>
                </p:cNvSpPr>
                <p:nvPr/>
              </p:nvSpPr>
              <p:spPr bwMode="auto">
                <a:xfrm>
                  <a:off x="3597" y="648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9" name="Line 500"/>
                <p:cNvSpPr>
                  <a:spLocks noChangeShapeType="1"/>
                </p:cNvSpPr>
                <p:nvPr/>
              </p:nvSpPr>
              <p:spPr bwMode="auto">
                <a:xfrm flipV="1">
                  <a:off x="3614" y="632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0" name="Line 501"/>
                <p:cNvSpPr>
                  <a:spLocks noChangeShapeType="1"/>
                </p:cNvSpPr>
                <p:nvPr/>
              </p:nvSpPr>
              <p:spPr bwMode="auto">
                <a:xfrm>
                  <a:off x="3597" y="648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1" name="Line 502"/>
                <p:cNvSpPr>
                  <a:spLocks noChangeShapeType="1"/>
                </p:cNvSpPr>
                <p:nvPr/>
              </p:nvSpPr>
              <p:spPr bwMode="auto">
                <a:xfrm flipV="1">
                  <a:off x="3614" y="632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2" name="Line 503"/>
                <p:cNvSpPr>
                  <a:spLocks noChangeShapeType="1"/>
                </p:cNvSpPr>
                <p:nvPr/>
              </p:nvSpPr>
              <p:spPr bwMode="auto">
                <a:xfrm>
                  <a:off x="3601" y="648"/>
                  <a:ext cx="37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3" name="Line 504"/>
                <p:cNvSpPr>
                  <a:spLocks noChangeShapeType="1"/>
                </p:cNvSpPr>
                <p:nvPr/>
              </p:nvSpPr>
              <p:spPr bwMode="auto">
                <a:xfrm flipV="1">
                  <a:off x="3621" y="632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4" name="Line 505"/>
                <p:cNvSpPr>
                  <a:spLocks noChangeShapeType="1"/>
                </p:cNvSpPr>
                <p:nvPr/>
              </p:nvSpPr>
              <p:spPr bwMode="auto">
                <a:xfrm>
                  <a:off x="3618" y="657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5" name="Line 506"/>
                <p:cNvSpPr>
                  <a:spLocks noChangeShapeType="1"/>
                </p:cNvSpPr>
                <p:nvPr/>
              </p:nvSpPr>
              <p:spPr bwMode="auto">
                <a:xfrm flipV="1">
                  <a:off x="3634" y="641"/>
                  <a:ext cx="0" cy="35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6" name="Line 507"/>
                <p:cNvSpPr>
                  <a:spLocks noChangeShapeType="1"/>
                </p:cNvSpPr>
                <p:nvPr/>
              </p:nvSpPr>
              <p:spPr bwMode="auto">
                <a:xfrm>
                  <a:off x="3628" y="670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7" name="Line 508"/>
                <p:cNvSpPr>
                  <a:spLocks noChangeShapeType="1"/>
                </p:cNvSpPr>
                <p:nvPr/>
              </p:nvSpPr>
              <p:spPr bwMode="auto">
                <a:xfrm flipV="1">
                  <a:off x="3645" y="654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8" name="Line 509"/>
                <p:cNvSpPr>
                  <a:spLocks noChangeShapeType="1"/>
                </p:cNvSpPr>
                <p:nvPr/>
              </p:nvSpPr>
              <p:spPr bwMode="auto">
                <a:xfrm>
                  <a:off x="3631" y="670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9" name="Line 510"/>
                <p:cNvSpPr>
                  <a:spLocks noChangeShapeType="1"/>
                </p:cNvSpPr>
                <p:nvPr/>
              </p:nvSpPr>
              <p:spPr bwMode="auto">
                <a:xfrm flipV="1">
                  <a:off x="3648" y="654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0" name="Line 511"/>
                <p:cNvSpPr>
                  <a:spLocks noChangeShapeType="1"/>
                </p:cNvSpPr>
                <p:nvPr/>
              </p:nvSpPr>
              <p:spPr bwMode="auto">
                <a:xfrm>
                  <a:off x="3655" y="683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1" name="Line 512"/>
                <p:cNvSpPr>
                  <a:spLocks noChangeShapeType="1"/>
                </p:cNvSpPr>
                <p:nvPr/>
              </p:nvSpPr>
              <p:spPr bwMode="auto">
                <a:xfrm flipV="1">
                  <a:off x="3672" y="667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2" name="Line 513"/>
                <p:cNvSpPr>
                  <a:spLocks noChangeShapeType="1"/>
                </p:cNvSpPr>
                <p:nvPr/>
              </p:nvSpPr>
              <p:spPr bwMode="auto">
                <a:xfrm>
                  <a:off x="3672" y="683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3" name="Line 514"/>
                <p:cNvSpPr>
                  <a:spLocks noChangeShapeType="1"/>
                </p:cNvSpPr>
                <p:nvPr/>
              </p:nvSpPr>
              <p:spPr bwMode="auto">
                <a:xfrm flipV="1">
                  <a:off x="3688" y="667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4" name="Line 515"/>
                <p:cNvSpPr>
                  <a:spLocks noChangeShapeType="1"/>
                </p:cNvSpPr>
                <p:nvPr/>
              </p:nvSpPr>
              <p:spPr bwMode="auto">
                <a:xfrm>
                  <a:off x="3685" y="708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5" name="Line 516"/>
                <p:cNvSpPr>
                  <a:spLocks noChangeShapeType="1"/>
                </p:cNvSpPr>
                <p:nvPr/>
              </p:nvSpPr>
              <p:spPr bwMode="auto">
                <a:xfrm flipV="1">
                  <a:off x="3702" y="692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6" name="Line 517"/>
                <p:cNvSpPr>
                  <a:spLocks noChangeShapeType="1"/>
                </p:cNvSpPr>
                <p:nvPr/>
              </p:nvSpPr>
              <p:spPr bwMode="auto">
                <a:xfrm>
                  <a:off x="3695" y="708"/>
                  <a:ext cx="37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7" name="Line 518"/>
                <p:cNvSpPr>
                  <a:spLocks noChangeShapeType="1"/>
                </p:cNvSpPr>
                <p:nvPr/>
              </p:nvSpPr>
              <p:spPr bwMode="auto">
                <a:xfrm flipV="1">
                  <a:off x="3712" y="692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8" name="Line 519"/>
                <p:cNvSpPr>
                  <a:spLocks noChangeShapeType="1"/>
                </p:cNvSpPr>
                <p:nvPr/>
              </p:nvSpPr>
              <p:spPr bwMode="auto">
                <a:xfrm>
                  <a:off x="3699" y="708"/>
                  <a:ext cx="37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9" name="Line 520"/>
                <p:cNvSpPr>
                  <a:spLocks noChangeShapeType="1"/>
                </p:cNvSpPr>
                <p:nvPr/>
              </p:nvSpPr>
              <p:spPr bwMode="auto">
                <a:xfrm flipV="1">
                  <a:off x="3715" y="692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0" name="Line 521"/>
                <p:cNvSpPr>
                  <a:spLocks noChangeShapeType="1"/>
                </p:cNvSpPr>
                <p:nvPr/>
              </p:nvSpPr>
              <p:spPr bwMode="auto">
                <a:xfrm>
                  <a:off x="3702" y="708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1" name="Line 522"/>
                <p:cNvSpPr>
                  <a:spLocks noChangeShapeType="1"/>
                </p:cNvSpPr>
                <p:nvPr/>
              </p:nvSpPr>
              <p:spPr bwMode="auto">
                <a:xfrm flipV="1">
                  <a:off x="3719" y="692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2" name="Line 523"/>
                <p:cNvSpPr>
                  <a:spLocks noChangeShapeType="1"/>
                </p:cNvSpPr>
                <p:nvPr/>
              </p:nvSpPr>
              <p:spPr bwMode="auto">
                <a:xfrm>
                  <a:off x="3712" y="708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3" name="Line 524"/>
                <p:cNvSpPr>
                  <a:spLocks noChangeShapeType="1"/>
                </p:cNvSpPr>
                <p:nvPr/>
              </p:nvSpPr>
              <p:spPr bwMode="auto">
                <a:xfrm flipV="1">
                  <a:off x="3729" y="692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4" name="Line 525"/>
                <p:cNvSpPr>
                  <a:spLocks noChangeShapeType="1"/>
                </p:cNvSpPr>
                <p:nvPr/>
              </p:nvSpPr>
              <p:spPr bwMode="auto">
                <a:xfrm>
                  <a:off x="3739" y="708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5" name="Line 526"/>
                <p:cNvSpPr>
                  <a:spLocks noChangeShapeType="1"/>
                </p:cNvSpPr>
                <p:nvPr/>
              </p:nvSpPr>
              <p:spPr bwMode="auto">
                <a:xfrm flipV="1">
                  <a:off x="3756" y="692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6" name="Line 527"/>
                <p:cNvSpPr>
                  <a:spLocks noChangeShapeType="1"/>
                </p:cNvSpPr>
                <p:nvPr/>
              </p:nvSpPr>
              <p:spPr bwMode="auto">
                <a:xfrm>
                  <a:off x="3742" y="708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7" name="Line 528"/>
                <p:cNvSpPr>
                  <a:spLocks noChangeShapeType="1"/>
                </p:cNvSpPr>
                <p:nvPr/>
              </p:nvSpPr>
              <p:spPr bwMode="auto">
                <a:xfrm flipV="1">
                  <a:off x="3759" y="692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8" name="Line 529"/>
                <p:cNvSpPr>
                  <a:spLocks noChangeShapeType="1"/>
                </p:cNvSpPr>
                <p:nvPr/>
              </p:nvSpPr>
              <p:spPr bwMode="auto">
                <a:xfrm>
                  <a:off x="3746" y="708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9" name="Line 530"/>
                <p:cNvSpPr>
                  <a:spLocks noChangeShapeType="1"/>
                </p:cNvSpPr>
                <p:nvPr/>
              </p:nvSpPr>
              <p:spPr bwMode="auto">
                <a:xfrm flipV="1">
                  <a:off x="3763" y="692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0" name="Line 531"/>
                <p:cNvSpPr>
                  <a:spLocks noChangeShapeType="1"/>
                </p:cNvSpPr>
                <p:nvPr/>
              </p:nvSpPr>
              <p:spPr bwMode="auto">
                <a:xfrm>
                  <a:off x="3759" y="724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1" name="Line 532"/>
                <p:cNvSpPr>
                  <a:spLocks noChangeShapeType="1"/>
                </p:cNvSpPr>
                <p:nvPr/>
              </p:nvSpPr>
              <p:spPr bwMode="auto">
                <a:xfrm flipV="1">
                  <a:off x="3776" y="7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2" name="Line 533"/>
                <p:cNvSpPr>
                  <a:spLocks noChangeShapeType="1"/>
                </p:cNvSpPr>
                <p:nvPr/>
              </p:nvSpPr>
              <p:spPr bwMode="auto">
                <a:xfrm>
                  <a:off x="3766" y="724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3" name="Line 534"/>
                <p:cNvSpPr>
                  <a:spLocks noChangeShapeType="1"/>
                </p:cNvSpPr>
                <p:nvPr/>
              </p:nvSpPr>
              <p:spPr bwMode="auto">
                <a:xfrm flipV="1">
                  <a:off x="3783" y="7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4" name="Line 535"/>
                <p:cNvSpPr>
                  <a:spLocks noChangeShapeType="1"/>
                </p:cNvSpPr>
                <p:nvPr/>
              </p:nvSpPr>
              <p:spPr bwMode="auto">
                <a:xfrm>
                  <a:off x="3786" y="724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5" name="Line 536"/>
                <p:cNvSpPr>
                  <a:spLocks noChangeShapeType="1"/>
                </p:cNvSpPr>
                <p:nvPr/>
              </p:nvSpPr>
              <p:spPr bwMode="auto">
                <a:xfrm flipV="1">
                  <a:off x="3803" y="7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6" name="Line 537"/>
                <p:cNvSpPr>
                  <a:spLocks noChangeShapeType="1"/>
                </p:cNvSpPr>
                <p:nvPr/>
              </p:nvSpPr>
              <p:spPr bwMode="auto">
                <a:xfrm>
                  <a:off x="3786" y="724"/>
                  <a:ext cx="37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7" name="Line 538"/>
                <p:cNvSpPr>
                  <a:spLocks noChangeShapeType="1"/>
                </p:cNvSpPr>
                <p:nvPr/>
              </p:nvSpPr>
              <p:spPr bwMode="auto">
                <a:xfrm flipV="1">
                  <a:off x="3803" y="7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8" name="Line 539"/>
                <p:cNvSpPr>
                  <a:spLocks noChangeShapeType="1"/>
                </p:cNvSpPr>
                <p:nvPr/>
              </p:nvSpPr>
              <p:spPr bwMode="auto">
                <a:xfrm>
                  <a:off x="3796" y="724"/>
                  <a:ext cx="38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9" name="Line 540"/>
                <p:cNvSpPr>
                  <a:spLocks noChangeShapeType="1"/>
                </p:cNvSpPr>
                <p:nvPr/>
              </p:nvSpPr>
              <p:spPr bwMode="auto">
                <a:xfrm flipV="1">
                  <a:off x="3817" y="7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0" name="Line 541"/>
                <p:cNvSpPr>
                  <a:spLocks noChangeShapeType="1"/>
                </p:cNvSpPr>
                <p:nvPr/>
              </p:nvSpPr>
              <p:spPr bwMode="auto">
                <a:xfrm>
                  <a:off x="3800" y="724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1" name="Line 542"/>
                <p:cNvSpPr>
                  <a:spLocks noChangeShapeType="1"/>
                </p:cNvSpPr>
                <p:nvPr/>
              </p:nvSpPr>
              <p:spPr bwMode="auto">
                <a:xfrm flipV="1">
                  <a:off x="3817" y="7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2" name="Line 543"/>
                <p:cNvSpPr>
                  <a:spLocks noChangeShapeType="1"/>
                </p:cNvSpPr>
                <p:nvPr/>
              </p:nvSpPr>
              <p:spPr bwMode="auto">
                <a:xfrm>
                  <a:off x="3803" y="724"/>
                  <a:ext cx="37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3" name="Line 544"/>
                <p:cNvSpPr>
                  <a:spLocks noChangeShapeType="1"/>
                </p:cNvSpPr>
                <p:nvPr/>
              </p:nvSpPr>
              <p:spPr bwMode="auto">
                <a:xfrm flipV="1">
                  <a:off x="3823" y="7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4" name="Line 545"/>
                <p:cNvSpPr>
                  <a:spLocks noChangeShapeType="1"/>
                </p:cNvSpPr>
                <p:nvPr/>
              </p:nvSpPr>
              <p:spPr bwMode="auto">
                <a:xfrm>
                  <a:off x="3813" y="724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5" name="Line 546"/>
                <p:cNvSpPr>
                  <a:spLocks noChangeShapeType="1"/>
                </p:cNvSpPr>
                <p:nvPr/>
              </p:nvSpPr>
              <p:spPr bwMode="auto">
                <a:xfrm flipV="1">
                  <a:off x="3830" y="7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6" name="Line 547"/>
                <p:cNvSpPr>
                  <a:spLocks noChangeShapeType="1"/>
                </p:cNvSpPr>
                <p:nvPr/>
              </p:nvSpPr>
              <p:spPr bwMode="auto">
                <a:xfrm>
                  <a:off x="3844" y="724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7" name="Line 548"/>
                <p:cNvSpPr>
                  <a:spLocks noChangeShapeType="1"/>
                </p:cNvSpPr>
                <p:nvPr/>
              </p:nvSpPr>
              <p:spPr bwMode="auto">
                <a:xfrm flipV="1">
                  <a:off x="3861" y="7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8" name="Line 549"/>
                <p:cNvSpPr>
                  <a:spLocks noChangeShapeType="1"/>
                </p:cNvSpPr>
                <p:nvPr/>
              </p:nvSpPr>
              <p:spPr bwMode="auto">
                <a:xfrm>
                  <a:off x="3857" y="724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9" name="Line 550"/>
                <p:cNvSpPr>
                  <a:spLocks noChangeShapeType="1"/>
                </p:cNvSpPr>
                <p:nvPr/>
              </p:nvSpPr>
              <p:spPr bwMode="auto">
                <a:xfrm flipV="1">
                  <a:off x="3874" y="7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0" name="Line 551"/>
                <p:cNvSpPr>
                  <a:spLocks noChangeShapeType="1"/>
                </p:cNvSpPr>
                <p:nvPr/>
              </p:nvSpPr>
              <p:spPr bwMode="auto">
                <a:xfrm>
                  <a:off x="3871" y="740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1" name="Line 552"/>
                <p:cNvSpPr>
                  <a:spLocks noChangeShapeType="1"/>
                </p:cNvSpPr>
                <p:nvPr/>
              </p:nvSpPr>
              <p:spPr bwMode="auto">
                <a:xfrm flipV="1">
                  <a:off x="3888" y="724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2" name="Line 553"/>
                <p:cNvSpPr>
                  <a:spLocks noChangeShapeType="1"/>
                </p:cNvSpPr>
                <p:nvPr/>
              </p:nvSpPr>
              <p:spPr bwMode="auto">
                <a:xfrm>
                  <a:off x="3888" y="740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3" name="Line 554"/>
                <p:cNvSpPr>
                  <a:spLocks noChangeShapeType="1"/>
                </p:cNvSpPr>
                <p:nvPr/>
              </p:nvSpPr>
              <p:spPr bwMode="auto">
                <a:xfrm flipV="1">
                  <a:off x="3904" y="724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4" name="Line 555"/>
                <p:cNvSpPr>
                  <a:spLocks noChangeShapeType="1"/>
                </p:cNvSpPr>
                <p:nvPr/>
              </p:nvSpPr>
              <p:spPr bwMode="auto">
                <a:xfrm>
                  <a:off x="3901" y="740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5" name="Line 556"/>
                <p:cNvSpPr>
                  <a:spLocks noChangeShapeType="1"/>
                </p:cNvSpPr>
                <p:nvPr/>
              </p:nvSpPr>
              <p:spPr bwMode="auto">
                <a:xfrm flipV="1">
                  <a:off x="3918" y="724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6" name="Line 557"/>
                <p:cNvSpPr>
                  <a:spLocks noChangeShapeType="1"/>
                </p:cNvSpPr>
                <p:nvPr/>
              </p:nvSpPr>
              <p:spPr bwMode="auto">
                <a:xfrm>
                  <a:off x="3901" y="740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7" name="Line 558"/>
                <p:cNvSpPr>
                  <a:spLocks noChangeShapeType="1"/>
                </p:cNvSpPr>
                <p:nvPr/>
              </p:nvSpPr>
              <p:spPr bwMode="auto">
                <a:xfrm flipV="1">
                  <a:off x="3918" y="724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8" name="Line 559"/>
                <p:cNvSpPr>
                  <a:spLocks noChangeShapeType="1"/>
                </p:cNvSpPr>
                <p:nvPr/>
              </p:nvSpPr>
              <p:spPr bwMode="auto">
                <a:xfrm>
                  <a:off x="3904" y="740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9" name="Line 560"/>
                <p:cNvSpPr>
                  <a:spLocks noChangeShapeType="1"/>
                </p:cNvSpPr>
                <p:nvPr/>
              </p:nvSpPr>
              <p:spPr bwMode="auto">
                <a:xfrm flipV="1">
                  <a:off x="3921" y="724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0" name="Line 561"/>
                <p:cNvSpPr>
                  <a:spLocks noChangeShapeType="1"/>
                </p:cNvSpPr>
                <p:nvPr/>
              </p:nvSpPr>
              <p:spPr bwMode="auto">
                <a:xfrm>
                  <a:off x="3935" y="759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1" name="Line 562"/>
                <p:cNvSpPr>
                  <a:spLocks noChangeShapeType="1"/>
                </p:cNvSpPr>
                <p:nvPr/>
              </p:nvSpPr>
              <p:spPr bwMode="auto">
                <a:xfrm flipV="1">
                  <a:off x="3952" y="743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2" name="Line 563"/>
                <p:cNvSpPr>
                  <a:spLocks noChangeShapeType="1"/>
                </p:cNvSpPr>
                <p:nvPr/>
              </p:nvSpPr>
              <p:spPr bwMode="auto">
                <a:xfrm>
                  <a:off x="3999" y="798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3" name="Line 564"/>
                <p:cNvSpPr>
                  <a:spLocks noChangeShapeType="1"/>
                </p:cNvSpPr>
                <p:nvPr/>
              </p:nvSpPr>
              <p:spPr bwMode="auto">
                <a:xfrm flipV="1">
                  <a:off x="4016" y="782"/>
                  <a:ext cx="0" cy="31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4" name="Line 565"/>
                <p:cNvSpPr>
                  <a:spLocks noChangeShapeType="1"/>
                </p:cNvSpPr>
                <p:nvPr/>
              </p:nvSpPr>
              <p:spPr bwMode="auto">
                <a:xfrm>
                  <a:off x="4033" y="817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5" name="Line 566"/>
                <p:cNvSpPr>
                  <a:spLocks noChangeShapeType="1"/>
                </p:cNvSpPr>
                <p:nvPr/>
              </p:nvSpPr>
              <p:spPr bwMode="auto">
                <a:xfrm flipV="1">
                  <a:off x="4050" y="801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6" name="Line 567"/>
                <p:cNvSpPr>
                  <a:spLocks noChangeShapeType="1"/>
                </p:cNvSpPr>
                <p:nvPr/>
              </p:nvSpPr>
              <p:spPr bwMode="auto">
                <a:xfrm>
                  <a:off x="4070" y="836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7" name="Line 568"/>
                <p:cNvSpPr>
                  <a:spLocks noChangeShapeType="1"/>
                </p:cNvSpPr>
                <p:nvPr/>
              </p:nvSpPr>
              <p:spPr bwMode="auto">
                <a:xfrm flipV="1">
                  <a:off x="4087" y="820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8" name="Line 569"/>
                <p:cNvSpPr>
                  <a:spLocks noChangeShapeType="1"/>
                </p:cNvSpPr>
                <p:nvPr/>
              </p:nvSpPr>
              <p:spPr bwMode="auto">
                <a:xfrm>
                  <a:off x="4097" y="877"/>
                  <a:ext cx="37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9" name="Line 570"/>
                <p:cNvSpPr>
                  <a:spLocks noChangeShapeType="1"/>
                </p:cNvSpPr>
                <p:nvPr/>
              </p:nvSpPr>
              <p:spPr bwMode="auto">
                <a:xfrm flipV="1">
                  <a:off x="4114" y="861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0" name="Line 571"/>
                <p:cNvSpPr>
                  <a:spLocks noChangeShapeType="1"/>
                </p:cNvSpPr>
                <p:nvPr/>
              </p:nvSpPr>
              <p:spPr bwMode="auto">
                <a:xfrm>
                  <a:off x="4100" y="877"/>
                  <a:ext cx="37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1" name="Line 572"/>
                <p:cNvSpPr>
                  <a:spLocks noChangeShapeType="1"/>
                </p:cNvSpPr>
                <p:nvPr/>
              </p:nvSpPr>
              <p:spPr bwMode="auto">
                <a:xfrm flipV="1">
                  <a:off x="4117" y="861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2" name="Line 573"/>
                <p:cNvSpPr>
                  <a:spLocks noChangeShapeType="1"/>
                </p:cNvSpPr>
                <p:nvPr/>
              </p:nvSpPr>
              <p:spPr bwMode="auto">
                <a:xfrm>
                  <a:off x="4154" y="877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3" name="Line 574"/>
                <p:cNvSpPr>
                  <a:spLocks noChangeShapeType="1"/>
                </p:cNvSpPr>
                <p:nvPr/>
              </p:nvSpPr>
              <p:spPr bwMode="auto">
                <a:xfrm flipV="1">
                  <a:off x="4171" y="861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4" name="Line 575"/>
                <p:cNvSpPr>
                  <a:spLocks noChangeShapeType="1"/>
                </p:cNvSpPr>
                <p:nvPr/>
              </p:nvSpPr>
              <p:spPr bwMode="auto">
                <a:xfrm>
                  <a:off x="4164" y="877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5" name="Line 576"/>
                <p:cNvSpPr>
                  <a:spLocks noChangeShapeType="1"/>
                </p:cNvSpPr>
                <p:nvPr/>
              </p:nvSpPr>
              <p:spPr bwMode="auto">
                <a:xfrm flipV="1">
                  <a:off x="4181" y="861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6" name="Line 577"/>
                <p:cNvSpPr>
                  <a:spLocks noChangeShapeType="1"/>
                </p:cNvSpPr>
                <p:nvPr/>
              </p:nvSpPr>
              <p:spPr bwMode="auto">
                <a:xfrm>
                  <a:off x="4164" y="877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7" name="Line 578"/>
                <p:cNvSpPr>
                  <a:spLocks noChangeShapeType="1"/>
                </p:cNvSpPr>
                <p:nvPr/>
              </p:nvSpPr>
              <p:spPr bwMode="auto">
                <a:xfrm flipV="1">
                  <a:off x="4181" y="861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8" name="Line 579"/>
                <p:cNvSpPr>
                  <a:spLocks noChangeShapeType="1"/>
                </p:cNvSpPr>
                <p:nvPr/>
              </p:nvSpPr>
              <p:spPr bwMode="auto">
                <a:xfrm>
                  <a:off x="4174" y="900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9" name="Line 580"/>
                <p:cNvSpPr>
                  <a:spLocks noChangeShapeType="1"/>
                </p:cNvSpPr>
                <p:nvPr/>
              </p:nvSpPr>
              <p:spPr bwMode="auto">
                <a:xfrm flipV="1">
                  <a:off x="4191" y="884"/>
                  <a:ext cx="0" cy="31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0" name="Line 581"/>
                <p:cNvSpPr>
                  <a:spLocks noChangeShapeType="1"/>
                </p:cNvSpPr>
                <p:nvPr/>
              </p:nvSpPr>
              <p:spPr bwMode="auto">
                <a:xfrm>
                  <a:off x="4174" y="900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1" name="Line 582"/>
                <p:cNvSpPr>
                  <a:spLocks noChangeShapeType="1"/>
                </p:cNvSpPr>
                <p:nvPr/>
              </p:nvSpPr>
              <p:spPr bwMode="auto">
                <a:xfrm flipV="1">
                  <a:off x="4191" y="884"/>
                  <a:ext cx="0" cy="31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2" name="Line 583"/>
                <p:cNvSpPr>
                  <a:spLocks noChangeShapeType="1"/>
                </p:cNvSpPr>
                <p:nvPr/>
              </p:nvSpPr>
              <p:spPr bwMode="auto">
                <a:xfrm>
                  <a:off x="4191" y="900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3" name="Line 584"/>
                <p:cNvSpPr>
                  <a:spLocks noChangeShapeType="1"/>
                </p:cNvSpPr>
                <p:nvPr/>
              </p:nvSpPr>
              <p:spPr bwMode="auto">
                <a:xfrm flipV="1">
                  <a:off x="4208" y="884"/>
                  <a:ext cx="0" cy="31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4" name="Line 585"/>
                <p:cNvSpPr>
                  <a:spLocks noChangeShapeType="1"/>
                </p:cNvSpPr>
                <p:nvPr/>
              </p:nvSpPr>
              <p:spPr bwMode="auto">
                <a:xfrm>
                  <a:off x="4235" y="925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5" name="Line 586"/>
                <p:cNvSpPr>
                  <a:spLocks noChangeShapeType="1"/>
                </p:cNvSpPr>
                <p:nvPr/>
              </p:nvSpPr>
              <p:spPr bwMode="auto">
                <a:xfrm flipV="1">
                  <a:off x="4252" y="909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6" name="Line 587"/>
                <p:cNvSpPr>
                  <a:spLocks noChangeShapeType="1"/>
                </p:cNvSpPr>
                <p:nvPr/>
              </p:nvSpPr>
              <p:spPr bwMode="auto">
                <a:xfrm>
                  <a:off x="4242" y="954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7" name="Line 588"/>
                <p:cNvSpPr>
                  <a:spLocks noChangeShapeType="1"/>
                </p:cNvSpPr>
                <p:nvPr/>
              </p:nvSpPr>
              <p:spPr bwMode="auto">
                <a:xfrm flipV="1">
                  <a:off x="4259" y="93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8" name="Line 589"/>
                <p:cNvSpPr>
                  <a:spLocks noChangeShapeType="1"/>
                </p:cNvSpPr>
                <p:nvPr/>
              </p:nvSpPr>
              <p:spPr bwMode="auto">
                <a:xfrm>
                  <a:off x="4249" y="954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9" name="Line 590"/>
                <p:cNvSpPr>
                  <a:spLocks noChangeShapeType="1"/>
                </p:cNvSpPr>
                <p:nvPr/>
              </p:nvSpPr>
              <p:spPr bwMode="auto">
                <a:xfrm flipV="1">
                  <a:off x="4266" y="93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0" name="Line 591"/>
                <p:cNvSpPr>
                  <a:spLocks noChangeShapeType="1"/>
                </p:cNvSpPr>
                <p:nvPr/>
              </p:nvSpPr>
              <p:spPr bwMode="auto">
                <a:xfrm>
                  <a:off x="4262" y="954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1" name="Line 592"/>
                <p:cNvSpPr>
                  <a:spLocks noChangeShapeType="1"/>
                </p:cNvSpPr>
                <p:nvPr/>
              </p:nvSpPr>
              <p:spPr bwMode="auto">
                <a:xfrm flipV="1">
                  <a:off x="4279" y="93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2" name="Line 593"/>
                <p:cNvSpPr>
                  <a:spLocks noChangeShapeType="1"/>
                </p:cNvSpPr>
                <p:nvPr/>
              </p:nvSpPr>
              <p:spPr bwMode="auto">
                <a:xfrm>
                  <a:off x="4293" y="954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3" name="Line 594"/>
                <p:cNvSpPr>
                  <a:spLocks noChangeShapeType="1"/>
                </p:cNvSpPr>
                <p:nvPr/>
              </p:nvSpPr>
              <p:spPr bwMode="auto">
                <a:xfrm flipV="1">
                  <a:off x="4309" y="93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4" name="Line 595"/>
                <p:cNvSpPr>
                  <a:spLocks noChangeShapeType="1"/>
                </p:cNvSpPr>
                <p:nvPr/>
              </p:nvSpPr>
              <p:spPr bwMode="auto">
                <a:xfrm>
                  <a:off x="4306" y="986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5" name="Line 596"/>
                <p:cNvSpPr>
                  <a:spLocks noChangeShapeType="1"/>
                </p:cNvSpPr>
                <p:nvPr/>
              </p:nvSpPr>
              <p:spPr bwMode="auto">
                <a:xfrm flipV="1">
                  <a:off x="4323" y="970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6" name="Line 597"/>
                <p:cNvSpPr>
                  <a:spLocks noChangeShapeType="1"/>
                </p:cNvSpPr>
                <p:nvPr/>
              </p:nvSpPr>
              <p:spPr bwMode="auto">
                <a:xfrm>
                  <a:off x="4320" y="986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7" name="Line 598"/>
                <p:cNvSpPr>
                  <a:spLocks noChangeShapeType="1"/>
                </p:cNvSpPr>
                <p:nvPr/>
              </p:nvSpPr>
              <p:spPr bwMode="auto">
                <a:xfrm flipV="1">
                  <a:off x="4336" y="970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8" name="Line 599"/>
                <p:cNvSpPr>
                  <a:spLocks noChangeShapeType="1"/>
                </p:cNvSpPr>
                <p:nvPr/>
              </p:nvSpPr>
              <p:spPr bwMode="auto">
                <a:xfrm>
                  <a:off x="4330" y="986"/>
                  <a:ext cx="37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9" name="Line 600"/>
                <p:cNvSpPr>
                  <a:spLocks noChangeShapeType="1"/>
                </p:cNvSpPr>
                <p:nvPr/>
              </p:nvSpPr>
              <p:spPr bwMode="auto">
                <a:xfrm flipV="1">
                  <a:off x="4347" y="970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0" name="Line 601"/>
                <p:cNvSpPr>
                  <a:spLocks noChangeShapeType="1"/>
                </p:cNvSpPr>
                <p:nvPr/>
              </p:nvSpPr>
              <p:spPr bwMode="auto">
                <a:xfrm>
                  <a:off x="4340" y="986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1" name="Line 602"/>
                <p:cNvSpPr>
                  <a:spLocks noChangeShapeType="1"/>
                </p:cNvSpPr>
                <p:nvPr/>
              </p:nvSpPr>
              <p:spPr bwMode="auto">
                <a:xfrm flipV="1">
                  <a:off x="4357" y="970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2" name="Line 603"/>
                <p:cNvSpPr>
                  <a:spLocks noChangeShapeType="1"/>
                </p:cNvSpPr>
                <p:nvPr/>
              </p:nvSpPr>
              <p:spPr bwMode="auto">
                <a:xfrm>
                  <a:off x="4434" y="1024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3" name="Line 604"/>
                <p:cNvSpPr>
                  <a:spLocks noChangeShapeType="1"/>
                </p:cNvSpPr>
                <p:nvPr/>
              </p:nvSpPr>
              <p:spPr bwMode="auto">
                <a:xfrm flipV="1">
                  <a:off x="4451" y="10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4" name="Line 605"/>
                <p:cNvSpPr>
                  <a:spLocks noChangeShapeType="1"/>
                </p:cNvSpPr>
                <p:nvPr/>
              </p:nvSpPr>
              <p:spPr bwMode="auto">
                <a:xfrm>
                  <a:off x="4458" y="1024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5" name="Line 606"/>
                <p:cNvSpPr>
                  <a:spLocks noChangeShapeType="1"/>
                </p:cNvSpPr>
                <p:nvPr/>
              </p:nvSpPr>
              <p:spPr bwMode="auto">
                <a:xfrm flipV="1">
                  <a:off x="4475" y="10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6" name="Line 607"/>
                <p:cNvSpPr>
                  <a:spLocks noChangeShapeType="1"/>
                </p:cNvSpPr>
                <p:nvPr/>
              </p:nvSpPr>
              <p:spPr bwMode="auto">
                <a:xfrm>
                  <a:off x="4461" y="1024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7" name="Line 608"/>
                <p:cNvSpPr>
                  <a:spLocks noChangeShapeType="1"/>
                </p:cNvSpPr>
                <p:nvPr/>
              </p:nvSpPr>
              <p:spPr bwMode="auto">
                <a:xfrm flipV="1">
                  <a:off x="4478" y="10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8" name="Line 609"/>
                <p:cNvSpPr>
                  <a:spLocks noChangeShapeType="1"/>
                </p:cNvSpPr>
                <p:nvPr/>
              </p:nvSpPr>
              <p:spPr bwMode="auto">
                <a:xfrm>
                  <a:off x="4461" y="1024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9" name="Line 610"/>
                <p:cNvSpPr>
                  <a:spLocks noChangeShapeType="1"/>
                </p:cNvSpPr>
                <p:nvPr/>
              </p:nvSpPr>
              <p:spPr bwMode="auto">
                <a:xfrm flipV="1">
                  <a:off x="4478" y="10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0" name="Line 611"/>
                <p:cNvSpPr>
                  <a:spLocks noChangeShapeType="1"/>
                </p:cNvSpPr>
                <p:nvPr/>
              </p:nvSpPr>
              <p:spPr bwMode="auto">
                <a:xfrm>
                  <a:off x="4461" y="1024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1" name="Line 612"/>
                <p:cNvSpPr>
                  <a:spLocks noChangeShapeType="1"/>
                </p:cNvSpPr>
                <p:nvPr/>
              </p:nvSpPr>
              <p:spPr bwMode="auto">
                <a:xfrm flipV="1">
                  <a:off x="4478" y="10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2" name="Line 613"/>
                <p:cNvSpPr>
                  <a:spLocks noChangeShapeType="1"/>
                </p:cNvSpPr>
                <p:nvPr/>
              </p:nvSpPr>
              <p:spPr bwMode="auto">
                <a:xfrm>
                  <a:off x="4579" y="1024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3" name="Line 614"/>
                <p:cNvSpPr>
                  <a:spLocks noChangeShapeType="1"/>
                </p:cNvSpPr>
                <p:nvPr/>
              </p:nvSpPr>
              <p:spPr bwMode="auto">
                <a:xfrm flipV="1">
                  <a:off x="4596" y="10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4" name="Line 615"/>
                <p:cNvSpPr>
                  <a:spLocks noChangeShapeType="1"/>
                </p:cNvSpPr>
                <p:nvPr/>
              </p:nvSpPr>
              <p:spPr bwMode="auto">
                <a:xfrm>
                  <a:off x="4600" y="1024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5" name="Line 616"/>
                <p:cNvSpPr>
                  <a:spLocks noChangeShapeType="1"/>
                </p:cNvSpPr>
                <p:nvPr/>
              </p:nvSpPr>
              <p:spPr bwMode="auto">
                <a:xfrm flipV="1">
                  <a:off x="4617" y="10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6" name="Line 617"/>
                <p:cNvSpPr>
                  <a:spLocks noChangeShapeType="1"/>
                </p:cNvSpPr>
                <p:nvPr/>
              </p:nvSpPr>
              <p:spPr bwMode="auto">
                <a:xfrm>
                  <a:off x="4640" y="1024"/>
                  <a:ext cx="34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7" name="Line 618"/>
                <p:cNvSpPr>
                  <a:spLocks noChangeShapeType="1"/>
                </p:cNvSpPr>
                <p:nvPr/>
              </p:nvSpPr>
              <p:spPr bwMode="auto">
                <a:xfrm flipV="1">
                  <a:off x="4657" y="1008"/>
                  <a:ext cx="0" cy="32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8" name="Line 619"/>
                <p:cNvSpPr>
                  <a:spLocks noChangeShapeType="1"/>
                </p:cNvSpPr>
                <p:nvPr/>
              </p:nvSpPr>
              <p:spPr bwMode="auto">
                <a:xfrm>
                  <a:off x="4654" y="1024"/>
                  <a:ext cx="33" cy="0"/>
                </a:xfrm>
                <a:prstGeom prst="line">
                  <a:avLst/>
                </a:pr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395" name="Line 621"/>
              <p:cNvSpPr>
                <a:spLocks noChangeShapeType="1"/>
              </p:cNvSpPr>
              <p:nvPr/>
            </p:nvSpPr>
            <p:spPr bwMode="auto">
              <a:xfrm flipV="1">
                <a:off x="4671" y="1008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6" name="Line 622"/>
              <p:cNvSpPr>
                <a:spLocks noChangeShapeType="1"/>
              </p:cNvSpPr>
              <p:nvPr/>
            </p:nvSpPr>
            <p:spPr bwMode="auto">
              <a:xfrm>
                <a:off x="4657" y="1024"/>
                <a:ext cx="34" cy="0"/>
              </a:xfrm>
              <a:prstGeom prst="line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7" name="Line 623"/>
              <p:cNvSpPr>
                <a:spLocks noChangeShapeType="1"/>
              </p:cNvSpPr>
              <p:nvPr/>
            </p:nvSpPr>
            <p:spPr bwMode="auto">
              <a:xfrm flipV="1">
                <a:off x="4674" y="1008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8" name="Line 624"/>
              <p:cNvSpPr>
                <a:spLocks noChangeShapeType="1"/>
              </p:cNvSpPr>
              <p:nvPr/>
            </p:nvSpPr>
            <p:spPr bwMode="auto">
              <a:xfrm>
                <a:off x="4681" y="1024"/>
                <a:ext cx="33" cy="0"/>
              </a:xfrm>
              <a:prstGeom prst="line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9" name="Line 625"/>
              <p:cNvSpPr>
                <a:spLocks noChangeShapeType="1"/>
              </p:cNvSpPr>
              <p:nvPr/>
            </p:nvSpPr>
            <p:spPr bwMode="auto">
              <a:xfrm flipV="1">
                <a:off x="4698" y="1008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0" name="Line 626"/>
              <p:cNvSpPr>
                <a:spLocks noChangeShapeType="1"/>
              </p:cNvSpPr>
              <p:nvPr/>
            </p:nvSpPr>
            <p:spPr bwMode="auto">
              <a:xfrm>
                <a:off x="4765" y="1024"/>
                <a:ext cx="37" cy="0"/>
              </a:xfrm>
              <a:prstGeom prst="line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1" name="Line 627"/>
              <p:cNvSpPr>
                <a:spLocks noChangeShapeType="1"/>
              </p:cNvSpPr>
              <p:nvPr/>
            </p:nvSpPr>
            <p:spPr bwMode="auto">
              <a:xfrm flipV="1">
                <a:off x="4782" y="1008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2" name="Line 628"/>
              <p:cNvSpPr>
                <a:spLocks noChangeShapeType="1"/>
              </p:cNvSpPr>
              <p:nvPr/>
            </p:nvSpPr>
            <p:spPr bwMode="auto">
              <a:xfrm>
                <a:off x="4782" y="1024"/>
                <a:ext cx="34" cy="0"/>
              </a:xfrm>
              <a:prstGeom prst="line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3" name="Line 629"/>
              <p:cNvSpPr>
                <a:spLocks noChangeShapeType="1"/>
              </p:cNvSpPr>
              <p:nvPr/>
            </p:nvSpPr>
            <p:spPr bwMode="auto">
              <a:xfrm flipV="1">
                <a:off x="4799" y="1008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4" name="Line 630"/>
              <p:cNvSpPr>
                <a:spLocks noChangeShapeType="1"/>
              </p:cNvSpPr>
              <p:nvPr/>
            </p:nvSpPr>
            <p:spPr bwMode="auto">
              <a:xfrm>
                <a:off x="4866" y="1024"/>
                <a:ext cx="34" cy="0"/>
              </a:xfrm>
              <a:prstGeom prst="line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5" name="Line 631"/>
              <p:cNvSpPr>
                <a:spLocks noChangeShapeType="1"/>
              </p:cNvSpPr>
              <p:nvPr/>
            </p:nvSpPr>
            <p:spPr bwMode="auto">
              <a:xfrm flipV="1">
                <a:off x="4883" y="1008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6" name="Line 632"/>
              <p:cNvSpPr>
                <a:spLocks noChangeShapeType="1"/>
              </p:cNvSpPr>
              <p:nvPr/>
            </p:nvSpPr>
            <p:spPr bwMode="auto">
              <a:xfrm>
                <a:off x="4974" y="1024"/>
                <a:ext cx="34" cy="0"/>
              </a:xfrm>
              <a:prstGeom prst="line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7" name="Line 633"/>
              <p:cNvSpPr>
                <a:spLocks noChangeShapeType="1"/>
              </p:cNvSpPr>
              <p:nvPr/>
            </p:nvSpPr>
            <p:spPr bwMode="auto">
              <a:xfrm flipV="1">
                <a:off x="4991" y="1008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8" name="Line 634"/>
              <p:cNvSpPr>
                <a:spLocks noChangeShapeType="1"/>
              </p:cNvSpPr>
              <p:nvPr/>
            </p:nvSpPr>
            <p:spPr bwMode="auto">
              <a:xfrm>
                <a:off x="4978" y="1024"/>
                <a:ext cx="33" cy="0"/>
              </a:xfrm>
              <a:prstGeom prst="line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9" name="Line 635"/>
              <p:cNvSpPr>
                <a:spLocks noChangeShapeType="1"/>
              </p:cNvSpPr>
              <p:nvPr/>
            </p:nvSpPr>
            <p:spPr bwMode="auto">
              <a:xfrm flipV="1">
                <a:off x="4995" y="1008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0" name="Freeform 636"/>
              <p:cNvSpPr>
                <a:spLocks/>
              </p:cNvSpPr>
              <p:nvPr/>
            </p:nvSpPr>
            <p:spPr bwMode="auto">
              <a:xfrm>
                <a:off x="3324" y="361"/>
                <a:ext cx="1444" cy="660"/>
              </a:xfrm>
              <a:custGeom>
                <a:avLst/>
                <a:gdLst>
                  <a:gd name="T0" fmla="*/ 0 w 428"/>
                  <a:gd name="T1" fmla="*/ 0 h 207"/>
                  <a:gd name="T2" fmla="*/ 2 w 428"/>
                  <a:gd name="T3" fmla="*/ 0 h 207"/>
                  <a:gd name="T4" fmla="*/ 2 w 428"/>
                  <a:gd name="T5" fmla="*/ 13 h 207"/>
                  <a:gd name="T6" fmla="*/ 3 w 428"/>
                  <a:gd name="T7" fmla="*/ 13 h 207"/>
                  <a:gd name="T8" fmla="*/ 3 w 428"/>
                  <a:gd name="T9" fmla="*/ 27 h 207"/>
                  <a:gd name="T10" fmla="*/ 4 w 428"/>
                  <a:gd name="T11" fmla="*/ 27 h 207"/>
                  <a:gd name="T12" fmla="*/ 4 w 428"/>
                  <a:gd name="T13" fmla="*/ 40 h 207"/>
                  <a:gd name="T14" fmla="*/ 16 w 428"/>
                  <a:gd name="T15" fmla="*/ 40 h 207"/>
                  <a:gd name="T16" fmla="*/ 16 w 428"/>
                  <a:gd name="T17" fmla="*/ 53 h 207"/>
                  <a:gd name="T18" fmla="*/ 19 w 428"/>
                  <a:gd name="T19" fmla="*/ 53 h 207"/>
                  <a:gd name="T20" fmla="*/ 19 w 428"/>
                  <a:gd name="T21" fmla="*/ 67 h 207"/>
                  <a:gd name="T22" fmla="*/ 35 w 428"/>
                  <a:gd name="T23" fmla="*/ 67 h 207"/>
                  <a:gd name="T24" fmla="*/ 35 w 428"/>
                  <a:gd name="T25" fmla="*/ 94 h 207"/>
                  <a:gd name="T26" fmla="*/ 35 w 428"/>
                  <a:gd name="T27" fmla="*/ 94 h 207"/>
                  <a:gd name="T28" fmla="*/ 35 w 428"/>
                  <a:gd name="T29" fmla="*/ 107 h 207"/>
                  <a:gd name="T30" fmla="*/ 43 w 428"/>
                  <a:gd name="T31" fmla="*/ 107 h 207"/>
                  <a:gd name="T32" fmla="*/ 43 w 428"/>
                  <a:gd name="T33" fmla="*/ 120 h 207"/>
                  <a:gd name="T34" fmla="*/ 48 w 428"/>
                  <a:gd name="T35" fmla="*/ 120 h 207"/>
                  <a:gd name="T36" fmla="*/ 48 w 428"/>
                  <a:gd name="T37" fmla="*/ 134 h 207"/>
                  <a:gd name="T38" fmla="*/ 72 w 428"/>
                  <a:gd name="T39" fmla="*/ 134 h 207"/>
                  <a:gd name="T40" fmla="*/ 72 w 428"/>
                  <a:gd name="T41" fmla="*/ 148 h 207"/>
                  <a:gd name="T42" fmla="*/ 80 w 428"/>
                  <a:gd name="T43" fmla="*/ 148 h 207"/>
                  <a:gd name="T44" fmla="*/ 80 w 428"/>
                  <a:gd name="T45" fmla="*/ 163 h 207"/>
                  <a:gd name="T46" fmla="*/ 90 w 428"/>
                  <a:gd name="T47" fmla="*/ 163 h 207"/>
                  <a:gd name="T48" fmla="*/ 90 w 428"/>
                  <a:gd name="T49" fmla="*/ 177 h 207"/>
                  <a:gd name="T50" fmla="*/ 209 w 428"/>
                  <a:gd name="T51" fmla="*/ 177 h 207"/>
                  <a:gd name="T52" fmla="*/ 209 w 428"/>
                  <a:gd name="T53" fmla="*/ 207 h 207"/>
                  <a:gd name="T54" fmla="*/ 428 w 428"/>
                  <a:gd name="T55" fmla="*/ 207 h 207"/>
                  <a:gd name="T56" fmla="*/ 428 w 428"/>
                  <a:gd name="T57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8" h="207">
                    <a:moveTo>
                      <a:pt x="0" y="0"/>
                    </a:moveTo>
                    <a:lnTo>
                      <a:pt x="2" y="0"/>
                    </a:lnTo>
                    <a:lnTo>
                      <a:pt x="2" y="13"/>
                    </a:lnTo>
                    <a:lnTo>
                      <a:pt x="3" y="13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4" y="40"/>
                    </a:lnTo>
                    <a:lnTo>
                      <a:pt x="16" y="40"/>
                    </a:lnTo>
                    <a:lnTo>
                      <a:pt x="16" y="53"/>
                    </a:lnTo>
                    <a:lnTo>
                      <a:pt x="19" y="53"/>
                    </a:lnTo>
                    <a:lnTo>
                      <a:pt x="19" y="67"/>
                    </a:lnTo>
                    <a:lnTo>
                      <a:pt x="35" y="67"/>
                    </a:lnTo>
                    <a:lnTo>
                      <a:pt x="35" y="94"/>
                    </a:lnTo>
                    <a:lnTo>
                      <a:pt x="35" y="94"/>
                    </a:lnTo>
                    <a:lnTo>
                      <a:pt x="35" y="107"/>
                    </a:lnTo>
                    <a:lnTo>
                      <a:pt x="43" y="107"/>
                    </a:lnTo>
                    <a:lnTo>
                      <a:pt x="43" y="120"/>
                    </a:lnTo>
                    <a:lnTo>
                      <a:pt x="48" y="120"/>
                    </a:lnTo>
                    <a:lnTo>
                      <a:pt x="48" y="134"/>
                    </a:lnTo>
                    <a:lnTo>
                      <a:pt x="72" y="134"/>
                    </a:lnTo>
                    <a:lnTo>
                      <a:pt x="72" y="148"/>
                    </a:lnTo>
                    <a:lnTo>
                      <a:pt x="80" y="148"/>
                    </a:lnTo>
                    <a:lnTo>
                      <a:pt x="80" y="163"/>
                    </a:lnTo>
                    <a:lnTo>
                      <a:pt x="90" y="163"/>
                    </a:lnTo>
                    <a:lnTo>
                      <a:pt x="90" y="177"/>
                    </a:lnTo>
                    <a:lnTo>
                      <a:pt x="209" y="177"/>
                    </a:lnTo>
                    <a:lnTo>
                      <a:pt x="209" y="207"/>
                    </a:lnTo>
                    <a:lnTo>
                      <a:pt x="428" y="207"/>
                    </a:lnTo>
                    <a:lnTo>
                      <a:pt x="428" y="207"/>
                    </a:lnTo>
                  </a:path>
                </a:pathLst>
              </a:cu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1" name="Line 637"/>
              <p:cNvSpPr>
                <a:spLocks noChangeShapeType="1"/>
              </p:cNvSpPr>
              <p:nvPr/>
            </p:nvSpPr>
            <p:spPr bwMode="auto">
              <a:xfrm>
                <a:off x="3520" y="788"/>
                <a:ext cx="33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2" name="Line 638"/>
              <p:cNvSpPr>
                <a:spLocks noChangeShapeType="1"/>
              </p:cNvSpPr>
              <p:nvPr/>
            </p:nvSpPr>
            <p:spPr bwMode="auto">
              <a:xfrm flipV="1">
                <a:off x="3537" y="772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3" name="Line 639"/>
              <p:cNvSpPr>
                <a:spLocks noChangeShapeType="1"/>
              </p:cNvSpPr>
              <p:nvPr/>
            </p:nvSpPr>
            <p:spPr bwMode="auto">
              <a:xfrm>
                <a:off x="3564" y="833"/>
                <a:ext cx="33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4" name="Line 640"/>
              <p:cNvSpPr>
                <a:spLocks noChangeShapeType="1"/>
              </p:cNvSpPr>
              <p:nvPr/>
            </p:nvSpPr>
            <p:spPr bwMode="auto">
              <a:xfrm flipV="1">
                <a:off x="3580" y="817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5" name="Line 641"/>
              <p:cNvSpPr>
                <a:spLocks noChangeShapeType="1"/>
              </p:cNvSpPr>
              <p:nvPr/>
            </p:nvSpPr>
            <p:spPr bwMode="auto">
              <a:xfrm>
                <a:off x="3641" y="925"/>
                <a:ext cx="34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6" name="Line 642"/>
              <p:cNvSpPr>
                <a:spLocks noChangeShapeType="1"/>
              </p:cNvSpPr>
              <p:nvPr/>
            </p:nvSpPr>
            <p:spPr bwMode="auto">
              <a:xfrm flipV="1">
                <a:off x="3658" y="909"/>
                <a:ext cx="0" cy="35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7" name="Line 643"/>
              <p:cNvSpPr>
                <a:spLocks noChangeShapeType="1"/>
              </p:cNvSpPr>
              <p:nvPr/>
            </p:nvSpPr>
            <p:spPr bwMode="auto">
              <a:xfrm>
                <a:off x="3688" y="925"/>
                <a:ext cx="34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8" name="Line 644"/>
              <p:cNvSpPr>
                <a:spLocks noChangeShapeType="1"/>
              </p:cNvSpPr>
              <p:nvPr/>
            </p:nvSpPr>
            <p:spPr bwMode="auto">
              <a:xfrm flipV="1">
                <a:off x="3705" y="909"/>
                <a:ext cx="0" cy="35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9" name="Line 645"/>
              <p:cNvSpPr>
                <a:spLocks noChangeShapeType="1"/>
              </p:cNvSpPr>
              <p:nvPr/>
            </p:nvSpPr>
            <p:spPr bwMode="auto">
              <a:xfrm>
                <a:off x="3736" y="925"/>
                <a:ext cx="33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0" name="Line 646"/>
              <p:cNvSpPr>
                <a:spLocks noChangeShapeType="1"/>
              </p:cNvSpPr>
              <p:nvPr/>
            </p:nvSpPr>
            <p:spPr bwMode="auto">
              <a:xfrm flipV="1">
                <a:off x="3753" y="909"/>
                <a:ext cx="0" cy="35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1" name="Line 647"/>
              <p:cNvSpPr>
                <a:spLocks noChangeShapeType="1"/>
              </p:cNvSpPr>
              <p:nvPr/>
            </p:nvSpPr>
            <p:spPr bwMode="auto">
              <a:xfrm>
                <a:off x="3773" y="925"/>
                <a:ext cx="34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2" name="Line 648"/>
              <p:cNvSpPr>
                <a:spLocks noChangeShapeType="1"/>
              </p:cNvSpPr>
              <p:nvPr/>
            </p:nvSpPr>
            <p:spPr bwMode="auto">
              <a:xfrm flipV="1">
                <a:off x="3790" y="909"/>
                <a:ext cx="0" cy="35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3" name="Line 649"/>
              <p:cNvSpPr>
                <a:spLocks noChangeShapeType="1"/>
              </p:cNvSpPr>
              <p:nvPr/>
            </p:nvSpPr>
            <p:spPr bwMode="auto">
              <a:xfrm>
                <a:off x="3844" y="925"/>
                <a:ext cx="33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4" name="Line 650"/>
              <p:cNvSpPr>
                <a:spLocks noChangeShapeType="1"/>
              </p:cNvSpPr>
              <p:nvPr/>
            </p:nvSpPr>
            <p:spPr bwMode="auto">
              <a:xfrm flipV="1">
                <a:off x="3861" y="909"/>
                <a:ext cx="0" cy="35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5" name="Line 651"/>
              <p:cNvSpPr>
                <a:spLocks noChangeShapeType="1"/>
              </p:cNvSpPr>
              <p:nvPr/>
            </p:nvSpPr>
            <p:spPr bwMode="auto">
              <a:xfrm>
                <a:off x="3847" y="925"/>
                <a:ext cx="34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6" name="Line 652"/>
              <p:cNvSpPr>
                <a:spLocks noChangeShapeType="1"/>
              </p:cNvSpPr>
              <p:nvPr/>
            </p:nvSpPr>
            <p:spPr bwMode="auto">
              <a:xfrm flipV="1">
                <a:off x="3864" y="909"/>
                <a:ext cx="0" cy="35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7" name="Line 653"/>
              <p:cNvSpPr>
                <a:spLocks noChangeShapeType="1"/>
              </p:cNvSpPr>
              <p:nvPr/>
            </p:nvSpPr>
            <p:spPr bwMode="auto">
              <a:xfrm>
                <a:off x="3915" y="925"/>
                <a:ext cx="33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8" name="Line 654"/>
              <p:cNvSpPr>
                <a:spLocks noChangeShapeType="1"/>
              </p:cNvSpPr>
              <p:nvPr/>
            </p:nvSpPr>
            <p:spPr bwMode="auto">
              <a:xfrm flipV="1">
                <a:off x="3931" y="909"/>
                <a:ext cx="0" cy="35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9" name="Line 655"/>
              <p:cNvSpPr>
                <a:spLocks noChangeShapeType="1"/>
              </p:cNvSpPr>
              <p:nvPr/>
            </p:nvSpPr>
            <p:spPr bwMode="auto">
              <a:xfrm>
                <a:off x="3985" y="925"/>
                <a:ext cx="34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0" name="Line 656"/>
              <p:cNvSpPr>
                <a:spLocks noChangeShapeType="1"/>
              </p:cNvSpPr>
              <p:nvPr/>
            </p:nvSpPr>
            <p:spPr bwMode="auto">
              <a:xfrm flipV="1">
                <a:off x="4002" y="909"/>
                <a:ext cx="0" cy="35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1" name="Line 657"/>
              <p:cNvSpPr>
                <a:spLocks noChangeShapeType="1"/>
              </p:cNvSpPr>
              <p:nvPr/>
            </p:nvSpPr>
            <p:spPr bwMode="auto">
              <a:xfrm>
                <a:off x="4097" y="1021"/>
                <a:ext cx="34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2" name="Line 658"/>
              <p:cNvSpPr>
                <a:spLocks noChangeShapeType="1"/>
              </p:cNvSpPr>
              <p:nvPr/>
            </p:nvSpPr>
            <p:spPr bwMode="auto">
              <a:xfrm flipV="1">
                <a:off x="4114" y="1005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3" name="Line 659"/>
              <p:cNvSpPr>
                <a:spLocks noChangeShapeType="1"/>
              </p:cNvSpPr>
              <p:nvPr/>
            </p:nvSpPr>
            <p:spPr bwMode="auto">
              <a:xfrm>
                <a:off x="4266" y="1021"/>
                <a:ext cx="33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4" name="Line 660"/>
              <p:cNvSpPr>
                <a:spLocks noChangeShapeType="1"/>
              </p:cNvSpPr>
              <p:nvPr/>
            </p:nvSpPr>
            <p:spPr bwMode="auto">
              <a:xfrm flipV="1">
                <a:off x="4282" y="1005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5" name="Line 661"/>
              <p:cNvSpPr>
                <a:spLocks noChangeShapeType="1"/>
              </p:cNvSpPr>
              <p:nvPr/>
            </p:nvSpPr>
            <p:spPr bwMode="auto">
              <a:xfrm>
                <a:off x="4316" y="1021"/>
                <a:ext cx="34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6" name="Line 662"/>
              <p:cNvSpPr>
                <a:spLocks noChangeShapeType="1"/>
              </p:cNvSpPr>
              <p:nvPr/>
            </p:nvSpPr>
            <p:spPr bwMode="auto">
              <a:xfrm flipV="1">
                <a:off x="4333" y="1005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7" name="Line 663"/>
              <p:cNvSpPr>
                <a:spLocks noChangeShapeType="1"/>
              </p:cNvSpPr>
              <p:nvPr/>
            </p:nvSpPr>
            <p:spPr bwMode="auto">
              <a:xfrm>
                <a:off x="4394" y="1021"/>
                <a:ext cx="37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8" name="Line 664"/>
              <p:cNvSpPr>
                <a:spLocks noChangeShapeType="1"/>
              </p:cNvSpPr>
              <p:nvPr/>
            </p:nvSpPr>
            <p:spPr bwMode="auto">
              <a:xfrm flipV="1">
                <a:off x="4414" y="1005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9" name="Line 665"/>
              <p:cNvSpPr>
                <a:spLocks noChangeShapeType="1"/>
              </p:cNvSpPr>
              <p:nvPr/>
            </p:nvSpPr>
            <p:spPr bwMode="auto">
              <a:xfrm>
                <a:off x="4579" y="1021"/>
                <a:ext cx="34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0" name="Line 666"/>
              <p:cNvSpPr>
                <a:spLocks noChangeShapeType="1"/>
              </p:cNvSpPr>
              <p:nvPr/>
            </p:nvSpPr>
            <p:spPr bwMode="auto">
              <a:xfrm flipV="1">
                <a:off x="4596" y="1005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1" name="Line 667"/>
              <p:cNvSpPr>
                <a:spLocks noChangeShapeType="1"/>
              </p:cNvSpPr>
              <p:nvPr/>
            </p:nvSpPr>
            <p:spPr bwMode="auto">
              <a:xfrm>
                <a:off x="4600" y="1021"/>
                <a:ext cx="37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2" name="Line 668"/>
              <p:cNvSpPr>
                <a:spLocks noChangeShapeType="1"/>
              </p:cNvSpPr>
              <p:nvPr/>
            </p:nvSpPr>
            <p:spPr bwMode="auto">
              <a:xfrm flipV="1">
                <a:off x="4617" y="1005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3" name="Line 669"/>
              <p:cNvSpPr>
                <a:spLocks noChangeShapeType="1"/>
              </p:cNvSpPr>
              <p:nvPr/>
            </p:nvSpPr>
            <p:spPr bwMode="auto">
              <a:xfrm>
                <a:off x="4752" y="1021"/>
                <a:ext cx="33" cy="0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4" name="Line 670"/>
              <p:cNvSpPr>
                <a:spLocks noChangeShapeType="1"/>
              </p:cNvSpPr>
              <p:nvPr/>
            </p:nvSpPr>
            <p:spPr bwMode="auto">
              <a:xfrm flipV="1">
                <a:off x="4768" y="1005"/>
                <a:ext cx="0" cy="32"/>
              </a:xfrm>
              <a:prstGeom prst="line">
                <a:avLst/>
              </a:prstGeom>
              <a:noFill/>
              <a:ln w="4763" cap="rnd">
                <a:solidFill>
                  <a:srgbClr val="4D4D4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5" name="Rectangle 671"/>
              <p:cNvSpPr>
                <a:spLocks noChangeArrowheads="1"/>
              </p:cNvSpPr>
              <p:nvPr/>
            </p:nvSpPr>
            <p:spPr bwMode="auto">
              <a:xfrm>
                <a:off x="3260" y="2047"/>
                <a:ext cx="109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142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446" name="Rectangle 672"/>
              <p:cNvSpPr>
                <a:spLocks noChangeArrowheads="1"/>
              </p:cNvSpPr>
              <p:nvPr/>
            </p:nvSpPr>
            <p:spPr bwMode="auto">
              <a:xfrm>
                <a:off x="3621" y="2047"/>
                <a:ext cx="7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80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447" name="Rectangle 673"/>
              <p:cNvSpPr>
                <a:spLocks noChangeArrowheads="1"/>
              </p:cNvSpPr>
              <p:nvPr/>
            </p:nvSpPr>
            <p:spPr bwMode="auto">
              <a:xfrm>
                <a:off x="3969" y="2047"/>
                <a:ext cx="7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46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448" name="Rectangle 674"/>
              <p:cNvSpPr>
                <a:spLocks noChangeArrowheads="1"/>
              </p:cNvSpPr>
              <p:nvPr/>
            </p:nvSpPr>
            <p:spPr bwMode="auto">
              <a:xfrm>
                <a:off x="4316" y="2047"/>
                <a:ext cx="7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18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449" name="Rectangle 675"/>
              <p:cNvSpPr>
                <a:spLocks noChangeArrowheads="1"/>
              </p:cNvSpPr>
              <p:nvPr/>
            </p:nvSpPr>
            <p:spPr bwMode="auto">
              <a:xfrm>
                <a:off x="4681" y="2047"/>
                <a:ext cx="3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5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450" name="Rectangle 676"/>
              <p:cNvSpPr>
                <a:spLocks noChangeArrowheads="1"/>
              </p:cNvSpPr>
              <p:nvPr/>
            </p:nvSpPr>
            <p:spPr bwMode="auto">
              <a:xfrm>
                <a:off x="5029" y="2047"/>
                <a:ext cx="3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451" name="Rectangle 677"/>
              <p:cNvSpPr>
                <a:spLocks noChangeArrowheads="1"/>
              </p:cNvSpPr>
              <p:nvPr/>
            </p:nvSpPr>
            <p:spPr bwMode="auto">
              <a:xfrm>
                <a:off x="3277" y="2131"/>
                <a:ext cx="7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31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452" name="Rectangle 678"/>
              <p:cNvSpPr>
                <a:spLocks noChangeArrowheads="1"/>
              </p:cNvSpPr>
              <p:nvPr/>
            </p:nvSpPr>
            <p:spPr bwMode="auto">
              <a:xfrm>
                <a:off x="3621" y="2131"/>
                <a:ext cx="7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15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453" name="Rectangle 679"/>
              <p:cNvSpPr>
                <a:spLocks noChangeArrowheads="1"/>
              </p:cNvSpPr>
              <p:nvPr/>
            </p:nvSpPr>
            <p:spPr bwMode="auto">
              <a:xfrm>
                <a:off x="3986" y="2131"/>
                <a:ext cx="3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8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454" name="Rectangle 680"/>
              <p:cNvSpPr>
                <a:spLocks noChangeArrowheads="1"/>
              </p:cNvSpPr>
              <p:nvPr/>
            </p:nvSpPr>
            <p:spPr bwMode="auto">
              <a:xfrm>
                <a:off x="4333" y="2131"/>
                <a:ext cx="3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4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455" name="Rectangle 681"/>
              <p:cNvSpPr>
                <a:spLocks noChangeArrowheads="1"/>
              </p:cNvSpPr>
              <p:nvPr/>
            </p:nvSpPr>
            <p:spPr bwMode="auto">
              <a:xfrm>
                <a:off x="4681" y="2131"/>
                <a:ext cx="3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1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456" name="Rectangle 682"/>
              <p:cNvSpPr>
                <a:spLocks noChangeArrowheads="1"/>
              </p:cNvSpPr>
              <p:nvPr/>
            </p:nvSpPr>
            <p:spPr bwMode="auto">
              <a:xfrm>
                <a:off x="5029" y="2131"/>
                <a:ext cx="3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457" name="Rectangle 685"/>
              <p:cNvSpPr>
                <a:spLocks noChangeArrowheads="1"/>
              </p:cNvSpPr>
              <p:nvPr/>
            </p:nvSpPr>
            <p:spPr bwMode="auto">
              <a:xfrm>
                <a:off x="3324" y="1954"/>
                <a:ext cx="435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Number at risk</a:t>
                </a:r>
                <a:endParaRPr kumimoji="1" lang="ja-JP" altLang="ja-JP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</p:grpSp>
        <p:sp>
          <p:nvSpPr>
            <p:cNvPr id="1689" name="テキスト ボックス 1688"/>
            <p:cNvSpPr txBox="1"/>
            <p:nvPr/>
          </p:nvSpPr>
          <p:spPr>
            <a:xfrm>
              <a:off x="3168394" y="5737344"/>
              <a:ext cx="9805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i="1" dirty="0"/>
                <a:t>P </a:t>
              </a:r>
              <a:r>
                <a:rPr lang="en-US" altLang="ja-JP" sz="1200" dirty="0"/>
                <a:t>=0.145</a:t>
              </a:r>
              <a:endParaRPr kumimoji="1" lang="ja-JP" altLang="en-US" sz="1200" dirty="0"/>
            </a:p>
          </p:txBody>
        </p:sp>
        <p:sp>
          <p:nvSpPr>
            <p:cNvPr id="1690" name="テキスト ボックス 1689"/>
            <p:cNvSpPr txBox="1"/>
            <p:nvPr/>
          </p:nvSpPr>
          <p:spPr>
            <a:xfrm>
              <a:off x="15345" y="6469571"/>
              <a:ext cx="7044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/>
                <a:t>w/o MPM</a:t>
              </a:r>
              <a:endParaRPr kumimoji="1" lang="ja-JP" altLang="en-US" sz="1000" dirty="0"/>
            </a:p>
          </p:txBody>
        </p:sp>
        <p:sp>
          <p:nvSpPr>
            <p:cNvPr id="1691" name="テキスト ボックス 1690"/>
            <p:cNvSpPr txBox="1"/>
            <p:nvPr/>
          </p:nvSpPr>
          <p:spPr>
            <a:xfrm>
              <a:off x="-8405" y="6621971"/>
              <a:ext cx="8568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/>
                <a:t>with</a:t>
              </a:r>
              <a:r>
                <a:rPr kumimoji="1" lang="en-US" altLang="ja-JP" sz="1000" dirty="0"/>
                <a:t> MPM</a:t>
              </a:r>
              <a:endParaRPr kumimoji="1" lang="ja-JP" altLang="en-US" sz="1000" dirty="0"/>
            </a:p>
          </p:txBody>
        </p:sp>
        <p:sp>
          <p:nvSpPr>
            <p:cNvPr id="1692" name="テキスト ボックス 1691"/>
            <p:cNvSpPr txBox="1"/>
            <p:nvPr/>
          </p:nvSpPr>
          <p:spPr>
            <a:xfrm>
              <a:off x="186618" y="3689153"/>
              <a:ext cx="3963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kumimoji="1"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93" name="Group 694"/>
          <p:cNvGrpSpPr>
            <a:grpSpLocks noChangeAspect="1"/>
          </p:cNvGrpSpPr>
          <p:nvPr/>
        </p:nvGrpSpPr>
        <p:grpSpPr bwMode="auto">
          <a:xfrm>
            <a:off x="4822345" y="3429795"/>
            <a:ext cx="3814763" cy="3398839"/>
            <a:chOff x="232" y="2170"/>
            <a:chExt cx="2403" cy="2141"/>
          </a:xfrm>
        </p:grpSpPr>
        <p:sp>
          <p:nvSpPr>
            <p:cNvPr id="1694" name="AutoShape 693"/>
            <p:cNvSpPr>
              <a:spLocks noChangeAspect="1" noChangeArrowheads="1" noTextEdit="1"/>
            </p:cNvSpPr>
            <p:nvPr/>
          </p:nvSpPr>
          <p:spPr bwMode="auto">
            <a:xfrm>
              <a:off x="232" y="2170"/>
              <a:ext cx="2403" cy="2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695" name="Group 895"/>
            <p:cNvGrpSpPr>
              <a:grpSpLocks/>
            </p:cNvGrpSpPr>
            <p:nvPr/>
          </p:nvGrpSpPr>
          <p:grpSpPr bwMode="auto">
            <a:xfrm>
              <a:off x="350" y="2416"/>
              <a:ext cx="2162" cy="1648"/>
              <a:chOff x="350" y="2416"/>
              <a:chExt cx="2162" cy="1648"/>
            </a:xfrm>
          </p:grpSpPr>
          <p:sp>
            <p:nvSpPr>
              <p:cNvPr id="1745" name="Line 695"/>
              <p:cNvSpPr>
                <a:spLocks noChangeShapeType="1"/>
              </p:cNvSpPr>
              <p:nvPr/>
            </p:nvSpPr>
            <p:spPr bwMode="auto">
              <a:xfrm>
                <a:off x="650" y="3833"/>
                <a:ext cx="1831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6" name="Line 696"/>
              <p:cNvSpPr>
                <a:spLocks noChangeShapeType="1"/>
              </p:cNvSpPr>
              <p:nvPr/>
            </p:nvSpPr>
            <p:spPr bwMode="auto">
              <a:xfrm>
                <a:off x="650" y="3833"/>
                <a:ext cx="0" cy="2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7" name="Line 697"/>
              <p:cNvSpPr>
                <a:spLocks noChangeShapeType="1"/>
              </p:cNvSpPr>
              <p:nvPr/>
            </p:nvSpPr>
            <p:spPr bwMode="auto">
              <a:xfrm>
                <a:off x="1015" y="3833"/>
                <a:ext cx="0" cy="2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8" name="Line 698"/>
              <p:cNvSpPr>
                <a:spLocks noChangeShapeType="1"/>
              </p:cNvSpPr>
              <p:nvPr/>
            </p:nvSpPr>
            <p:spPr bwMode="auto">
              <a:xfrm>
                <a:off x="1383" y="3833"/>
                <a:ext cx="0" cy="2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9" name="Line 699"/>
              <p:cNvSpPr>
                <a:spLocks noChangeShapeType="1"/>
              </p:cNvSpPr>
              <p:nvPr/>
            </p:nvSpPr>
            <p:spPr bwMode="auto">
              <a:xfrm>
                <a:off x="1748" y="3833"/>
                <a:ext cx="0" cy="2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0" name="Line 700"/>
              <p:cNvSpPr>
                <a:spLocks noChangeShapeType="1"/>
              </p:cNvSpPr>
              <p:nvPr/>
            </p:nvSpPr>
            <p:spPr bwMode="auto">
              <a:xfrm>
                <a:off x="2117" y="3833"/>
                <a:ext cx="0" cy="2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1" name="Line 701"/>
              <p:cNvSpPr>
                <a:spLocks noChangeShapeType="1"/>
              </p:cNvSpPr>
              <p:nvPr/>
            </p:nvSpPr>
            <p:spPr bwMode="auto">
              <a:xfrm>
                <a:off x="2481" y="3833"/>
                <a:ext cx="0" cy="2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2" name="Rectangle 702"/>
              <p:cNvSpPr>
                <a:spLocks noChangeArrowheads="1"/>
              </p:cNvSpPr>
              <p:nvPr/>
            </p:nvSpPr>
            <p:spPr bwMode="auto">
              <a:xfrm>
                <a:off x="618" y="3897"/>
                <a:ext cx="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753" name="Rectangle 703"/>
              <p:cNvSpPr>
                <a:spLocks noChangeArrowheads="1"/>
              </p:cNvSpPr>
              <p:nvPr/>
            </p:nvSpPr>
            <p:spPr bwMode="auto">
              <a:xfrm>
                <a:off x="983" y="3897"/>
                <a:ext cx="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2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754" name="Rectangle 704"/>
              <p:cNvSpPr>
                <a:spLocks noChangeArrowheads="1"/>
              </p:cNvSpPr>
              <p:nvPr/>
            </p:nvSpPr>
            <p:spPr bwMode="auto">
              <a:xfrm>
                <a:off x="1351" y="3897"/>
                <a:ext cx="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4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755" name="Rectangle 705"/>
              <p:cNvSpPr>
                <a:spLocks noChangeArrowheads="1"/>
              </p:cNvSpPr>
              <p:nvPr/>
            </p:nvSpPr>
            <p:spPr bwMode="auto">
              <a:xfrm>
                <a:off x="1716" y="3897"/>
                <a:ext cx="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6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756" name="Rectangle 706"/>
              <p:cNvSpPr>
                <a:spLocks noChangeArrowheads="1"/>
              </p:cNvSpPr>
              <p:nvPr/>
            </p:nvSpPr>
            <p:spPr bwMode="auto">
              <a:xfrm>
                <a:off x="2085" y="3897"/>
                <a:ext cx="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8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757" name="Rectangle 707"/>
              <p:cNvSpPr>
                <a:spLocks noChangeArrowheads="1"/>
              </p:cNvSpPr>
              <p:nvPr/>
            </p:nvSpPr>
            <p:spPr bwMode="auto">
              <a:xfrm>
                <a:off x="2431" y="3897"/>
                <a:ext cx="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10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758" name="Line 708"/>
              <p:cNvSpPr>
                <a:spLocks noChangeShapeType="1"/>
              </p:cNvSpPr>
              <p:nvPr/>
            </p:nvSpPr>
            <p:spPr bwMode="auto">
              <a:xfrm flipV="1">
                <a:off x="650" y="2470"/>
                <a:ext cx="0" cy="131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9" name="Line 709"/>
              <p:cNvSpPr>
                <a:spLocks noChangeShapeType="1"/>
              </p:cNvSpPr>
              <p:nvPr/>
            </p:nvSpPr>
            <p:spPr bwMode="auto">
              <a:xfrm flipH="1">
                <a:off x="615" y="3780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0" name="Line 710"/>
              <p:cNvSpPr>
                <a:spLocks noChangeShapeType="1"/>
              </p:cNvSpPr>
              <p:nvPr/>
            </p:nvSpPr>
            <p:spPr bwMode="auto">
              <a:xfrm flipH="1">
                <a:off x="615" y="3518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1" name="Line 711"/>
              <p:cNvSpPr>
                <a:spLocks noChangeShapeType="1"/>
              </p:cNvSpPr>
              <p:nvPr/>
            </p:nvSpPr>
            <p:spPr bwMode="auto">
              <a:xfrm flipH="1">
                <a:off x="615" y="3256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2" name="Line 712"/>
              <p:cNvSpPr>
                <a:spLocks noChangeShapeType="1"/>
              </p:cNvSpPr>
              <p:nvPr/>
            </p:nvSpPr>
            <p:spPr bwMode="auto">
              <a:xfrm flipH="1">
                <a:off x="615" y="2994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3" name="Line 713"/>
              <p:cNvSpPr>
                <a:spLocks noChangeShapeType="1"/>
              </p:cNvSpPr>
              <p:nvPr/>
            </p:nvSpPr>
            <p:spPr bwMode="auto">
              <a:xfrm flipH="1">
                <a:off x="615" y="2732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4" name="Line 714"/>
              <p:cNvSpPr>
                <a:spLocks noChangeShapeType="1"/>
              </p:cNvSpPr>
              <p:nvPr/>
            </p:nvSpPr>
            <p:spPr bwMode="auto">
              <a:xfrm flipH="1">
                <a:off x="615" y="2470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5" name="Rectangle 715"/>
              <p:cNvSpPr>
                <a:spLocks noChangeArrowheads="1"/>
              </p:cNvSpPr>
              <p:nvPr/>
            </p:nvSpPr>
            <p:spPr bwMode="auto">
              <a:xfrm>
                <a:off x="461" y="3755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0.0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766" name="Rectangle 716"/>
              <p:cNvSpPr>
                <a:spLocks noChangeArrowheads="1"/>
              </p:cNvSpPr>
              <p:nvPr/>
            </p:nvSpPr>
            <p:spPr bwMode="auto">
              <a:xfrm>
                <a:off x="461" y="3493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0.2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767" name="Rectangle 717"/>
              <p:cNvSpPr>
                <a:spLocks noChangeArrowheads="1"/>
              </p:cNvSpPr>
              <p:nvPr/>
            </p:nvSpPr>
            <p:spPr bwMode="auto">
              <a:xfrm>
                <a:off x="461" y="3231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0.4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768" name="Rectangle 718"/>
              <p:cNvSpPr>
                <a:spLocks noChangeArrowheads="1"/>
              </p:cNvSpPr>
              <p:nvPr/>
            </p:nvSpPr>
            <p:spPr bwMode="auto">
              <a:xfrm>
                <a:off x="461" y="2969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0.6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769" name="Rectangle 719"/>
              <p:cNvSpPr>
                <a:spLocks noChangeArrowheads="1"/>
              </p:cNvSpPr>
              <p:nvPr/>
            </p:nvSpPr>
            <p:spPr bwMode="auto">
              <a:xfrm>
                <a:off x="461" y="2707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0.8</a:t>
                </a:r>
                <a:endParaRPr kumimoji="1" lang="ja-JP" altLang="ja-JP" sz="3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770" name="Rectangle 720"/>
              <p:cNvSpPr>
                <a:spLocks noChangeArrowheads="1"/>
              </p:cNvSpPr>
              <p:nvPr/>
            </p:nvSpPr>
            <p:spPr bwMode="auto">
              <a:xfrm>
                <a:off x="461" y="2445"/>
                <a:ext cx="1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1.0</a:t>
                </a:r>
                <a:endParaRPr kumimoji="1" lang="ja-JP" altLang="ja-JP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771" name="Freeform 721"/>
              <p:cNvSpPr>
                <a:spLocks/>
              </p:cNvSpPr>
              <p:nvPr/>
            </p:nvSpPr>
            <p:spPr bwMode="auto">
              <a:xfrm>
                <a:off x="650" y="2416"/>
                <a:ext cx="1842" cy="1417"/>
              </a:xfrm>
              <a:custGeom>
                <a:avLst/>
                <a:gdLst>
                  <a:gd name="T0" fmla="*/ 0 w 515"/>
                  <a:gd name="T1" fmla="*/ 0 h 449"/>
                  <a:gd name="T2" fmla="*/ 0 w 515"/>
                  <a:gd name="T3" fmla="*/ 449 h 449"/>
                  <a:gd name="T4" fmla="*/ 515 w 515"/>
                  <a:gd name="T5" fmla="*/ 449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5" h="449">
                    <a:moveTo>
                      <a:pt x="0" y="0"/>
                    </a:moveTo>
                    <a:lnTo>
                      <a:pt x="0" y="449"/>
                    </a:lnTo>
                    <a:lnTo>
                      <a:pt x="515" y="449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2" name="Rectangle 722"/>
              <p:cNvSpPr>
                <a:spLocks noChangeArrowheads="1"/>
              </p:cNvSpPr>
              <p:nvPr/>
            </p:nvSpPr>
            <p:spPr bwMode="auto">
              <a:xfrm>
                <a:off x="1257" y="2418"/>
                <a:ext cx="560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H</a:t>
                </a:r>
                <a:r>
                  <a:rPr kumimoji="1" lang="en-US" altLang="ja-JP" sz="12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igh</a:t>
                </a:r>
                <a:r>
                  <a:rPr kumimoji="1" lang="en-US" altLang="ja-JP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-int. risk</a:t>
                </a:r>
                <a:endParaRPr kumimoji="1" lang="ja-JP" altLang="ja-JP" sz="3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773" name="Rectangle 723"/>
              <p:cNvSpPr>
                <a:spLocks noChangeArrowheads="1"/>
              </p:cNvSpPr>
              <p:nvPr/>
            </p:nvSpPr>
            <p:spPr bwMode="auto">
              <a:xfrm>
                <a:off x="1422" y="3967"/>
                <a:ext cx="34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PFS</a:t>
                </a:r>
                <a:r>
                  <a:rPr kumimoji="1" lang="en-US" altLang="ja-JP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 (year)</a:t>
                </a:r>
                <a:endParaRPr kumimoji="1" lang="ja-JP" altLang="ja-JP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774" name="Rectangle 724"/>
              <p:cNvSpPr>
                <a:spLocks noChangeArrowheads="1"/>
              </p:cNvSpPr>
              <p:nvPr/>
            </p:nvSpPr>
            <p:spPr bwMode="auto">
              <a:xfrm rot="16200000">
                <a:off x="220" y="3074"/>
                <a:ext cx="35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ea typeface="ＭＳ Ｐゴシック" pitchFamily="50" charset="-128"/>
                    <a:cs typeface="ＭＳ Ｐゴシック" pitchFamily="50" charset="-128"/>
                  </a:rPr>
                  <a:t>Probability</a:t>
                </a:r>
                <a:endParaRPr kumimoji="1" lang="ja-JP" altLang="ja-JP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775" name="Freeform 725"/>
              <p:cNvSpPr>
                <a:spLocks/>
              </p:cNvSpPr>
              <p:nvPr/>
            </p:nvSpPr>
            <p:spPr bwMode="auto">
              <a:xfrm>
                <a:off x="650" y="2470"/>
                <a:ext cx="1771" cy="947"/>
              </a:xfrm>
              <a:custGeom>
                <a:avLst/>
                <a:gdLst>
                  <a:gd name="T0" fmla="*/ 4 w 495"/>
                  <a:gd name="T1" fmla="*/ 2 h 300"/>
                  <a:gd name="T2" fmla="*/ 6 w 495"/>
                  <a:gd name="T3" fmla="*/ 5 h 300"/>
                  <a:gd name="T4" fmla="*/ 7 w 495"/>
                  <a:gd name="T5" fmla="*/ 10 h 300"/>
                  <a:gd name="T6" fmla="*/ 10 w 495"/>
                  <a:gd name="T7" fmla="*/ 12 h 300"/>
                  <a:gd name="T8" fmla="*/ 10 w 495"/>
                  <a:gd name="T9" fmla="*/ 17 h 300"/>
                  <a:gd name="T10" fmla="*/ 13 w 495"/>
                  <a:gd name="T11" fmla="*/ 20 h 300"/>
                  <a:gd name="T12" fmla="*/ 14 w 495"/>
                  <a:gd name="T13" fmla="*/ 25 h 300"/>
                  <a:gd name="T14" fmla="*/ 16 w 495"/>
                  <a:gd name="T15" fmla="*/ 28 h 300"/>
                  <a:gd name="T16" fmla="*/ 16 w 495"/>
                  <a:gd name="T17" fmla="*/ 33 h 300"/>
                  <a:gd name="T18" fmla="*/ 27 w 495"/>
                  <a:gd name="T19" fmla="*/ 35 h 300"/>
                  <a:gd name="T20" fmla="*/ 27 w 495"/>
                  <a:gd name="T21" fmla="*/ 40 h 300"/>
                  <a:gd name="T22" fmla="*/ 31 w 495"/>
                  <a:gd name="T23" fmla="*/ 43 h 300"/>
                  <a:gd name="T24" fmla="*/ 32 w 495"/>
                  <a:gd name="T25" fmla="*/ 48 h 300"/>
                  <a:gd name="T26" fmla="*/ 37 w 495"/>
                  <a:gd name="T27" fmla="*/ 51 h 300"/>
                  <a:gd name="T28" fmla="*/ 37 w 495"/>
                  <a:gd name="T29" fmla="*/ 56 h 300"/>
                  <a:gd name="T30" fmla="*/ 43 w 495"/>
                  <a:gd name="T31" fmla="*/ 58 h 300"/>
                  <a:gd name="T32" fmla="*/ 44 w 495"/>
                  <a:gd name="T33" fmla="*/ 64 h 300"/>
                  <a:gd name="T34" fmla="*/ 45 w 495"/>
                  <a:gd name="T35" fmla="*/ 66 h 300"/>
                  <a:gd name="T36" fmla="*/ 46 w 495"/>
                  <a:gd name="T37" fmla="*/ 72 h 300"/>
                  <a:gd name="T38" fmla="*/ 47 w 495"/>
                  <a:gd name="T39" fmla="*/ 74 h 300"/>
                  <a:gd name="T40" fmla="*/ 48 w 495"/>
                  <a:gd name="T41" fmla="*/ 80 h 300"/>
                  <a:gd name="T42" fmla="*/ 49 w 495"/>
                  <a:gd name="T43" fmla="*/ 82 h 300"/>
                  <a:gd name="T44" fmla="*/ 50 w 495"/>
                  <a:gd name="T45" fmla="*/ 87 h 300"/>
                  <a:gd name="T46" fmla="*/ 55 w 495"/>
                  <a:gd name="T47" fmla="*/ 90 h 300"/>
                  <a:gd name="T48" fmla="*/ 58 w 495"/>
                  <a:gd name="T49" fmla="*/ 96 h 300"/>
                  <a:gd name="T50" fmla="*/ 59 w 495"/>
                  <a:gd name="T51" fmla="*/ 98 h 300"/>
                  <a:gd name="T52" fmla="*/ 60 w 495"/>
                  <a:gd name="T53" fmla="*/ 104 h 300"/>
                  <a:gd name="T54" fmla="*/ 64 w 495"/>
                  <a:gd name="T55" fmla="*/ 109 h 300"/>
                  <a:gd name="T56" fmla="*/ 64 w 495"/>
                  <a:gd name="T57" fmla="*/ 114 h 300"/>
                  <a:gd name="T58" fmla="*/ 65 w 495"/>
                  <a:gd name="T59" fmla="*/ 117 h 300"/>
                  <a:gd name="T60" fmla="*/ 70 w 495"/>
                  <a:gd name="T61" fmla="*/ 123 h 300"/>
                  <a:gd name="T62" fmla="*/ 72 w 495"/>
                  <a:gd name="T63" fmla="*/ 125 h 300"/>
                  <a:gd name="T64" fmla="*/ 73 w 495"/>
                  <a:gd name="T65" fmla="*/ 131 h 300"/>
                  <a:gd name="T66" fmla="*/ 77 w 495"/>
                  <a:gd name="T67" fmla="*/ 134 h 300"/>
                  <a:gd name="T68" fmla="*/ 78 w 495"/>
                  <a:gd name="T69" fmla="*/ 140 h 300"/>
                  <a:gd name="T70" fmla="*/ 80 w 495"/>
                  <a:gd name="T71" fmla="*/ 143 h 300"/>
                  <a:gd name="T72" fmla="*/ 82 w 495"/>
                  <a:gd name="T73" fmla="*/ 149 h 300"/>
                  <a:gd name="T74" fmla="*/ 107 w 495"/>
                  <a:gd name="T75" fmla="*/ 152 h 300"/>
                  <a:gd name="T76" fmla="*/ 112 w 495"/>
                  <a:gd name="T77" fmla="*/ 158 h 300"/>
                  <a:gd name="T78" fmla="*/ 134 w 495"/>
                  <a:gd name="T79" fmla="*/ 162 h 300"/>
                  <a:gd name="T80" fmla="*/ 145 w 495"/>
                  <a:gd name="T81" fmla="*/ 169 h 300"/>
                  <a:gd name="T82" fmla="*/ 173 w 495"/>
                  <a:gd name="T83" fmla="*/ 174 h 300"/>
                  <a:gd name="T84" fmla="*/ 187 w 495"/>
                  <a:gd name="T85" fmla="*/ 187 h 300"/>
                  <a:gd name="T86" fmla="*/ 282 w 495"/>
                  <a:gd name="T87" fmla="*/ 192 h 300"/>
                  <a:gd name="T88" fmla="*/ 290 w 495"/>
                  <a:gd name="T89" fmla="*/ 208 h 300"/>
                  <a:gd name="T90" fmla="*/ 324 w 495"/>
                  <a:gd name="T91" fmla="*/ 215 h 300"/>
                  <a:gd name="T92" fmla="*/ 325 w 495"/>
                  <a:gd name="T93" fmla="*/ 237 h 300"/>
                  <a:gd name="T94" fmla="*/ 388 w 495"/>
                  <a:gd name="T95" fmla="*/ 254 h 300"/>
                  <a:gd name="T96" fmla="*/ 433 w 495"/>
                  <a:gd name="T97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95" h="300">
                    <a:moveTo>
                      <a:pt x="0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12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10" y="15"/>
                    </a:lnTo>
                    <a:lnTo>
                      <a:pt x="10" y="17"/>
                    </a:lnTo>
                    <a:lnTo>
                      <a:pt x="11" y="17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3" y="23"/>
                    </a:lnTo>
                    <a:lnTo>
                      <a:pt x="14" y="23"/>
                    </a:lnTo>
                    <a:lnTo>
                      <a:pt x="14" y="25"/>
                    </a:lnTo>
                    <a:lnTo>
                      <a:pt x="15" y="25"/>
                    </a:lnTo>
                    <a:lnTo>
                      <a:pt x="15" y="28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6" y="30"/>
                    </a:lnTo>
                    <a:lnTo>
                      <a:pt x="16" y="33"/>
                    </a:lnTo>
                    <a:lnTo>
                      <a:pt x="23" y="33"/>
                    </a:lnTo>
                    <a:lnTo>
                      <a:pt x="23" y="35"/>
                    </a:lnTo>
                    <a:lnTo>
                      <a:pt x="27" y="35"/>
                    </a:lnTo>
                    <a:lnTo>
                      <a:pt x="27" y="38"/>
                    </a:lnTo>
                    <a:lnTo>
                      <a:pt x="27" y="38"/>
                    </a:lnTo>
                    <a:lnTo>
                      <a:pt x="27" y="40"/>
                    </a:lnTo>
                    <a:lnTo>
                      <a:pt x="28" y="40"/>
                    </a:lnTo>
                    <a:lnTo>
                      <a:pt x="28" y="43"/>
                    </a:lnTo>
                    <a:lnTo>
                      <a:pt x="31" y="43"/>
                    </a:lnTo>
                    <a:lnTo>
                      <a:pt x="31" y="46"/>
                    </a:lnTo>
                    <a:lnTo>
                      <a:pt x="32" y="46"/>
                    </a:lnTo>
                    <a:lnTo>
                      <a:pt x="32" y="48"/>
                    </a:lnTo>
                    <a:lnTo>
                      <a:pt x="33" y="48"/>
                    </a:lnTo>
                    <a:lnTo>
                      <a:pt x="33" y="51"/>
                    </a:lnTo>
                    <a:lnTo>
                      <a:pt x="37" y="51"/>
                    </a:lnTo>
                    <a:lnTo>
                      <a:pt x="37" y="53"/>
                    </a:lnTo>
                    <a:lnTo>
                      <a:pt x="37" y="53"/>
                    </a:lnTo>
                    <a:lnTo>
                      <a:pt x="37" y="56"/>
                    </a:lnTo>
                    <a:lnTo>
                      <a:pt x="38" y="56"/>
                    </a:lnTo>
                    <a:lnTo>
                      <a:pt x="38" y="58"/>
                    </a:lnTo>
                    <a:lnTo>
                      <a:pt x="43" y="58"/>
                    </a:lnTo>
                    <a:lnTo>
                      <a:pt x="43" y="61"/>
                    </a:lnTo>
                    <a:lnTo>
                      <a:pt x="44" y="61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5" y="66"/>
                    </a:lnTo>
                    <a:lnTo>
                      <a:pt x="45" y="66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6" y="72"/>
                    </a:lnTo>
                    <a:lnTo>
                      <a:pt x="47" y="72"/>
                    </a:lnTo>
                    <a:lnTo>
                      <a:pt x="47" y="74"/>
                    </a:lnTo>
                    <a:lnTo>
                      <a:pt x="47" y="74"/>
                    </a:lnTo>
                    <a:lnTo>
                      <a:pt x="47" y="77"/>
                    </a:lnTo>
                    <a:lnTo>
                      <a:pt x="48" y="77"/>
                    </a:lnTo>
                    <a:lnTo>
                      <a:pt x="48" y="80"/>
                    </a:lnTo>
                    <a:lnTo>
                      <a:pt x="49" y="80"/>
                    </a:lnTo>
                    <a:lnTo>
                      <a:pt x="49" y="82"/>
                    </a:lnTo>
                    <a:lnTo>
                      <a:pt x="49" y="82"/>
                    </a:lnTo>
                    <a:lnTo>
                      <a:pt x="49" y="85"/>
                    </a:lnTo>
                    <a:lnTo>
                      <a:pt x="50" y="85"/>
                    </a:lnTo>
                    <a:lnTo>
                      <a:pt x="50" y="87"/>
                    </a:lnTo>
                    <a:lnTo>
                      <a:pt x="52" y="87"/>
                    </a:lnTo>
                    <a:lnTo>
                      <a:pt x="52" y="90"/>
                    </a:lnTo>
                    <a:lnTo>
                      <a:pt x="55" y="90"/>
                    </a:lnTo>
                    <a:lnTo>
                      <a:pt x="55" y="93"/>
                    </a:lnTo>
                    <a:lnTo>
                      <a:pt x="58" y="93"/>
                    </a:lnTo>
                    <a:lnTo>
                      <a:pt x="58" y="96"/>
                    </a:lnTo>
                    <a:lnTo>
                      <a:pt x="59" y="96"/>
                    </a:lnTo>
                    <a:lnTo>
                      <a:pt x="59" y="98"/>
                    </a:lnTo>
                    <a:lnTo>
                      <a:pt x="59" y="98"/>
                    </a:lnTo>
                    <a:lnTo>
                      <a:pt x="59" y="101"/>
                    </a:lnTo>
                    <a:lnTo>
                      <a:pt x="60" y="101"/>
                    </a:lnTo>
                    <a:lnTo>
                      <a:pt x="60" y="104"/>
                    </a:lnTo>
                    <a:lnTo>
                      <a:pt x="63" y="104"/>
                    </a:lnTo>
                    <a:lnTo>
                      <a:pt x="63" y="109"/>
                    </a:lnTo>
                    <a:lnTo>
                      <a:pt x="64" y="109"/>
                    </a:lnTo>
                    <a:lnTo>
                      <a:pt x="64" y="112"/>
                    </a:lnTo>
                    <a:lnTo>
                      <a:pt x="64" y="112"/>
                    </a:lnTo>
                    <a:lnTo>
                      <a:pt x="64" y="114"/>
                    </a:lnTo>
                    <a:lnTo>
                      <a:pt x="65" y="114"/>
                    </a:lnTo>
                    <a:lnTo>
                      <a:pt x="65" y="117"/>
                    </a:lnTo>
                    <a:lnTo>
                      <a:pt x="65" y="117"/>
                    </a:lnTo>
                    <a:lnTo>
                      <a:pt x="65" y="120"/>
                    </a:lnTo>
                    <a:lnTo>
                      <a:pt x="70" y="120"/>
                    </a:lnTo>
                    <a:lnTo>
                      <a:pt x="70" y="123"/>
                    </a:lnTo>
                    <a:lnTo>
                      <a:pt x="72" y="123"/>
                    </a:lnTo>
                    <a:lnTo>
                      <a:pt x="72" y="125"/>
                    </a:lnTo>
                    <a:lnTo>
                      <a:pt x="72" y="125"/>
                    </a:lnTo>
                    <a:lnTo>
                      <a:pt x="72" y="128"/>
                    </a:lnTo>
                    <a:lnTo>
                      <a:pt x="73" y="128"/>
                    </a:lnTo>
                    <a:lnTo>
                      <a:pt x="73" y="131"/>
                    </a:lnTo>
                    <a:lnTo>
                      <a:pt x="74" y="131"/>
                    </a:lnTo>
                    <a:lnTo>
                      <a:pt x="74" y="134"/>
                    </a:lnTo>
                    <a:lnTo>
                      <a:pt x="77" y="134"/>
                    </a:lnTo>
                    <a:lnTo>
                      <a:pt x="77" y="137"/>
                    </a:lnTo>
                    <a:lnTo>
                      <a:pt x="78" y="137"/>
                    </a:lnTo>
                    <a:lnTo>
                      <a:pt x="78" y="140"/>
                    </a:lnTo>
                    <a:lnTo>
                      <a:pt x="79" y="140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6"/>
                    </a:lnTo>
                    <a:lnTo>
                      <a:pt x="82" y="146"/>
                    </a:lnTo>
                    <a:lnTo>
                      <a:pt x="82" y="149"/>
                    </a:lnTo>
                    <a:lnTo>
                      <a:pt x="97" y="149"/>
                    </a:lnTo>
                    <a:lnTo>
                      <a:pt x="97" y="152"/>
                    </a:lnTo>
                    <a:lnTo>
                      <a:pt x="107" y="152"/>
                    </a:lnTo>
                    <a:lnTo>
                      <a:pt x="107" y="155"/>
                    </a:lnTo>
                    <a:lnTo>
                      <a:pt x="112" y="155"/>
                    </a:lnTo>
                    <a:lnTo>
                      <a:pt x="112" y="158"/>
                    </a:lnTo>
                    <a:lnTo>
                      <a:pt x="130" y="158"/>
                    </a:lnTo>
                    <a:lnTo>
                      <a:pt x="130" y="162"/>
                    </a:lnTo>
                    <a:lnTo>
                      <a:pt x="134" y="162"/>
                    </a:lnTo>
                    <a:lnTo>
                      <a:pt x="134" y="166"/>
                    </a:lnTo>
                    <a:lnTo>
                      <a:pt x="145" y="166"/>
                    </a:lnTo>
                    <a:lnTo>
                      <a:pt x="145" y="169"/>
                    </a:lnTo>
                    <a:lnTo>
                      <a:pt x="171" y="169"/>
                    </a:lnTo>
                    <a:lnTo>
                      <a:pt x="171" y="174"/>
                    </a:lnTo>
                    <a:lnTo>
                      <a:pt x="173" y="174"/>
                    </a:lnTo>
                    <a:lnTo>
                      <a:pt x="173" y="182"/>
                    </a:lnTo>
                    <a:lnTo>
                      <a:pt x="187" y="182"/>
                    </a:lnTo>
                    <a:lnTo>
                      <a:pt x="187" y="187"/>
                    </a:lnTo>
                    <a:lnTo>
                      <a:pt x="212" y="187"/>
                    </a:lnTo>
                    <a:lnTo>
                      <a:pt x="212" y="192"/>
                    </a:lnTo>
                    <a:lnTo>
                      <a:pt x="282" y="192"/>
                    </a:lnTo>
                    <a:lnTo>
                      <a:pt x="282" y="200"/>
                    </a:lnTo>
                    <a:lnTo>
                      <a:pt x="290" y="200"/>
                    </a:lnTo>
                    <a:lnTo>
                      <a:pt x="290" y="208"/>
                    </a:lnTo>
                    <a:lnTo>
                      <a:pt x="294" y="208"/>
                    </a:lnTo>
                    <a:lnTo>
                      <a:pt x="294" y="215"/>
                    </a:lnTo>
                    <a:lnTo>
                      <a:pt x="324" y="215"/>
                    </a:lnTo>
                    <a:lnTo>
                      <a:pt x="324" y="226"/>
                    </a:lnTo>
                    <a:lnTo>
                      <a:pt x="325" y="226"/>
                    </a:lnTo>
                    <a:lnTo>
                      <a:pt x="325" y="237"/>
                    </a:lnTo>
                    <a:lnTo>
                      <a:pt x="375" y="237"/>
                    </a:lnTo>
                    <a:lnTo>
                      <a:pt x="375" y="254"/>
                    </a:lnTo>
                    <a:lnTo>
                      <a:pt x="388" y="254"/>
                    </a:lnTo>
                    <a:lnTo>
                      <a:pt x="388" y="272"/>
                    </a:lnTo>
                    <a:lnTo>
                      <a:pt x="433" y="272"/>
                    </a:lnTo>
                    <a:lnTo>
                      <a:pt x="433" y="300"/>
                    </a:lnTo>
                    <a:lnTo>
                      <a:pt x="495" y="300"/>
                    </a:lnTo>
                    <a:lnTo>
                      <a:pt x="495" y="30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6" name="Line 726"/>
              <p:cNvSpPr>
                <a:spLocks noChangeShapeType="1"/>
              </p:cNvSpPr>
              <p:nvPr/>
            </p:nvSpPr>
            <p:spPr bwMode="auto">
              <a:xfrm>
                <a:off x="640" y="2470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7" name="Line 727"/>
              <p:cNvSpPr>
                <a:spLocks noChangeShapeType="1"/>
              </p:cNvSpPr>
              <p:nvPr/>
            </p:nvSpPr>
            <p:spPr bwMode="auto">
              <a:xfrm flipV="1">
                <a:off x="658" y="2454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8" name="Line 728"/>
              <p:cNvSpPr>
                <a:spLocks noChangeShapeType="1"/>
              </p:cNvSpPr>
              <p:nvPr/>
            </p:nvSpPr>
            <p:spPr bwMode="auto">
              <a:xfrm>
                <a:off x="665" y="2501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9" name="Line 729"/>
              <p:cNvSpPr>
                <a:spLocks noChangeShapeType="1"/>
              </p:cNvSpPr>
              <p:nvPr/>
            </p:nvSpPr>
            <p:spPr bwMode="auto">
              <a:xfrm flipV="1">
                <a:off x="683" y="2486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0" name="Line 730"/>
              <p:cNvSpPr>
                <a:spLocks noChangeShapeType="1"/>
              </p:cNvSpPr>
              <p:nvPr/>
            </p:nvSpPr>
            <p:spPr bwMode="auto">
              <a:xfrm>
                <a:off x="686" y="2558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1" name="Line 731"/>
              <p:cNvSpPr>
                <a:spLocks noChangeShapeType="1"/>
              </p:cNvSpPr>
              <p:nvPr/>
            </p:nvSpPr>
            <p:spPr bwMode="auto">
              <a:xfrm flipV="1">
                <a:off x="704" y="2542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2" name="Line 732"/>
              <p:cNvSpPr>
                <a:spLocks noChangeShapeType="1"/>
              </p:cNvSpPr>
              <p:nvPr/>
            </p:nvSpPr>
            <p:spPr bwMode="auto">
              <a:xfrm>
                <a:off x="725" y="2580"/>
                <a:ext cx="40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3" name="Line 733"/>
              <p:cNvSpPr>
                <a:spLocks noChangeShapeType="1"/>
              </p:cNvSpPr>
              <p:nvPr/>
            </p:nvSpPr>
            <p:spPr bwMode="auto">
              <a:xfrm flipV="1">
                <a:off x="747" y="2565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4" name="Line 734"/>
              <p:cNvSpPr>
                <a:spLocks noChangeShapeType="1"/>
              </p:cNvSpPr>
              <p:nvPr/>
            </p:nvSpPr>
            <p:spPr bwMode="auto">
              <a:xfrm>
                <a:off x="736" y="2606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5" name="Line 735"/>
              <p:cNvSpPr>
                <a:spLocks noChangeShapeType="1"/>
              </p:cNvSpPr>
              <p:nvPr/>
            </p:nvSpPr>
            <p:spPr bwMode="auto">
              <a:xfrm flipV="1">
                <a:off x="754" y="2590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6" name="Line 736"/>
              <p:cNvSpPr>
                <a:spLocks noChangeShapeType="1"/>
              </p:cNvSpPr>
              <p:nvPr/>
            </p:nvSpPr>
            <p:spPr bwMode="auto">
              <a:xfrm>
                <a:off x="772" y="2653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7" name="Line 737"/>
              <p:cNvSpPr>
                <a:spLocks noChangeShapeType="1"/>
              </p:cNvSpPr>
              <p:nvPr/>
            </p:nvSpPr>
            <p:spPr bwMode="auto">
              <a:xfrm flipV="1">
                <a:off x="790" y="2637"/>
                <a:ext cx="0" cy="35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8" name="Line 738"/>
              <p:cNvSpPr>
                <a:spLocks noChangeShapeType="1"/>
              </p:cNvSpPr>
              <p:nvPr/>
            </p:nvSpPr>
            <p:spPr bwMode="auto">
              <a:xfrm>
                <a:off x="790" y="2672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9" name="Line 739"/>
              <p:cNvSpPr>
                <a:spLocks noChangeShapeType="1"/>
              </p:cNvSpPr>
              <p:nvPr/>
            </p:nvSpPr>
            <p:spPr bwMode="auto">
              <a:xfrm flipV="1">
                <a:off x="811" y="2656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0" name="Line 740"/>
              <p:cNvSpPr>
                <a:spLocks noChangeShapeType="1"/>
              </p:cNvSpPr>
              <p:nvPr/>
            </p:nvSpPr>
            <p:spPr bwMode="auto">
              <a:xfrm>
                <a:off x="804" y="2722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1" name="Line 741"/>
              <p:cNvSpPr>
                <a:spLocks noChangeShapeType="1"/>
              </p:cNvSpPr>
              <p:nvPr/>
            </p:nvSpPr>
            <p:spPr bwMode="auto">
              <a:xfrm flipV="1">
                <a:off x="822" y="2703"/>
                <a:ext cx="0" cy="35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3" name="Line 742"/>
              <p:cNvSpPr>
                <a:spLocks noChangeShapeType="1"/>
              </p:cNvSpPr>
              <p:nvPr/>
            </p:nvSpPr>
            <p:spPr bwMode="auto">
              <a:xfrm>
                <a:off x="822" y="2754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4" name="Line 743"/>
              <p:cNvSpPr>
                <a:spLocks noChangeShapeType="1"/>
              </p:cNvSpPr>
              <p:nvPr/>
            </p:nvSpPr>
            <p:spPr bwMode="auto">
              <a:xfrm flipV="1">
                <a:off x="840" y="2738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5" name="Line 744"/>
              <p:cNvSpPr>
                <a:spLocks noChangeShapeType="1"/>
              </p:cNvSpPr>
              <p:nvPr/>
            </p:nvSpPr>
            <p:spPr bwMode="auto">
              <a:xfrm>
                <a:off x="858" y="2814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6" name="Line 745"/>
              <p:cNvSpPr>
                <a:spLocks noChangeShapeType="1"/>
              </p:cNvSpPr>
              <p:nvPr/>
            </p:nvSpPr>
            <p:spPr bwMode="auto">
              <a:xfrm flipV="1">
                <a:off x="879" y="2798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7" name="Line 746"/>
              <p:cNvSpPr>
                <a:spLocks noChangeShapeType="1"/>
              </p:cNvSpPr>
              <p:nvPr/>
            </p:nvSpPr>
            <p:spPr bwMode="auto">
              <a:xfrm>
                <a:off x="861" y="2839"/>
                <a:ext cx="40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8" name="Line 747"/>
              <p:cNvSpPr>
                <a:spLocks noChangeShapeType="1"/>
              </p:cNvSpPr>
              <p:nvPr/>
            </p:nvSpPr>
            <p:spPr bwMode="auto">
              <a:xfrm flipV="1">
                <a:off x="883" y="2823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9" name="Line 748"/>
              <p:cNvSpPr>
                <a:spLocks noChangeShapeType="1"/>
              </p:cNvSpPr>
              <p:nvPr/>
            </p:nvSpPr>
            <p:spPr bwMode="auto">
              <a:xfrm>
                <a:off x="872" y="2849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0" name="Line 749"/>
              <p:cNvSpPr>
                <a:spLocks noChangeShapeType="1"/>
              </p:cNvSpPr>
              <p:nvPr/>
            </p:nvSpPr>
            <p:spPr bwMode="auto">
              <a:xfrm flipV="1">
                <a:off x="890" y="283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1" name="Line 750"/>
              <p:cNvSpPr>
                <a:spLocks noChangeShapeType="1"/>
              </p:cNvSpPr>
              <p:nvPr/>
            </p:nvSpPr>
            <p:spPr bwMode="auto">
              <a:xfrm>
                <a:off x="872" y="2849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2" name="Line 751"/>
              <p:cNvSpPr>
                <a:spLocks noChangeShapeType="1"/>
              </p:cNvSpPr>
              <p:nvPr/>
            </p:nvSpPr>
            <p:spPr bwMode="auto">
              <a:xfrm flipV="1">
                <a:off x="894" y="283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3" name="Line 752"/>
              <p:cNvSpPr>
                <a:spLocks noChangeShapeType="1"/>
              </p:cNvSpPr>
              <p:nvPr/>
            </p:nvSpPr>
            <p:spPr bwMode="auto">
              <a:xfrm>
                <a:off x="890" y="2874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4" name="Line 753"/>
              <p:cNvSpPr>
                <a:spLocks noChangeShapeType="1"/>
              </p:cNvSpPr>
              <p:nvPr/>
            </p:nvSpPr>
            <p:spPr bwMode="auto">
              <a:xfrm flipV="1">
                <a:off x="911" y="2858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5" name="Line 754"/>
              <p:cNvSpPr>
                <a:spLocks noChangeShapeType="1"/>
              </p:cNvSpPr>
              <p:nvPr/>
            </p:nvSpPr>
            <p:spPr bwMode="auto">
              <a:xfrm>
                <a:off x="894" y="2874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6" name="Line 755"/>
              <p:cNvSpPr>
                <a:spLocks noChangeShapeType="1"/>
              </p:cNvSpPr>
              <p:nvPr/>
            </p:nvSpPr>
            <p:spPr bwMode="auto">
              <a:xfrm flipV="1">
                <a:off x="911" y="2858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7" name="Line 756"/>
              <p:cNvSpPr>
                <a:spLocks noChangeShapeType="1"/>
              </p:cNvSpPr>
              <p:nvPr/>
            </p:nvSpPr>
            <p:spPr bwMode="auto">
              <a:xfrm>
                <a:off x="894" y="2883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8" name="Line 757"/>
              <p:cNvSpPr>
                <a:spLocks noChangeShapeType="1"/>
              </p:cNvSpPr>
              <p:nvPr/>
            </p:nvSpPr>
            <p:spPr bwMode="auto">
              <a:xfrm flipV="1">
                <a:off x="911" y="2868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9" name="Line 758"/>
              <p:cNvSpPr>
                <a:spLocks noChangeShapeType="1"/>
              </p:cNvSpPr>
              <p:nvPr/>
            </p:nvSpPr>
            <p:spPr bwMode="auto">
              <a:xfrm>
                <a:off x="897" y="2883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0" name="Line 759"/>
              <p:cNvSpPr>
                <a:spLocks noChangeShapeType="1"/>
              </p:cNvSpPr>
              <p:nvPr/>
            </p:nvSpPr>
            <p:spPr bwMode="auto">
              <a:xfrm flipV="1">
                <a:off x="915" y="2868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1" name="Line 760"/>
              <p:cNvSpPr>
                <a:spLocks noChangeShapeType="1"/>
              </p:cNvSpPr>
              <p:nvPr/>
            </p:nvSpPr>
            <p:spPr bwMode="auto">
              <a:xfrm>
                <a:off x="897" y="2893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2" name="Line 761"/>
              <p:cNvSpPr>
                <a:spLocks noChangeShapeType="1"/>
              </p:cNvSpPr>
              <p:nvPr/>
            </p:nvSpPr>
            <p:spPr bwMode="auto">
              <a:xfrm flipV="1">
                <a:off x="915" y="2877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3" name="Line 762"/>
              <p:cNvSpPr>
                <a:spLocks noChangeShapeType="1"/>
              </p:cNvSpPr>
              <p:nvPr/>
            </p:nvSpPr>
            <p:spPr bwMode="auto">
              <a:xfrm>
                <a:off x="901" y="2893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4" name="Line 763"/>
              <p:cNvSpPr>
                <a:spLocks noChangeShapeType="1"/>
              </p:cNvSpPr>
              <p:nvPr/>
            </p:nvSpPr>
            <p:spPr bwMode="auto">
              <a:xfrm flipV="1">
                <a:off x="922" y="2877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5" name="Line 764"/>
              <p:cNvSpPr>
                <a:spLocks noChangeShapeType="1"/>
              </p:cNvSpPr>
              <p:nvPr/>
            </p:nvSpPr>
            <p:spPr bwMode="auto">
              <a:xfrm>
                <a:off x="926" y="2940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6" name="Line 765"/>
              <p:cNvSpPr>
                <a:spLocks noChangeShapeType="1"/>
              </p:cNvSpPr>
              <p:nvPr/>
            </p:nvSpPr>
            <p:spPr bwMode="auto">
              <a:xfrm flipV="1">
                <a:off x="944" y="2924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7" name="Line 766"/>
              <p:cNvSpPr>
                <a:spLocks noChangeShapeType="1"/>
              </p:cNvSpPr>
              <p:nvPr/>
            </p:nvSpPr>
            <p:spPr bwMode="auto">
              <a:xfrm>
                <a:off x="933" y="2940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8" name="Line 767"/>
              <p:cNvSpPr>
                <a:spLocks noChangeShapeType="1"/>
              </p:cNvSpPr>
              <p:nvPr/>
            </p:nvSpPr>
            <p:spPr bwMode="auto">
              <a:xfrm flipV="1">
                <a:off x="951" y="2924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9" name="Line 768"/>
              <p:cNvSpPr>
                <a:spLocks noChangeShapeType="1"/>
              </p:cNvSpPr>
              <p:nvPr/>
            </p:nvSpPr>
            <p:spPr bwMode="auto">
              <a:xfrm>
                <a:off x="936" y="2940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0" name="Line 769"/>
              <p:cNvSpPr>
                <a:spLocks noChangeShapeType="1"/>
              </p:cNvSpPr>
              <p:nvPr/>
            </p:nvSpPr>
            <p:spPr bwMode="auto">
              <a:xfrm flipV="1">
                <a:off x="954" y="2924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1" name="Line 770"/>
              <p:cNvSpPr>
                <a:spLocks noChangeShapeType="1"/>
              </p:cNvSpPr>
              <p:nvPr/>
            </p:nvSpPr>
            <p:spPr bwMode="auto">
              <a:xfrm>
                <a:off x="954" y="2940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2" name="Line 771"/>
              <p:cNvSpPr>
                <a:spLocks noChangeShapeType="1"/>
              </p:cNvSpPr>
              <p:nvPr/>
            </p:nvSpPr>
            <p:spPr bwMode="auto">
              <a:xfrm flipV="1">
                <a:off x="972" y="2924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3" name="Line 772"/>
              <p:cNvSpPr>
                <a:spLocks noChangeShapeType="1"/>
              </p:cNvSpPr>
              <p:nvPr/>
            </p:nvSpPr>
            <p:spPr bwMode="auto">
              <a:xfrm>
                <a:off x="972" y="2940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4" name="Line 773"/>
              <p:cNvSpPr>
                <a:spLocks noChangeShapeType="1"/>
              </p:cNvSpPr>
              <p:nvPr/>
            </p:nvSpPr>
            <p:spPr bwMode="auto">
              <a:xfrm flipV="1">
                <a:off x="990" y="2924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5" name="Line 774"/>
              <p:cNvSpPr>
                <a:spLocks noChangeShapeType="1"/>
              </p:cNvSpPr>
              <p:nvPr/>
            </p:nvSpPr>
            <p:spPr bwMode="auto">
              <a:xfrm>
                <a:off x="1008" y="2950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6" name="Line 775"/>
              <p:cNvSpPr>
                <a:spLocks noChangeShapeType="1"/>
              </p:cNvSpPr>
              <p:nvPr/>
            </p:nvSpPr>
            <p:spPr bwMode="auto">
              <a:xfrm flipV="1">
                <a:off x="1026" y="2934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7" name="Line 776"/>
              <p:cNvSpPr>
                <a:spLocks noChangeShapeType="1"/>
              </p:cNvSpPr>
              <p:nvPr/>
            </p:nvSpPr>
            <p:spPr bwMode="auto">
              <a:xfrm>
                <a:off x="1008" y="2950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8" name="Line 777"/>
              <p:cNvSpPr>
                <a:spLocks noChangeShapeType="1"/>
              </p:cNvSpPr>
              <p:nvPr/>
            </p:nvSpPr>
            <p:spPr bwMode="auto">
              <a:xfrm flipV="1">
                <a:off x="1026" y="2934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9" name="Line 778"/>
              <p:cNvSpPr>
                <a:spLocks noChangeShapeType="1"/>
              </p:cNvSpPr>
              <p:nvPr/>
            </p:nvSpPr>
            <p:spPr bwMode="auto">
              <a:xfrm>
                <a:off x="1012" y="2950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0" name="Line 779"/>
              <p:cNvSpPr>
                <a:spLocks noChangeShapeType="1"/>
              </p:cNvSpPr>
              <p:nvPr/>
            </p:nvSpPr>
            <p:spPr bwMode="auto">
              <a:xfrm flipV="1">
                <a:off x="1029" y="2934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1" name="Line 780"/>
              <p:cNvSpPr>
                <a:spLocks noChangeShapeType="1"/>
              </p:cNvSpPr>
              <p:nvPr/>
            </p:nvSpPr>
            <p:spPr bwMode="auto">
              <a:xfrm>
                <a:off x="1026" y="2959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2" name="Line 781"/>
              <p:cNvSpPr>
                <a:spLocks noChangeShapeType="1"/>
              </p:cNvSpPr>
              <p:nvPr/>
            </p:nvSpPr>
            <p:spPr bwMode="auto">
              <a:xfrm flipV="1">
                <a:off x="1044" y="2943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3" name="Line 782"/>
              <p:cNvSpPr>
                <a:spLocks noChangeShapeType="1"/>
              </p:cNvSpPr>
              <p:nvPr/>
            </p:nvSpPr>
            <p:spPr bwMode="auto">
              <a:xfrm>
                <a:off x="1040" y="2969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4" name="Line 783"/>
              <p:cNvSpPr>
                <a:spLocks noChangeShapeType="1"/>
              </p:cNvSpPr>
              <p:nvPr/>
            </p:nvSpPr>
            <p:spPr bwMode="auto">
              <a:xfrm flipV="1">
                <a:off x="1058" y="295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5" name="Line 784"/>
              <p:cNvSpPr>
                <a:spLocks noChangeShapeType="1"/>
              </p:cNvSpPr>
              <p:nvPr/>
            </p:nvSpPr>
            <p:spPr bwMode="auto">
              <a:xfrm>
                <a:off x="1051" y="2969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6" name="Line 785"/>
              <p:cNvSpPr>
                <a:spLocks noChangeShapeType="1"/>
              </p:cNvSpPr>
              <p:nvPr/>
            </p:nvSpPr>
            <p:spPr bwMode="auto">
              <a:xfrm flipV="1">
                <a:off x="1069" y="295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7" name="Line 786"/>
              <p:cNvSpPr>
                <a:spLocks noChangeShapeType="1"/>
              </p:cNvSpPr>
              <p:nvPr/>
            </p:nvSpPr>
            <p:spPr bwMode="auto">
              <a:xfrm>
                <a:off x="1062" y="2969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8" name="Line 787"/>
              <p:cNvSpPr>
                <a:spLocks noChangeShapeType="1"/>
              </p:cNvSpPr>
              <p:nvPr/>
            </p:nvSpPr>
            <p:spPr bwMode="auto">
              <a:xfrm flipV="1">
                <a:off x="1080" y="295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9" name="Line 788"/>
              <p:cNvSpPr>
                <a:spLocks noChangeShapeType="1"/>
              </p:cNvSpPr>
              <p:nvPr/>
            </p:nvSpPr>
            <p:spPr bwMode="auto">
              <a:xfrm>
                <a:off x="1065" y="2969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0" name="Line 789"/>
              <p:cNvSpPr>
                <a:spLocks noChangeShapeType="1"/>
              </p:cNvSpPr>
              <p:nvPr/>
            </p:nvSpPr>
            <p:spPr bwMode="auto">
              <a:xfrm flipV="1">
                <a:off x="1083" y="295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1" name="Line 790"/>
              <p:cNvSpPr>
                <a:spLocks noChangeShapeType="1"/>
              </p:cNvSpPr>
              <p:nvPr/>
            </p:nvSpPr>
            <p:spPr bwMode="auto">
              <a:xfrm>
                <a:off x="1080" y="2969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2" name="Line 791"/>
              <p:cNvSpPr>
                <a:spLocks noChangeShapeType="1"/>
              </p:cNvSpPr>
              <p:nvPr/>
            </p:nvSpPr>
            <p:spPr bwMode="auto">
              <a:xfrm flipV="1">
                <a:off x="1097" y="295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3" name="Line 792"/>
              <p:cNvSpPr>
                <a:spLocks noChangeShapeType="1"/>
              </p:cNvSpPr>
              <p:nvPr/>
            </p:nvSpPr>
            <p:spPr bwMode="auto">
              <a:xfrm>
                <a:off x="1080" y="2969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4" name="Line 793"/>
              <p:cNvSpPr>
                <a:spLocks noChangeShapeType="1"/>
              </p:cNvSpPr>
              <p:nvPr/>
            </p:nvSpPr>
            <p:spPr bwMode="auto">
              <a:xfrm flipV="1">
                <a:off x="1097" y="295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5" name="Line 794"/>
              <p:cNvSpPr>
                <a:spLocks noChangeShapeType="1"/>
              </p:cNvSpPr>
              <p:nvPr/>
            </p:nvSpPr>
            <p:spPr bwMode="auto">
              <a:xfrm>
                <a:off x="1090" y="2969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6" name="Line 795"/>
              <p:cNvSpPr>
                <a:spLocks noChangeShapeType="1"/>
              </p:cNvSpPr>
              <p:nvPr/>
            </p:nvSpPr>
            <p:spPr bwMode="auto">
              <a:xfrm flipV="1">
                <a:off x="1108" y="295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7" name="Line 796"/>
              <p:cNvSpPr>
                <a:spLocks noChangeShapeType="1"/>
              </p:cNvSpPr>
              <p:nvPr/>
            </p:nvSpPr>
            <p:spPr bwMode="auto">
              <a:xfrm>
                <a:off x="1101" y="2981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8" name="Line 797"/>
              <p:cNvSpPr>
                <a:spLocks noChangeShapeType="1"/>
              </p:cNvSpPr>
              <p:nvPr/>
            </p:nvSpPr>
            <p:spPr bwMode="auto">
              <a:xfrm flipV="1">
                <a:off x="1119" y="2965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9" name="Line 798"/>
              <p:cNvSpPr>
                <a:spLocks noChangeShapeType="1"/>
              </p:cNvSpPr>
              <p:nvPr/>
            </p:nvSpPr>
            <p:spPr bwMode="auto">
              <a:xfrm>
                <a:off x="1133" y="2994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0" name="Line 799"/>
              <p:cNvSpPr>
                <a:spLocks noChangeShapeType="1"/>
              </p:cNvSpPr>
              <p:nvPr/>
            </p:nvSpPr>
            <p:spPr bwMode="auto">
              <a:xfrm flipV="1">
                <a:off x="1151" y="2978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1" name="Line 800"/>
              <p:cNvSpPr>
                <a:spLocks noChangeShapeType="1"/>
              </p:cNvSpPr>
              <p:nvPr/>
            </p:nvSpPr>
            <p:spPr bwMode="auto">
              <a:xfrm>
                <a:off x="1151" y="3003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2" name="Line 801"/>
              <p:cNvSpPr>
                <a:spLocks noChangeShapeType="1"/>
              </p:cNvSpPr>
              <p:nvPr/>
            </p:nvSpPr>
            <p:spPr bwMode="auto">
              <a:xfrm flipV="1">
                <a:off x="1169" y="2988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3" name="Line 802"/>
              <p:cNvSpPr>
                <a:spLocks noChangeShapeType="1"/>
              </p:cNvSpPr>
              <p:nvPr/>
            </p:nvSpPr>
            <p:spPr bwMode="auto">
              <a:xfrm>
                <a:off x="1151" y="3003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4" name="Line 803"/>
              <p:cNvSpPr>
                <a:spLocks noChangeShapeType="1"/>
              </p:cNvSpPr>
              <p:nvPr/>
            </p:nvSpPr>
            <p:spPr bwMode="auto">
              <a:xfrm flipV="1">
                <a:off x="1172" y="2988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5" name="Line 804"/>
              <p:cNvSpPr>
                <a:spLocks noChangeShapeType="1"/>
              </p:cNvSpPr>
              <p:nvPr/>
            </p:nvSpPr>
            <p:spPr bwMode="auto">
              <a:xfrm>
                <a:off x="1165" y="3003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6" name="Line 805"/>
              <p:cNvSpPr>
                <a:spLocks noChangeShapeType="1"/>
              </p:cNvSpPr>
              <p:nvPr/>
            </p:nvSpPr>
            <p:spPr bwMode="auto">
              <a:xfrm flipV="1">
                <a:off x="1183" y="2988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7" name="Line 806"/>
              <p:cNvSpPr>
                <a:spLocks noChangeShapeType="1"/>
              </p:cNvSpPr>
              <p:nvPr/>
            </p:nvSpPr>
            <p:spPr bwMode="auto">
              <a:xfrm>
                <a:off x="1187" y="3003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8" name="Line 807"/>
              <p:cNvSpPr>
                <a:spLocks noChangeShapeType="1"/>
              </p:cNvSpPr>
              <p:nvPr/>
            </p:nvSpPr>
            <p:spPr bwMode="auto">
              <a:xfrm flipV="1">
                <a:off x="1205" y="2988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9" name="Line 808"/>
              <p:cNvSpPr>
                <a:spLocks noChangeShapeType="1"/>
              </p:cNvSpPr>
              <p:nvPr/>
            </p:nvSpPr>
            <p:spPr bwMode="auto">
              <a:xfrm>
                <a:off x="1187" y="3003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0" name="Line 809"/>
              <p:cNvSpPr>
                <a:spLocks noChangeShapeType="1"/>
              </p:cNvSpPr>
              <p:nvPr/>
            </p:nvSpPr>
            <p:spPr bwMode="auto">
              <a:xfrm flipV="1">
                <a:off x="1205" y="2988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1" name="Line 810"/>
              <p:cNvSpPr>
                <a:spLocks noChangeShapeType="1"/>
              </p:cNvSpPr>
              <p:nvPr/>
            </p:nvSpPr>
            <p:spPr bwMode="auto">
              <a:xfrm>
                <a:off x="1201" y="3003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2" name="Line 811"/>
              <p:cNvSpPr>
                <a:spLocks noChangeShapeType="1"/>
              </p:cNvSpPr>
              <p:nvPr/>
            </p:nvSpPr>
            <p:spPr bwMode="auto">
              <a:xfrm flipV="1">
                <a:off x="1219" y="2988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3" name="Line 812"/>
              <p:cNvSpPr>
                <a:spLocks noChangeShapeType="1"/>
              </p:cNvSpPr>
              <p:nvPr/>
            </p:nvSpPr>
            <p:spPr bwMode="auto">
              <a:xfrm>
                <a:off x="1230" y="3003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4" name="Line 813"/>
              <p:cNvSpPr>
                <a:spLocks noChangeShapeType="1"/>
              </p:cNvSpPr>
              <p:nvPr/>
            </p:nvSpPr>
            <p:spPr bwMode="auto">
              <a:xfrm flipV="1">
                <a:off x="1248" y="2988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5" name="Line 814"/>
              <p:cNvSpPr>
                <a:spLocks noChangeShapeType="1"/>
              </p:cNvSpPr>
              <p:nvPr/>
            </p:nvSpPr>
            <p:spPr bwMode="auto">
              <a:xfrm>
                <a:off x="1230" y="3003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6" name="Line 815"/>
              <p:cNvSpPr>
                <a:spLocks noChangeShapeType="1"/>
              </p:cNvSpPr>
              <p:nvPr/>
            </p:nvSpPr>
            <p:spPr bwMode="auto">
              <a:xfrm flipV="1">
                <a:off x="1248" y="2988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7" name="Line 816"/>
              <p:cNvSpPr>
                <a:spLocks noChangeShapeType="1"/>
              </p:cNvSpPr>
              <p:nvPr/>
            </p:nvSpPr>
            <p:spPr bwMode="auto">
              <a:xfrm>
                <a:off x="1273" y="3044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8" name="Line 817"/>
              <p:cNvSpPr>
                <a:spLocks noChangeShapeType="1"/>
              </p:cNvSpPr>
              <p:nvPr/>
            </p:nvSpPr>
            <p:spPr bwMode="auto">
              <a:xfrm flipV="1">
                <a:off x="1291" y="3029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9" name="Line 818"/>
              <p:cNvSpPr>
                <a:spLocks noChangeShapeType="1"/>
              </p:cNvSpPr>
              <p:nvPr/>
            </p:nvSpPr>
            <p:spPr bwMode="auto">
              <a:xfrm>
                <a:off x="1276" y="3044"/>
                <a:ext cx="40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0" name="Line 819"/>
              <p:cNvSpPr>
                <a:spLocks noChangeShapeType="1"/>
              </p:cNvSpPr>
              <p:nvPr/>
            </p:nvSpPr>
            <p:spPr bwMode="auto">
              <a:xfrm flipV="1">
                <a:off x="1294" y="3029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1" name="Line 820"/>
              <p:cNvSpPr>
                <a:spLocks noChangeShapeType="1"/>
              </p:cNvSpPr>
              <p:nvPr/>
            </p:nvSpPr>
            <p:spPr bwMode="auto">
              <a:xfrm>
                <a:off x="1291" y="3044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2" name="Line 821"/>
              <p:cNvSpPr>
                <a:spLocks noChangeShapeType="1"/>
              </p:cNvSpPr>
              <p:nvPr/>
            </p:nvSpPr>
            <p:spPr bwMode="auto">
              <a:xfrm flipV="1">
                <a:off x="1308" y="3029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3" name="Line 822"/>
              <p:cNvSpPr>
                <a:spLocks noChangeShapeType="1"/>
              </p:cNvSpPr>
              <p:nvPr/>
            </p:nvSpPr>
            <p:spPr bwMode="auto">
              <a:xfrm>
                <a:off x="1298" y="3044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4" name="Line 823"/>
              <p:cNvSpPr>
                <a:spLocks noChangeShapeType="1"/>
              </p:cNvSpPr>
              <p:nvPr/>
            </p:nvSpPr>
            <p:spPr bwMode="auto">
              <a:xfrm flipV="1">
                <a:off x="1316" y="3029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5" name="Line 824"/>
              <p:cNvSpPr>
                <a:spLocks noChangeShapeType="1"/>
              </p:cNvSpPr>
              <p:nvPr/>
            </p:nvSpPr>
            <p:spPr bwMode="auto">
              <a:xfrm>
                <a:off x="1326" y="3060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6" name="Line 825"/>
              <p:cNvSpPr>
                <a:spLocks noChangeShapeType="1"/>
              </p:cNvSpPr>
              <p:nvPr/>
            </p:nvSpPr>
            <p:spPr bwMode="auto">
              <a:xfrm flipV="1">
                <a:off x="1344" y="3044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7" name="Line 826"/>
              <p:cNvSpPr>
                <a:spLocks noChangeShapeType="1"/>
              </p:cNvSpPr>
              <p:nvPr/>
            </p:nvSpPr>
            <p:spPr bwMode="auto">
              <a:xfrm>
                <a:off x="1337" y="3060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8" name="Line 827"/>
              <p:cNvSpPr>
                <a:spLocks noChangeShapeType="1"/>
              </p:cNvSpPr>
              <p:nvPr/>
            </p:nvSpPr>
            <p:spPr bwMode="auto">
              <a:xfrm flipV="1">
                <a:off x="1355" y="3044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9" name="Line 828"/>
              <p:cNvSpPr>
                <a:spLocks noChangeShapeType="1"/>
              </p:cNvSpPr>
              <p:nvPr/>
            </p:nvSpPr>
            <p:spPr bwMode="auto">
              <a:xfrm>
                <a:off x="1358" y="3060"/>
                <a:ext cx="40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0" name="Line 829"/>
              <p:cNvSpPr>
                <a:spLocks noChangeShapeType="1"/>
              </p:cNvSpPr>
              <p:nvPr/>
            </p:nvSpPr>
            <p:spPr bwMode="auto">
              <a:xfrm flipV="1">
                <a:off x="1376" y="3044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1" name="Line 830"/>
              <p:cNvSpPr>
                <a:spLocks noChangeShapeType="1"/>
              </p:cNvSpPr>
              <p:nvPr/>
            </p:nvSpPr>
            <p:spPr bwMode="auto">
              <a:xfrm>
                <a:off x="1362" y="3060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2" name="Line 831"/>
              <p:cNvSpPr>
                <a:spLocks noChangeShapeType="1"/>
              </p:cNvSpPr>
              <p:nvPr/>
            </p:nvSpPr>
            <p:spPr bwMode="auto">
              <a:xfrm flipV="1">
                <a:off x="1380" y="3044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3" name="Line 832"/>
              <p:cNvSpPr>
                <a:spLocks noChangeShapeType="1"/>
              </p:cNvSpPr>
              <p:nvPr/>
            </p:nvSpPr>
            <p:spPr bwMode="auto">
              <a:xfrm>
                <a:off x="1362" y="3060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4" name="Line 833"/>
              <p:cNvSpPr>
                <a:spLocks noChangeShapeType="1"/>
              </p:cNvSpPr>
              <p:nvPr/>
            </p:nvSpPr>
            <p:spPr bwMode="auto">
              <a:xfrm flipV="1">
                <a:off x="1380" y="3044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5" name="Line 834"/>
              <p:cNvSpPr>
                <a:spLocks noChangeShapeType="1"/>
              </p:cNvSpPr>
              <p:nvPr/>
            </p:nvSpPr>
            <p:spPr bwMode="auto">
              <a:xfrm>
                <a:off x="1380" y="3060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6" name="Line 835"/>
              <p:cNvSpPr>
                <a:spLocks noChangeShapeType="1"/>
              </p:cNvSpPr>
              <p:nvPr/>
            </p:nvSpPr>
            <p:spPr bwMode="auto">
              <a:xfrm flipV="1">
                <a:off x="1398" y="3044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7" name="Line 836"/>
              <p:cNvSpPr>
                <a:spLocks noChangeShapeType="1"/>
              </p:cNvSpPr>
              <p:nvPr/>
            </p:nvSpPr>
            <p:spPr bwMode="auto">
              <a:xfrm>
                <a:off x="1405" y="3076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8" name="Line 837"/>
              <p:cNvSpPr>
                <a:spLocks noChangeShapeType="1"/>
              </p:cNvSpPr>
              <p:nvPr/>
            </p:nvSpPr>
            <p:spPr bwMode="auto">
              <a:xfrm flipV="1">
                <a:off x="1423" y="3060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9" name="Line 838"/>
              <p:cNvSpPr>
                <a:spLocks noChangeShapeType="1"/>
              </p:cNvSpPr>
              <p:nvPr/>
            </p:nvSpPr>
            <p:spPr bwMode="auto">
              <a:xfrm>
                <a:off x="1409" y="3076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0" name="Line 839"/>
              <p:cNvSpPr>
                <a:spLocks noChangeShapeType="1"/>
              </p:cNvSpPr>
              <p:nvPr/>
            </p:nvSpPr>
            <p:spPr bwMode="auto">
              <a:xfrm flipV="1">
                <a:off x="1426" y="3060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1" name="Line 840"/>
              <p:cNvSpPr>
                <a:spLocks noChangeShapeType="1"/>
              </p:cNvSpPr>
              <p:nvPr/>
            </p:nvSpPr>
            <p:spPr bwMode="auto">
              <a:xfrm>
                <a:off x="1441" y="3076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2" name="Line 841"/>
              <p:cNvSpPr>
                <a:spLocks noChangeShapeType="1"/>
              </p:cNvSpPr>
              <p:nvPr/>
            </p:nvSpPr>
            <p:spPr bwMode="auto">
              <a:xfrm flipV="1">
                <a:off x="1459" y="3060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3" name="Line 842"/>
              <p:cNvSpPr>
                <a:spLocks noChangeShapeType="1"/>
              </p:cNvSpPr>
              <p:nvPr/>
            </p:nvSpPr>
            <p:spPr bwMode="auto">
              <a:xfrm>
                <a:off x="1480" y="3076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4" name="Line 843"/>
              <p:cNvSpPr>
                <a:spLocks noChangeShapeType="1"/>
              </p:cNvSpPr>
              <p:nvPr/>
            </p:nvSpPr>
            <p:spPr bwMode="auto">
              <a:xfrm flipV="1">
                <a:off x="1498" y="3060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5" name="Line 844"/>
              <p:cNvSpPr>
                <a:spLocks noChangeShapeType="1"/>
              </p:cNvSpPr>
              <p:nvPr/>
            </p:nvSpPr>
            <p:spPr bwMode="auto">
              <a:xfrm>
                <a:off x="1494" y="3076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6" name="Line 845"/>
              <p:cNvSpPr>
                <a:spLocks noChangeShapeType="1"/>
              </p:cNvSpPr>
              <p:nvPr/>
            </p:nvSpPr>
            <p:spPr bwMode="auto">
              <a:xfrm flipV="1">
                <a:off x="1512" y="3060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7" name="Line 846"/>
              <p:cNvSpPr>
                <a:spLocks noChangeShapeType="1"/>
              </p:cNvSpPr>
              <p:nvPr/>
            </p:nvSpPr>
            <p:spPr bwMode="auto">
              <a:xfrm>
                <a:off x="1509" y="3076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8" name="Line 847"/>
              <p:cNvSpPr>
                <a:spLocks noChangeShapeType="1"/>
              </p:cNvSpPr>
              <p:nvPr/>
            </p:nvSpPr>
            <p:spPr bwMode="auto">
              <a:xfrm flipV="1">
                <a:off x="1527" y="3060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9" name="Line 848"/>
              <p:cNvSpPr>
                <a:spLocks noChangeShapeType="1"/>
              </p:cNvSpPr>
              <p:nvPr/>
            </p:nvSpPr>
            <p:spPr bwMode="auto">
              <a:xfrm>
                <a:off x="1541" y="3076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0" name="Line 849"/>
              <p:cNvSpPr>
                <a:spLocks noChangeShapeType="1"/>
              </p:cNvSpPr>
              <p:nvPr/>
            </p:nvSpPr>
            <p:spPr bwMode="auto">
              <a:xfrm flipV="1">
                <a:off x="1559" y="3060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1" name="Line 850"/>
              <p:cNvSpPr>
                <a:spLocks noChangeShapeType="1"/>
              </p:cNvSpPr>
              <p:nvPr/>
            </p:nvSpPr>
            <p:spPr bwMode="auto">
              <a:xfrm>
                <a:off x="1544" y="3076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2" name="Line 851"/>
              <p:cNvSpPr>
                <a:spLocks noChangeShapeType="1"/>
              </p:cNvSpPr>
              <p:nvPr/>
            </p:nvSpPr>
            <p:spPr bwMode="auto">
              <a:xfrm flipV="1">
                <a:off x="1562" y="3060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3" name="Line 852"/>
              <p:cNvSpPr>
                <a:spLocks noChangeShapeType="1"/>
              </p:cNvSpPr>
              <p:nvPr/>
            </p:nvSpPr>
            <p:spPr bwMode="auto">
              <a:xfrm>
                <a:off x="1559" y="3076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4" name="Line 853"/>
              <p:cNvSpPr>
                <a:spLocks noChangeShapeType="1"/>
              </p:cNvSpPr>
              <p:nvPr/>
            </p:nvSpPr>
            <p:spPr bwMode="auto">
              <a:xfrm flipV="1">
                <a:off x="1577" y="3060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5" name="Line 854"/>
              <p:cNvSpPr>
                <a:spLocks noChangeShapeType="1"/>
              </p:cNvSpPr>
              <p:nvPr/>
            </p:nvSpPr>
            <p:spPr bwMode="auto">
              <a:xfrm>
                <a:off x="1616" y="3076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6" name="Line 855"/>
              <p:cNvSpPr>
                <a:spLocks noChangeShapeType="1"/>
              </p:cNvSpPr>
              <p:nvPr/>
            </p:nvSpPr>
            <p:spPr bwMode="auto">
              <a:xfrm flipV="1">
                <a:off x="1634" y="3060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7" name="Line 856"/>
              <p:cNvSpPr>
                <a:spLocks noChangeShapeType="1"/>
              </p:cNvSpPr>
              <p:nvPr/>
            </p:nvSpPr>
            <p:spPr bwMode="auto">
              <a:xfrm>
                <a:off x="1620" y="3076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8" name="Line 857"/>
              <p:cNvSpPr>
                <a:spLocks noChangeShapeType="1"/>
              </p:cNvSpPr>
              <p:nvPr/>
            </p:nvSpPr>
            <p:spPr bwMode="auto">
              <a:xfrm flipV="1">
                <a:off x="1641" y="3060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9" name="Line 858"/>
              <p:cNvSpPr>
                <a:spLocks noChangeShapeType="1"/>
              </p:cNvSpPr>
              <p:nvPr/>
            </p:nvSpPr>
            <p:spPr bwMode="auto">
              <a:xfrm>
                <a:off x="1630" y="3076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0" name="Line 859"/>
              <p:cNvSpPr>
                <a:spLocks noChangeShapeType="1"/>
              </p:cNvSpPr>
              <p:nvPr/>
            </p:nvSpPr>
            <p:spPr bwMode="auto">
              <a:xfrm flipV="1">
                <a:off x="1648" y="3060"/>
                <a:ext cx="0" cy="32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1" name="Line 860"/>
              <p:cNvSpPr>
                <a:spLocks noChangeShapeType="1"/>
              </p:cNvSpPr>
              <p:nvPr/>
            </p:nvSpPr>
            <p:spPr bwMode="auto">
              <a:xfrm>
                <a:off x="1716" y="3148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2" name="Line 861"/>
              <p:cNvSpPr>
                <a:spLocks noChangeShapeType="1"/>
              </p:cNvSpPr>
              <p:nvPr/>
            </p:nvSpPr>
            <p:spPr bwMode="auto">
              <a:xfrm flipV="1">
                <a:off x="1734" y="313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3" name="Line 862"/>
              <p:cNvSpPr>
                <a:spLocks noChangeShapeType="1"/>
              </p:cNvSpPr>
              <p:nvPr/>
            </p:nvSpPr>
            <p:spPr bwMode="auto">
              <a:xfrm>
                <a:off x="1716" y="3148"/>
                <a:ext cx="39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4" name="Line 863"/>
              <p:cNvSpPr>
                <a:spLocks noChangeShapeType="1"/>
              </p:cNvSpPr>
              <p:nvPr/>
            </p:nvSpPr>
            <p:spPr bwMode="auto">
              <a:xfrm flipV="1">
                <a:off x="1734" y="313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5" name="Line 864"/>
              <p:cNvSpPr>
                <a:spLocks noChangeShapeType="1"/>
              </p:cNvSpPr>
              <p:nvPr/>
            </p:nvSpPr>
            <p:spPr bwMode="auto">
              <a:xfrm>
                <a:off x="1723" y="3148"/>
                <a:ext cx="40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6" name="Line 865"/>
              <p:cNvSpPr>
                <a:spLocks noChangeShapeType="1"/>
              </p:cNvSpPr>
              <p:nvPr/>
            </p:nvSpPr>
            <p:spPr bwMode="auto">
              <a:xfrm flipV="1">
                <a:off x="1745" y="313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7" name="Line 866"/>
              <p:cNvSpPr>
                <a:spLocks noChangeShapeType="1"/>
              </p:cNvSpPr>
              <p:nvPr/>
            </p:nvSpPr>
            <p:spPr bwMode="auto">
              <a:xfrm>
                <a:off x="1738" y="3148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8" name="Line 867"/>
              <p:cNvSpPr>
                <a:spLocks noChangeShapeType="1"/>
              </p:cNvSpPr>
              <p:nvPr/>
            </p:nvSpPr>
            <p:spPr bwMode="auto">
              <a:xfrm flipV="1">
                <a:off x="1755" y="313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9" name="Line 868"/>
              <p:cNvSpPr>
                <a:spLocks noChangeShapeType="1"/>
              </p:cNvSpPr>
              <p:nvPr/>
            </p:nvSpPr>
            <p:spPr bwMode="auto">
              <a:xfrm>
                <a:off x="1745" y="3148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0" name="Line 869"/>
              <p:cNvSpPr>
                <a:spLocks noChangeShapeType="1"/>
              </p:cNvSpPr>
              <p:nvPr/>
            </p:nvSpPr>
            <p:spPr bwMode="auto">
              <a:xfrm flipV="1">
                <a:off x="1763" y="313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1" name="Line 870"/>
              <p:cNvSpPr>
                <a:spLocks noChangeShapeType="1"/>
              </p:cNvSpPr>
              <p:nvPr/>
            </p:nvSpPr>
            <p:spPr bwMode="auto">
              <a:xfrm>
                <a:off x="1755" y="3148"/>
                <a:ext cx="40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2" name="Line 871"/>
              <p:cNvSpPr>
                <a:spLocks noChangeShapeType="1"/>
              </p:cNvSpPr>
              <p:nvPr/>
            </p:nvSpPr>
            <p:spPr bwMode="auto">
              <a:xfrm flipV="1">
                <a:off x="1777" y="313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3" name="Line 872"/>
              <p:cNvSpPr>
                <a:spLocks noChangeShapeType="1"/>
              </p:cNvSpPr>
              <p:nvPr/>
            </p:nvSpPr>
            <p:spPr bwMode="auto">
              <a:xfrm>
                <a:off x="1788" y="3148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4" name="Line 873"/>
              <p:cNvSpPr>
                <a:spLocks noChangeShapeType="1"/>
              </p:cNvSpPr>
              <p:nvPr/>
            </p:nvSpPr>
            <p:spPr bwMode="auto">
              <a:xfrm flipV="1">
                <a:off x="1805" y="313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5" name="Line 874"/>
              <p:cNvSpPr>
                <a:spLocks noChangeShapeType="1"/>
              </p:cNvSpPr>
              <p:nvPr/>
            </p:nvSpPr>
            <p:spPr bwMode="auto">
              <a:xfrm>
                <a:off x="1791" y="3148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6" name="Line 875"/>
              <p:cNvSpPr>
                <a:spLocks noChangeShapeType="1"/>
              </p:cNvSpPr>
              <p:nvPr/>
            </p:nvSpPr>
            <p:spPr bwMode="auto">
              <a:xfrm flipV="1">
                <a:off x="1809" y="3133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7" name="Line 876"/>
              <p:cNvSpPr>
                <a:spLocks noChangeShapeType="1"/>
              </p:cNvSpPr>
              <p:nvPr/>
            </p:nvSpPr>
            <p:spPr bwMode="auto">
              <a:xfrm>
                <a:off x="1816" y="3218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8" name="Line 877"/>
              <p:cNvSpPr>
                <a:spLocks noChangeShapeType="1"/>
              </p:cNvSpPr>
              <p:nvPr/>
            </p:nvSpPr>
            <p:spPr bwMode="auto">
              <a:xfrm flipV="1">
                <a:off x="1834" y="3202"/>
                <a:ext cx="0" cy="35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9" name="Line 878"/>
              <p:cNvSpPr>
                <a:spLocks noChangeShapeType="1"/>
              </p:cNvSpPr>
              <p:nvPr/>
            </p:nvSpPr>
            <p:spPr bwMode="auto">
              <a:xfrm>
                <a:off x="1866" y="3218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0" name="Line 879"/>
              <p:cNvSpPr>
                <a:spLocks noChangeShapeType="1"/>
              </p:cNvSpPr>
              <p:nvPr/>
            </p:nvSpPr>
            <p:spPr bwMode="auto">
              <a:xfrm flipV="1">
                <a:off x="1884" y="3202"/>
                <a:ext cx="0" cy="35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1" name="Line 880"/>
              <p:cNvSpPr>
                <a:spLocks noChangeShapeType="1"/>
              </p:cNvSpPr>
              <p:nvPr/>
            </p:nvSpPr>
            <p:spPr bwMode="auto">
              <a:xfrm>
                <a:off x="1888" y="3218"/>
                <a:ext cx="35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2" name="Line 881"/>
              <p:cNvSpPr>
                <a:spLocks noChangeShapeType="1"/>
              </p:cNvSpPr>
              <p:nvPr/>
            </p:nvSpPr>
            <p:spPr bwMode="auto">
              <a:xfrm flipV="1">
                <a:off x="1906" y="3202"/>
                <a:ext cx="0" cy="35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3" name="Line 882"/>
              <p:cNvSpPr>
                <a:spLocks noChangeShapeType="1"/>
              </p:cNvSpPr>
              <p:nvPr/>
            </p:nvSpPr>
            <p:spPr bwMode="auto">
              <a:xfrm>
                <a:off x="1952" y="3218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4" name="Line 883"/>
              <p:cNvSpPr>
                <a:spLocks noChangeShapeType="1"/>
              </p:cNvSpPr>
              <p:nvPr/>
            </p:nvSpPr>
            <p:spPr bwMode="auto">
              <a:xfrm flipV="1">
                <a:off x="1970" y="3202"/>
                <a:ext cx="0" cy="35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5" name="Line 884"/>
              <p:cNvSpPr>
                <a:spLocks noChangeShapeType="1"/>
              </p:cNvSpPr>
              <p:nvPr/>
            </p:nvSpPr>
            <p:spPr bwMode="auto">
              <a:xfrm>
                <a:off x="1959" y="3218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6" name="Line 885"/>
              <p:cNvSpPr>
                <a:spLocks noChangeShapeType="1"/>
              </p:cNvSpPr>
              <p:nvPr/>
            </p:nvSpPr>
            <p:spPr bwMode="auto">
              <a:xfrm flipV="1">
                <a:off x="1977" y="3202"/>
                <a:ext cx="0" cy="35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7" name="Line 886"/>
              <p:cNvSpPr>
                <a:spLocks noChangeShapeType="1"/>
              </p:cNvSpPr>
              <p:nvPr/>
            </p:nvSpPr>
            <p:spPr bwMode="auto">
              <a:xfrm>
                <a:off x="1995" y="3272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8" name="Line 887"/>
              <p:cNvSpPr>
                <a:spLocks noChangeShapeType="1"/>
              </p:cNvSpPr>
              <p:nvPr/>
            </p:nvSpPr>
            <p:spPr bwMode="auto">
              <a:xfrm flipV="1">
                <a:off x="2013" y="3256"/>
                <a:ext cx="0" cy="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9" name="Line 888"/>
              <p:cNvSpPr>
                <a:spLocks noChangeShapeType="1"/>
              </p:cNvSpPr>
              <p:nvPr/>
            </p:nvSpPr>
            <p:spPr bwMode="auto">
              <a:xfrm>
                <a:off x="2027" y="3328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0" name="Line 889"/>
              <p:cNvSpPr>
                <a:spLocks noChangeShapeType="1"/>
              </p:cNvSpPr>
              <p:nvPr/>
            </p:nvSpPr>
            <p:spPr bwMode="auto">
              <a:xfrm flipV="1">
                <a:off x="2045" y="3309"/>
                <a:ext cx="0" cy="35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1" name="Line 890"/>
              <p:cNvSpPr>
                <a:spLocks noChangeShapeType="1"/>
              </p:cNvSpPr>
              <p:nvPr/>
            </p:nvSpPr>
            <p:spPr bwMode="auto">
              <a:xfrm>
                <a:off x="2031" y="3328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2" name="Line 891"/>
              <p:cNvSpPr>
                <a:spLocks noChangeShapeType="1"/>
              </p:cNvSpPr>
              <p:nvPr/>
            </p:nvSpPr>
            <p:spPr bwMode="auto">
              <a:xfrm flipV="1">
                <a:off x="2049" y="3309"/>
                <a:ext cx="0" cy="35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3" name="Line 892"/>
              <p:cNvSpPr>
                <a:spLocks noChangeShapeType="1"/>
              </p:cNvSpPr>
              <p:nvPr/>
            </p:nvSpPr>
            <p:spPr bwMode="auto">
              <a:xfrm>
                <a:off x="2077" y="3328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4" name="Line 893"/>
              <p:cNvSpPr>
                <a:spLocks noChangeShapeType="1"/>
              </p:cNvSpPr>
              <p:nvPr/>
            </p:nvSpPr>
            <p:spPr bwMode="auto">
              <a:xfrm flipV="1">
                <a:off x="2095" y="3309"/>
                <a:ext cx="0" cy="35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5" name="Line 894"/>
              <p:cNvSpPr>
                <a:spLocks noChangeShapeType="1"/>
              </p:cNvSpPr>
              <p:nvPr/>
            </p:nvSpPr>
            <p:spPr bwMode="auto">
              <a:xfrm>
                <a:off x="2245" y="3417"/>
                <a:ext cx="3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696" name="Line 896"/>
            <p:cNvSpPr>
              <a:spLocks noChangeShapeType="1"/>
            </p:cNvSpPr>
            <p:nvPr/>
          </p:nvSpPr>
          <p:spPr bwMode="auto">
            <a:xfrm flipV="1">
              <a:off x="2263" y="3401"/>
              <a:ext cx="0" cy="32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7" name="Line 897"/>
            <p:cNvSpPr>
              <a:spLocks noChangeShapeType="1"/>
            </p:cNvSpPr>
            <p:nvPr/>
          </p:nvSpPr>
          <p:spPr bwMode="auto">
            <a:xfrm>
              <a:off x="2317" y="3417"/>
              <a:ext cx="36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8" name="Line 898"/>
            <p:cNvSpPr>
              <a:spLocks noChangeShapeType="1"/>
            </p:cNvSpPr>
            <p:nvPr/>
          </p:nvSpPr>
          <p:spPr bwMode="auto">
            <a:xfrm flipV="1">
              <a:off x="2335" y="3401"/>
              <a:ext cx="0" cy="32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9" name="Line 899"/>
            <p:cNvSpPr>
              <a:spLocks noChangeShapeType="1"/>
            </p:cNvSpPr>
            <p:nvPr/>
          </p:nvSpPr>
          <p:spPr bwMode="auto">
            <a:xfrm>
              <a:off x="2360" y="3417"/>
              <a:ext cx="36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0" name="Line 900"/>
            <p:cNvSpPr>
              <a:spLocks noChangeShapeType="1"/>
            </p:cNvSpPr>
            <p:nvPr/>
          </p:nvSpPr>
          <p:spPr bwMode="auto">
            <a:xfrm flipV="1">
              <a:off x="2378" y="3401"/>
              <a:ext cx="0" cy="32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1" name="Line 901"/>
            <p:cNvSpPr>
              <a:spLocks noChangeShapeType="1"/>
            </p:cNvSpPr>
            <p:nvPr/>
          </p:nvSpPr>
          <p:spPr bwMode="auto">
            <a:xfrm>
              <a:off x="2403" y="3417"/>
              <a:ext cx="35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2" name="Line 902"/>
            <p:cNvSpPr>
              <a:spLocks noChangeShapeType="1"/>
            </p:cNvSpPr>
            <p:nvPr/>
          </p:nvSpPr>
          <p:spPr bwMode="auto">
            <a:xfrm flipV="1">
              <a:off x="2421" y="3401"/>
              <a:ext cx="0" cy="32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3" name="Freeform 903"/>
            <p:cNvSpPr>
              <a:spLocks/>
            </p:cNvSpPr>
            <p:nvPr/>
          </p:nvSpPr>
          <p:spPr bwMode="auto">
            <a:xfrm>
              <a:off x="650" y="2470"/>
              <a:ext cx="1535" cy="811"/>
            </a:xfrm>
            <a:custGeom>
              <a:avLst/>
              <a:gdLst>
                <a:gd name="T0" fmla="*/ 0 w 429"/>
                <a:gd name="T1" fmla="*/ 0 h 257"/>
                <a:gd name="T2" fmla="*/ 1 w 429"/>
                <a:gd name="T3" fmla="*/ 0 h 257"/>
                <a:gd name="T4" fmla="*/ 1 w 429"/>
                <a:gd name="T5" fmla="*/ 14 h 257"/>
                <a:gd name="T6" fmla="*/ 22 w 429"/>
                <a:gd name="T7" fmla="*/ 14 h 257"/>
                <a:gd name="T8" fmla="*/ 22 w 429"/>
                <a:gd name="T9" fmla="*/ 28 h 257"/>
                <a:gd name="T10" fmla="*/ 29 w 429"/>
                <a:gd name="T11" fmla="*/ 28 h 257"/>
                <a:gd name="T12" fmla="*/ 29 w 429"/>
                <a:gd name="T13" fmla="*/ 42 h 257"/>
                <a:gd name="T14" fmla="*/ 30 w 429"/>
                <a:gd name="T15" fmla="*/ 42 h 257"/>
                <a:gd name="T16" fmla="*/ 30 w 429"/>
                <a:gd name="T17" fmla="*/ 56 h 257"/>
                <a:gd name="T18" fmla="*/ 32 w 429"/>
                <a:gd name="T19" fmla="*/ 56 h 257"/>
                <a:gd name="T20" fmla="*/ 32 w 429"/>
                <a:gd name="T21" fmla="*/ 71 h 257"/>
                <a:gd name="T22" fmla="*/ 37 w 429"/>
                <a:gd name="T23" fmla="*/ 71 h 257"/>
                <a:gd name="T24" fmla="*/ 37 w 429"/>
                <a:gd name="T25" fmla="*/ 85 h 257"/>
                <a:gd name="T26" fmla="*/ 39 w 429"/>
                <a:gd name="T27" fmla="*/ 85 h 257"/>
                <a:gd name="T28" fmla="*/ 39 w 429"/>
                <a:gd name="T29" fmla="*/ 99 h 257"/>
                <a:gd name="T30" fmla="*/ 41 w 429"/>
                <a:gd name="T31" fmla="*/ 99 h 257"/>
                <a:gd name="T32" fmla="*/ 41 w 429"/>
                <a:gd name="T33" fmla="*/ 114 h 257"/>
                <a:gd name="T34" fmla="*/ 53 w 429"/>
                <a:gd name="T35" fmla="*/ 114 h 257"/>
                <a:gd name="T36" fmla="*/ 53 w 429"/>
                <a:gd name="T37" fmla="*/ 129 h 257"/>
                <a:gd name="T38" fmla="*/ 58 w 429"/>
                <a:gd name="T39" fmla="*/ 129 h 257"/>
                <a:gd name="T40" fmla="*/ 58 w 429"/>
                <a:gd name="T41" fmla="*/ 144 h 257"/>
                <a:gd name="T42" fmla="*/ 96 w 429"/>
                <a:gd name="T43" fmla="*/ 144 h 257"/>
                <a:gd name="T44" fmla="*/ 96 w 429"/>
                <a:gd name="T45" fmla="*/ 160 h 257"/>
                <a:gd name="T46" fmla="*/ 100 w 429"/>
                <a:gd name="T47" fmla="*/ 160 h 257"/>
                <a:gd name="T48" fmla="*/ 100 w 429"/>
                <a:gd name="T49" fmla="*/ 177 h 257"/>
                <a:gd name="T50" fmla="*/ 127 w 429"/>
                <a:gd name="T51" fmla="*/ 177 h 257"/>
                <a:gd name="T52" fmla="*/ 127 w 429"/>
                <a:gd name="T53" fmla="*/ 195 h 257"/>
                <a:gd name="T54" fmla="*/ 182 w 429"/>
                <a:gd name="T55" fmla="*/ 195 h 257"/>
                <a:gd name="T56" fmla="*/ 182 w 429"/>
                <a:gd name="T57" fmla="*/ 217 h 257"/>
                <a:gd name="T58" fmla="*/ 251 w 429"/>
                <a:gd name="T59" fmla="*/ 217 h 257"/>
                <a:gd name="T60" fmla="*/ 251 w 429"/>
                <a:gd name="T61" fmla="*/ 257 h 257"/>
                <a:gd name="T62" fmla="*/ 429 w 429"/>
                <a:gd name="T63" fmla="*/ 257 h 257"/>
                <a:gd name="T64" fmla="*/ 429 w 429"/>
                <a:gd name="T65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9" h="257">
                  <a:moveTo>
                    <a:pt x="0" y="0"/>
                  </a:moveTo>
                  <a:lnTo>
                    <a:pt x="1" y="0"/>
                  </a:lnTo>
                  <a:lnTo>
                    <a:pt x="1" y="14"/>
                  </a:lnTo>
                  <a:lnTo>
                    <a:pt x="22" y="14"/>
                  </a:lnTo>
                  <a:lnTo>
                    <a:pt x="22" y="28"/>
                  </a:lnTo>
                  <a:lnTo>
                    <a:pt x="29" y="28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71"/>
                  </a:lnTo>
                  <a:lnTo>
                    <a:pt x="37" y="71"/>
                  </a:lnTo>
                  <a:lnTo>
                    <a:pt x="37" y="85"/>
                  </a:lnTo>
                  <a:lnTo>
                    <a:pt x="39" y="85"/>
                  </a:lnTo>
                  <a:lnTo>
                    <a:pt x="39" y="99"/>
                  </a:lnTo>
                  <a:lnTo>
                    <a:pt x="41" y="99"/>
                  </a:lnTo>
                  <a:lnTo>
                    <a:pt x="41" y="114"/>
                  </a:lnTo>
                  <a:lnTo>
                    <a:pt x="53" y="114"/>
                  </a:lnTo>
                  <a:lnTo>
                    <a:pt x="53" y="129"/>
                  </a:lnTo>
                  <a:lnTo>
                    <a:pt x="58" y="129"/>
                  </a:lnTo>
                  <a:lnTo>
                    <a:pt x="58" y="144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100" y="160"/>
                  </a:lnTo>
                  <a:lnTo>
                    <a:pt x="100" y="177"/>
                  </a:lnTo>
                  <a:lnTo>
                    <a:pt x="127" y="177"/>
                  </a:lnTo>
                  <a:lnTo>
                    <a:pt x="127" y="195"/>
                  </a:lnTo>
                  <a:lnTo>
                    <a:pt x="182" y="195"/>
                  </a:lnTo>
                  <a:lnTo>
                    <a:pt x="182" y="217"/>
                  </a:lnTo>
                  <a:lnTo>
                    <a:pt x="251" y="217"/>
                  </a:lnTo>
                  <a:lnTo>
                    <a:pt x="251" y="257"/>
                  </a:lnTo>
                  <a:lnTo>
                    <a:pt x="429" y="257"/>
                  </a:lnTo>
                  <a:lnTo>
                    <a:pt x="429" y="257"/>
                  </a:lnTo>
                </a:path>
              </a:pathLst>
            </a:cu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4" name="Line 904"/>
            <p:cNvSpPr>
              <a:spLocks noChangeShapeType="1"/>
            </p:cNvSpPr>
            <p:nvPr/>
          </p:nvSpPr>
          <p:spPr bwMode="auto">
            <a:xfrm>
              <a:off x="733" y="2558"/>
              <a:ext cx="35" cy="0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5" name="Line 905"/>
            <p:cNvSpPr>
              <a:spLocks noChangeShapeType="1"/>
            </p:cNvSpPr>
            <p:nvPr/>
          </p:nvSpPr>
          <p:spPr bwMode="auto">
            <a:xfrm flipV="1">
              <a:off x="751" y="2539"/>
              <a:ext cx="0" cy="35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6" name="Line 906"/>
            <p:cNvSpPr>
              <a:spLocks noChangeShapeType="1"/>
            </p:cNvSpPr>
            <p:nvPr/>
          </p:nvSpPr>
          <p:spPr bwMode="auto">
            <a:xfrm>
              <a:off x="815" y="2830"/>
              <a:ext cx="36" cy="0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7" name="Line 907"/>
            <p:cNvSpPr>
              <a:spLocks noChangeShapeType="1"/>
            </p:cNvSpPr>
            <p:nvPr/>
          </p:nvSpPr>
          <p:spPr bwMode="auto">
            <a:xfrm flipV="1">
              <a:off x="833" y="2814"/>
              <a:ext cx="0" cy="31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8" name="Line 908"/>
            <p:cNvSpPr>
              <a:spLocks noChangeShapeType="1"/>
            </p:cNvSpPr>
            <p:nvPr/>
          </p:nvSpPr>
          <p:spPr bwMode="auto">
            <a:xfrm>
              <a:off x="919" y="2924"/>
              <a:ext cx="35" cy="0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9" name="Line 909"/>
            <p:cNvSpPr>
              <a:spLocks noChangeShapeType="1"/>
            </p:cNvSpPr>
            <p:nvPr/>
          </p:nvSpPr>
          <p:spPr bwMode="auto">
            <a:xfrm flipV="1">
              <a:off x="936" y="2909"/>
              <a:ext cx="0" cy="31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0" name="Line 910"/>
            <p:cNvSpPr>
              <a:spLocks noChangeShapeType="1"/>
            </p:cNvSpPr>
            <p:nvPr/>
          </p:nvSpPr>
          <p:spPr bwMode="auto">
            <a:xfrm>
              <a:off x="983" y="2975"/>
              <a:ext cx="36" cy="0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1" name="Line 911"/>
            <p:cNvSpPr>
              <a:spLocks noChangeShapeType="1"/>
            </p:cNvSpPr>
            <p:nvPr/>
          </p:nvSpPr>
          <p:spPr bwMode="auto">
            <a:xfrm flipV="1">
              <a:off x="1001" y="2959"/>
              <a:ext cx="0" cy="32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2" name="Line 912"/>
            <p:cNvSpPr>
              <a:spLocks noChangeShapeType="1"/>
            </p:cNvSpPr>
            <p:nvPr/>
          </p:nvSpPr>
          <p:spPr bwMode="auto">
            <a:xfrm>
              <a:off x="1054" y="3029"/>
              <a:ext cx="36" cy="0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3" name="Line 913"/>
            <p:cNvSpPr>
              <a:spLocks noChangeShapeType="1"/>
            </p:cNvSpPr>
            <p:nvPr/>
          </p:nvSpPr>
          <p:spPr bwMode="auto">
            <a:xfrm flipV="1">
              <a:off x="1072" y="3013"/>
              <a:ext cx="0" cy="31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4" name="Line 914"/>
            <p:cNvSpPr>
              <a:spLocks noChangeShapeType="1"/>
            </p:cNvSpPr>
            <p:nvPr/>
          </p:nvSpPr>
          <p:spPr bwMode="auto">
            <a:xfrm>
              <a:off x="1169" y="3085"/>
              <a:ext cx="36" cy="0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5" name="Line 915"/>
            <p:cNvSpPr>
              <a:spLocks noChangeShapeType="1"/>
            </p:cNvSpPr>
            <p:nvPr/>
          </p:nvSpPr>
          <p:spPr bwMode="auto">
            <a:xfrm flipV="1">
              <a:off x="1187" y="3070"/>
              <a:ext cx="0" cy="31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6" name="Line 916"/>
            <p:cNvSpPr>
              <a:spLocks noChangeShapeType="1"/>
            </p:cNvSpPr>
            <p:nvPr/>
          </p:nvSpPr>
          <p:spPr bwMode="auto">
            <a:xfrm>
              <a:off x="1308" y="3155"/>
              <a:ext cx="36" cy="0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7" name="Line 917"/>
            <p:cNvSpPr>
              <a:spLocks noChangeShapeType="1"/>
            </p:cNvSpPr>
            <p:nvPr/>
          </p:nvSpPr>
          <p:spPr bwMode="auto">
            <a:xfrm flipV="1">
              <a:off x="1326" y="3139"/>
              <a:ext cx="0" cy="32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8" name="Line 918"/>
            <p:cNvSpPr>
              <a:spLocks noChangeShapeType="1"/>
            </p:cNvSpPr>
            <p:nvPr/>
          </p:nvSpPr>
          <p:spPr bwMode="auto">
            <a:xfrm>
              <a:off x="1376" y="3155"/>
              <a:ext cx="36" cy="0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9" name="Line 919"/>
            <p:cNvSpPr>
              <a:spLocks noChangeShapeType="1"/>
            </p:cNvSpPr>
            <p:nvPr/>
          </p:nvSpPr>
          <p:spPr bwMode="auto">
            <a:xfrm flipV="1">
              <a:off x="1394" y="3139"/>
              <a:ext cx="0" cy="32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0" name="Line 920"/>
            <p:cNvSpPr>
              <a:spLocks noChangeShapeType="1"/>
            </p:cNvSpPr>
            <p:nvPr/>
          </p:nvSpPr>
          <p:spPr bwMode="auto">
            <a:xfrm>
              <a:off x="1387" y="3155"/>
              <a:ext cx="36" cy="0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1" name="Line 921"/>
            <p:cNvSpPr>
              <a:spLocks noChangeShapeType="1"/>
            </p:cNvSpPr>
            <p:nvPr/>
          </p:nvSpPr>
          <p:spPr bwMode="auto">
            <a:xfrm flipV="1">
              <a:off x="1405" y="3139"/>
              <a:ext cx="0" cy="32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2" name="Line 922"/>
            <p:cNvSpPr>
              <a:spLocks noChangeShapeType="1"/>
            </p:cNvSpPr>
            <p:nvPr/>
          </p:nvSpPr>
          <p:spPr bwMode="auto">
            <a:xfrm>
              <a:off x="1441" y="3155"/>
              <a:ext cx="39" cy="0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3" name="Line 923"/>
            <p:cNvSpPr>
              <a:spLocks noChangeShapeType="1"/>
            </p:cNvSpPr>
            <p:nvPr/>
          </p:nvSpPr>
          <p:spPr bwMode="auto">
            <a:xfrm flipV="1">
              <a:off x="1462" y="3139"/>
              <a:ext cx="0" cy="32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4" name="Line 924"/>
            <p:cNvSpPr>
              <a:spLocks noChangeShapeType="1"/>
            </p:cNvSpPr>
            <p:nvPr/>
          </p:nvSpPr>
          <p:spPr bwMode="auto">
            <a:xfrm>
              <a:off x="1552" y="3281"/>
              <a:ext cx="39" cy="0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5" name="Line 925"/>
            <p:cNvSpPr>
              <a:spLocks noChangeShapeType="1"/>
            </p:cNvSpPr>
            <p:nvPr/>
          </p:nvSpPr>
          <p:spPr bwMode="auto">
            <a:xfrm flipV="1">
              <a:off x="1569" y="3265"/>
              <a:ext cx="0" cy="32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6" name="Line 926"/>
            <p:cNvSpPr>
              <a:spLocks noChangeShapeType="1"/>
            </p:cNvSpPr>
            <p:nvPr/>
          </p:nvSpPr>
          <p:spPr bwMode="auto">
            <a:xfrm>
              <a:off x="1891" y="3281"/>
              <a:ext cx="36" cy="0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7" name="Line 927"/>
            <p:cNvSpPr>
              <a:spLocks noChangeShapeType="1"/>
            </p:cNvSpPr>
            <p:nvPr/>
          </p:nvSpPr>
          <p:spPr bwMode="auto">
            <a:xfrm flipV="1">
              <a:off x="1909" y="3265"/>
              <a:ext cx="0" cy="32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8" name="Line 928"/>
            <p:cNvSpPr>
              <a:spLocks noChangeShapeType="1"/>
            </p:cNvSpPr>
            <p:nvPr/>
          </p:nvSpPr>
          <p:spPr bwMode="auto">
            <a:xfrm>
              <a:off x="1909" y="3281"/>
              <a:ext cx="36" cy="0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9" name="Line 929"/>
            <p:cNvSpPr>
              <a:spLocks noChangeShapeType="1"/>
            </p:cNvSpPr>
            <p:nvPr/>
          </p:nvSpPr>
          <p:spPr bwMode="auto">
            <a:xfrm flipV="1">
              <a:off x="1927" y="3265"/>
              <a:ext cx="0" cy="32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0" name="Line 930"/>
            <p:cNvSpPr>
              <a:spLocks noChangeShapeType="1"/>
            </p:cNvSpPr>
            <p:nvPr/>
          </p:nvSpPr>
          <p:spPr bwMode="auto">
            <a:xfrm>
              <a:off x="2167" y="3281"/>
              <a:ext cx="35" cy="0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1" name="Line 931"/>
            <p:cNvSpPr>
              <a:spLocks noChangeShapeType="1"/>
            </p:cNvSpPr>
            <p:nvPr/>
          </p:nvSpPr>
          <p:spPr bwMode="auto">
            <a:xfrm flipV="1">
              <a:off x="2185" y="3265"/>
              <a:ext cx="0" cy="32"/>
            </a:xfrm>
            <a:prstGeom prst="line">
              <a:avLst/>
            </a:prstGeom>
            <a:noFill/>
            <a:ln w="6350" cap="rnd">
              <a:solidFill>
                <a:srgbClr val="4D4D4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2" name="Rectangle 932"/>
            <p:cNvSpPr>
              <a:spLocks noChangeArrowheads="1"/>
            </p:cNvSpPr>
            <p:nvPr/>
          </p:nvSpPr>
          <p:spPr bwMode="auto">
            <a:xfrm>
              <a:off x="582" y="4140"/>
              <a:ext cx="12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166</a:t>
              </a:r>
              <a:endParaRPr kumimoji="1" lang="ja-JP" altLang="ja-JP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3" name="Rectangle 933"/>
            <p:cNvSpPr>
              <a:spLocks noChangeArrowheads="1"/>
            </p:cNvSpPr>
            <p:nvPr/>
          </p:nvSpPr>
          <p:spPr bwMode="auto">
            <a:xfrm>
              <a:off x="965" y="4140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84</a:t>
              </a:r>
              <a:endParaRPr kumimoji="1" lang="ja-JP" altLang="ja-JP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4" name="Rectangle 934"/>
            <p:cNvSpPr>
              <a:spLocks noChangeArrowheads="1"/>
            </p:cNvSpPr>
            <p:nvPr/>
          </p:nvSpPr>
          <p:spPr bwMode="auto">
            <a:xfrm>
              <a:off x="1333" y="4140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44</a:t>
              </a:r>
              <a:endParaRPr kumimoji="1" lang="ja-JP" altLang="ja-JP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5" name="Rectangle 935"/>
            <p:cNvSpPr>
              <a:spLocks noChangeArrowheads="1"/>
            </p:cNvSpPr>
            <p:nvPr/>
          </p:nvSpPr>
          <p:spPr bwMode="auto">
            <a:xfrm>
              <a:off x="1698" y="4140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23</a:t>
              </a:r>
              <a:endParaRPr kumimoji="1" lang="ja-JP" altLang="ja-JP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6" name="Rectangle 936"/>
            <p:cNvSpPr>
              <a:spLocks noChangeArrowheads="1"/>
            </p:cNvSpPr>
            <p:nvPr/>
          </p:nvSpPr>
          <p:spPr bwMode="auto">
            <a:xfrm>
              <a:off x="2085" y="4140"/>
              <a:ext cx="4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5</a:t>
              </a:r>
              <a:endParaRPr kumimoji="1" lang="ja-JP" altLang="ja-JP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7" name="Rectangle 937"/>
            <p:cNvSpPr>
              <a:spLocks noChangeArrowheads="1"/>
            </p:cNvSpPr>
            <p:nvPr/>
          </p:nvSpPr>
          <p:spPr bwMode="auto">
            <a:xfrm>
              <a:off x="2449" y="4140"/>
              <a:ext cx="4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8" name="Rectangle 938"/>
            <p:cNvSpPr>
              <a:spLocks noChangeArrowheads="1"/>
            </p:cNvSpPr>
            <p:nvPr/>
          </p:nvSpPr>
          <p:spPr bwMode="auto">
            <a:xfrm>
              <a:off x="600" y="4214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30</a:t>
              </a:r>
              <a:endParaRPr kumimoji="1" lang="ja-JP" altLang="ja-JP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9" name="Rectangle 939"/>
            <p:cNvSpPr>
              <a:spLocks noChangeArrowheads="1"/>
            </p:cNvSpPr>
            <p:nvPr/>
          </p:nvSpPr>
          <p:spPr bwMode="auto">
            <a:xfrm>
              <a:off x="965" y="4214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14</a:t>
              </a:r>
              <a:endParaRPr kumimoji="1" lang="ja-JP" altLang="ja-JP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40" name="Rectangle 940"/>
            <p:cNvSpPr>
              <a:spLocks noChangeArrowheads="1"/>
            </p:cNvSpPr>
            <p:nvPr/>
          </p:nvSpPr>
          <p:spPr bwMode="auto">
            <a:xfrm>
              <a:off x="1351" y="4214"/>
              <a:ext cx="4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8</a:t>
              </a:r>
              <a:endParaRPr kumimoji="1" lang="ja-JP" altLang="ja-JP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41" name="Rectangle 941"/>
            <p:cNvSpPr>
              <a:spLocks noChangeArrowheads="1"/>
            </p:cNvSpPr>
            <p:nvPr/>
          </p:nvSpPr>
          <p:spPr bwMode="auto">
            <a:xfrm>
              <a:off x="1716" y="4214"/>
              <a:ext cx="4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3</a:t>
              </a:r>
              <a:endParaRPr kumimoji="1" lang="ja-JP" altLang="ja-JP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42" name="Rectangle 942"/>
            <p:cNvSpPr>
              <a:spLocks noChangeArrowheads="1"/>
            </p:cNvSpPr>
            <p:nvPr/>
          </p:nvSpPr>
          <p:spPr bwMode="auto">
            <a:xfrm>
              <a:off x="2085" y="4214"/>
              <a:ext cx="4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1</a:t>
              </a:r>
              <a:endParaRPr kumimoji="1" lang="ja-JP" altLang="ja-JP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43" name="Rectangle 943"/>
            <p:cNvSpPr>
              <a:spLocks noChangeArrowheads="1"/>
            </p:cNvSpPr>
            <p:nvPr/>
          </p:nvSpPr>
          <p:spPr bwMode="auto">
            <a:xfrm>
              <a:off x="2449" y="4214"/>
              <a:ext cx="4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44" name="Rectangle 946"/>
            <p:cNvSpPr>
              <a:spLocks noChangeArrowheads="1"/>
            </p:cNvSpPr>
            <p:nvPr/>
          </p:nvSpPr>
          <p:spPr bwMode="auto">
            <a:xfrm>
              <a:off x="650" y="4020"/>
              <a:ext cx="486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Ｐゴシック" pitchFamily="50" charset="-128"/>
                  <a:cs typeface="ＭＳ Ｐゴシック" pitchFamily="50" charset="-128"/>
                </a:rPr>
                <a:t>Number at risk</a:t>
              </a:r>
              <a:endParaRPr kumimoji="1" lang="ja-JP" altLang="ja-JP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sp>
        <p:nvSpPr>
          <p:cNvPr id="1976" name="テキスト ボックス 1975"/>
          <p:cNvSpPr txBox="1"/>
          <p:nvPr/>
        </p:nvSpPr>
        <p:spPr>
          <a:xfrm>
            <a:off x="7888517" y="5818875"/>
            <a:ext cx="956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i="1" dirty="0"/>
              <a:t>P</a:t>
            </a:r>
            <a:r>
              <a:rPr kumimoji="1" lang="en-US" altLang="ja-JP" sz="1200" dirty="0"/>
              <a:t> =0.520</a:t>
            </a:r>
            <a:endParaRPr kumimoji="1" lang="ja-JP" altLang="en-US" sz="1200" dirty="0"/>
          </a:p>
        </p:txBody>
      </p:sp>
      <p:sp>
        <p:nvSpPr>
          <p:cNvPr id="1977" name="Line 450"/>
          <p:cNvSpPr>
            <a:spLocks noChangeShapeType="1"/>
          </p:cNvSpPr>
          <p:nvPr/>
        </p:nvSpPr>
        <p:spPr bwMode="auto">
          <a:xfrm>
            <a:off x="7730317" y="4076552"/>
            <a:ext cx="144463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78" name="Line 451"/>
          <p:cNvSpPr>
            <a:spLocks noChangeShapeType="1"/>
          </p:cNvSpPr>
          <p:nvPr/>
        </p:nvSpPr>
        <p:spPr bwMode="auto">
          <a:xfrm>
            <a:off x="7730317" y="4254927"/>
            <a:ext cx="144463" cy="0"/>
          </a:xfrm>
          <a:prstGeom prst="line">
            <a:avLst/>
          </a:prstGeom>
          <a:noFill/>
          <a:ln w="4763" cap="rnd">
            <a:solidFill>
              <a:srgbClr val="99999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79" name="Rectangle 1123"/>
          <p:cNvSpPr>
            <a:spLocks noChangeArrowheads="1"/>
          </p:cNvSpPr>
          <p:nvPr/>
        </p:nvSpPr>
        <p:spPr bwMode="auto">
          <a:xfrm>
            <a:off x="7905280" y="4004161"/>
            <a:ext cx="131146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DLBCL.with</a:t>
            </a: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out</a:t>
            </a:r>
            <a:r>
              <a:rPr kumimoji="1" lang="en-US" altLang="ja-JP" sz="10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 MPM</a:t>
            </a:r>
            <a:endParaRPr kumimoji="1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980" name="Rectangle 1123"/>
          <p:cNvSpPr>
            <a:spLocks noChangeArrowheads="1"/>
          </p:cNvSpPr>
          <p:nvPr/>
        </p:nvSpPr>
        <p:spPr bwMode="auto">
          <a:xfrm>
            <a:off x="7897002" y="4182320"/>
            <a:ext cx="124645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DLBCL.with</a:t>
            </a:r>
            <a:r>
              <a:rPr kumimoji="1" lang="en-US" altLang="ja-JP" sz="10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ＭＳ Ｐゴシック" pitchFamily="50" charset="-128"/>
                <a:cs typeface="ＭＳ Ｐゴシック" pitchFamily="50" charset="-128"/>
              </a:rPr>
              <a:t> MPM</a:t>
            </a:r>
            <a:endParaRPr kumimoji="1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981" name="テキスト ボックス 1980"/>
          <p:cNvSpPr txBox="1"/>
          <p:nvPr/>
        </p:nvSpPr>
        <p:spPr>
          <a:xfrm>
            <a:off x="4539716" y="6486575"/>
            <a:ext cx="7044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/>
              <a:t>w/o MPM</a:t>
            </a:r>
            <a:endParaRPr kumimoji="1" lang="ja-JP" altLang="en-US" sz="1000" dirty="0"/>
          </a:p>
        </p:txBody>
      </p:sp>
      <p:sp>
        <p:nvSpPr>
          <p:cNvPr id="1982" name="テキスト ボックス 1981"/>
          <p:cNvSpPr txBox="1"/>
          <p:nvPr/>
        </p:nvSpPr>
        <p:spPr>
          <a:xfrm>
            <a:off x="4515966" y="6638975"/>
            <a:ext cx="8568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/>
              <a:t>with</a:t>
            </a:r>
            <a:r>
              <a:rPr kumimoji="1" lang="en-US" altLang="ja-JP" sz="1000" dirty="0"/>
              <a:t> MPM</a:t>
            </a:r>
            <a:endParaRPr kumimoji="1" lang="ja-JP" altLang="en-US" sz="1000" dirty="0"/>
          </a:p>
        </p:txBody>
      </p:sp>
      <p:sp>
        <p:nvSpPr>
          <p:cNvPr id="1983" name="テキスト ボックス 1982"/>
          <p:cNvSpPr txBox="1"/>
          <p:nvPr/>
        </p:nvSpPr>
        <p:spPr>
          <a:xfrm>
            <a:off x="4604211" y="3650870"/>
            <a:ext cx="409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32989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4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80602</TotalTime>
  <Words>223</Words>
  <Application>Microsoft Office PowerPoint</Application>
  <PresentationFormat>画面に合わせる (4:3)</PresentationFormat>
  <Paragraphs>137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Times New Roman</vt:lpstr>
      <vt:lpstr>ホワイト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知念 良顕</dc:creator>
  <cp:lastModifiedBy>whitelie0117@yahoo.co.jp</cp:lastModifiedBy>
  <cp:revision>588</cp:revision>
  <cp:lastPrinted>2017-06-30T14:34:50Z</cp:lastPrinted>
  <dcterms:created xsi:type="dcterms:W3CDTF">2016-04-27T23:47:32Z</dcterms:created>
  <dcterms:modified xsi:type="dcterms:W3CDTF">2017-11-16T08:20:23Z</dcterms:modified>
</cp:coreProperties>
</file>