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16" y="22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81C1E-904E-44AB-93FE-73D14F9DBF38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75D81-AD12-4F6E-A4FA-4D00AA4EA6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68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9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6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6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7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6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0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8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6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59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8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4C7C2-AC91-4F9E-A568-6927876E228F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7ED57-CC40-4513-8D16-C248F393389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7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ângulo 39"/>
          <p:cNvSpPr/>
          <p:nvPr/>
        </p:nvSpPr>
        <p:spPr>
          <a:xfrm>
            <a:off x="24715" y="2114373"/>
            <a:ext cx="2968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dirty="0" smtClean="0"/>
              <a:t>c)</a:t>
            </a:r>
            <a:endParaRPr lang="pt-PT" sz="1200" b="1" dirty="0"/>
          </a:p>
        </p:txBody>
      </p:sp>
      <p:sp>
        <p:nvSpPr>
          <p:cNvPr id="41" name="Rectângulo 37"/>
          <p:cNvSpPr/>
          <p:nvPr/>
        </p:nvSpPr>
        <p:spPr>
          <a:xfrm>
            <a:off x="3406253" y="2288580"/>
            <a:ext cx="316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dirty="0" smtClean="0"/>
              <a:t>d)</a:t>
            </a:r>
            <a:endParaRPr lang="pt-PT" sz="12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561" y="2298871"/>
            <a:ext cx="2981436" cy="193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561" y="200472"/>
            <a:ext cx="3043635" cy="1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upo 1"/>
          <p:cNvGrpSpPr>
            <a:grpSpLocks noChangeAspect="1"/>
          </p:cNvGrpSpPr>
          <p:nvPr/>
        </p:nvGrpSpPr>
        <p:grpSpPr>
          <a:xfrm>
            <a:off x="317798" y="362316"/>
            <a:ext cx="2016918" cy="1554956"/>
            <a:chOff x="83022" y="290104"/>
            <a:chExt cx="1344612" cy="1036637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22" y="290104"/>
              <a:ext cx="1344612" cy="1036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CaixaDeTexto 7"/>
            <p:cNvSpPr txBox="1"/>
            <p:nvPr/>
          </p:nvSpPr>
          <p:spPr>
            <a:xfrm>
              <a:off x="505405" y="750944"/>
              <a:ext cx="2192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900" b="1" dirty="0" smtClean="0"/>
                <a:t>1st</a:t>
              </a:r>
              <a:endParaRPr lang="en-US" sz="900" b="1" dirty="0"/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1090993" y="339965"/>
              <a:ext cx="229977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900" b="1" dirty="0" smtClean="0"/>
                <a:t>4th</a:t>
              </a:r>
              <a:endParaRPr lang="en-US" sz="900" b="1" dirty="0"/>
            </a:p>
          </p:txBody>
        </p:sp>
      </p:grpSp>
      <p:grpSp>
        <p:nvGrpSpPr>
          <p:cNvPr id="11" name="Grupo 10"/>
          <p:cNvGrpSpPr>
            <a:grpSpLocks noChangeAspect="1"/>
          </p:cNvGrpSpPr>
          <p:nvPr/>
        </p:nvGrpSpPr>
        <p:grpSpPr>
          <a:xfrm>
            <a:off x="317798" y="2391499"/>
            <a:ext cx="1627841" cy="1555200"/>
            <a:chOff x="3586959" y="290022"/>
            <a:chExt cx="1085227" cy="1036800"/>
          </a:xfrm>
        </p:grpSpPr>
        <p:pic>
          <p:nvPicPr>
            <p:cNvPr id="3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6959" y="290022"/>
              <a:ext cx="1085227" cy="1036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CaixaDeTexto 44"/>
            <p:cNvSpPr txBox="1"/>
            <p:nvPr/>
          </p:nvSpPr>
          <p:spPr>
            <a:xfrm>
              <a:off x="3969822" y="799341"/>
              <a:ext cx="2192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900" b="1" dirty="0" smtClean="0"/>
                <a:t>1st</a:t>
              </a:r>
              <a:endParaRPr lang="en-US" sz="900" b="1" dirty="0"/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4380202" y="321687"/>
              <a:ext cx="229977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900" b="1" dirty="0" smtClean="0"/>
                <a:t>4th</a:t>
              </a:r>
              <a:endParaRPr lang="en-US" sz="900" b="1" dirty="0"/>
            </a:p>
          </p:txBody>
        </p:sp>
      </p:grpSp>
      <p:sp>
        <p:nvSpPr>
          <p:cNvPr id="4" name="CaixaDeTexto 3"/>
          <p:cNvSpPr txBox="1"/>
          <p:nvPr/>
        </p:nvSpPr>
        <p:spPr>
          <a:xfrm>
            <a:off x="24715" y="21139"/>
            <a:ext cx="1988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b="1" dirty="0" err="1" smtClean="0"/>
              <a:t>Supplementary</a:t>
            </a:r>
            <a:r>
              <a:rPr lang="pt-PT" sz="1200" b="1" dirty="0" smtClean="0"/>
              <a:t> </a:t>
            </a:r>
            <a:r>
              <a:rPr lang="pt-PT" sz="1200" b="1" smtClean="0"/>
              <a:t>Figure S1      </a:t>
            </a:r>
            <a:endParaRPr lang="pt-PT" sz="1200" b="1" dirty="0" smtClean="0"/>
          </a:p>
          <a:p>
            <a:r>
              <a:rPr lang="pt-PT" sz="1200" b="1" dirty="0" smtClean="0"/>
              <a:t> a)</a:t>
            </a:r>
          </a:p>
        </p:txBody>
      </p:sp>
      <p:sp>
        <p:nvSpPr>
          <p:cNvPr id="25" name="Rectângulo 37"/>
          <p:cNvSpPr/>
          <p:nvPr/>
        </p:nvSpPr>
        <p:spPr>
          <a:xfrm>
            <a:off x="3406253" y="205805"/>
            <a:ext cx="3161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200" b="1" dirty="0" smtClean="0"/>
              <a:t>b)</a:t>
            </a:r>
            <a:endParaRPr lang="pt-PT" sz="1200" b="1" dirty="0"/>
          </a:p>
        </p:txBody>
      </p:sp>
      <p:sp>
        <p:nvSpPr>
          <p:cNvPr id="42" name="Rectângulo 41"/>
          <p:cNvSpPr/>
          <p:nvPr/>
        </p:nvSpPr>
        <p:spPr>
          <a:xfrm>
            <a:off x="286761" y="4119676"/>
            <a:ext cx="6284478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a typeface="Calibri"/>
                <a:cs typeface="Times New Roman"/>
              </a:rPr>
              <a:t>Supplementary Figure </a:t>
            </a:r>
            <a:r>
              <a:rPr lang="en-US" sz="1200" b="1" dirty="0" smtClean="0">
                <a:ea typeface="Calibri"/>
                <a:cs typeface="Times New Roman"/>
              </a:rPr>
              <a:t>S1</a:t>
            </a:r>
            <a:r>
              <a:rPr lang="en-US" sz="1200" b="1" dirty="0">
                <a:ea typeface="Calibri"/>
                <a:cs typeface="Times New Roman"/>
              </a:rPr>
              <a:t>: Patients with high and low RHOU expression have different overall </a:t>
            </a:r>
            <a:r>
              <a:rPr lang="en-US" sz="1200" b="1" dirty="0" smtClean="0">
                <a:ea typeface="Calibri"/>
                <a:cs typeface="Times New Roman"/>
              </a:rPr>
              <a:t>survival. </a:t>
            </a:r>
            <a:r>
              <a:rPr lang="en-US" sz="1200" b="1" dirty="0"/>
              <a:t>a) </a:t>
            </a:r>
            <a:r>
              <a:rPr lang="en-US" sz="1200" dirty="0" smtClean="0"/>
              <a:t>Strategy </a:t>
            </a:r>
            <a:r>
              <a:rPr lang="en-US" sz="1200" dirty="0"/>
              <a:t>of division in RHOU expression quartiles </a:t>
            </a:r>
            <a:r>
              <a:rPr lang="en-US" sz="1200" dirty="0" smtClean="0"/>
              <a:t>of untreated </a:t>
            </a:r>
            <a:r>
              <a:rPr lang="en-US" sz="1200" dirty="0"/>
              <a:t>MM patients before starting a TT2 or TT3 regimen (n=338; GSE2658) </a:t>
            </a:r>
            <a:r>
              <a:rPr lang="en-US" sz="1200" b="1" dirty="0" smtClean="0"/>
              <a:t>b) </a:t>
            </a:r>
            <a:r>
              <a:rPr lang="en-US" sz="1200" dirty="0" smtClean="0"/>
              <a:t>Kaplan </a:t>
            </a:r>
            <a:r>
              <a:rPr lang="en-US" sz="1200" dirty="0"/>
              <a:t>Meier survival curves of patients </a:t>
            </a:r>
            <a:r>
              <a:rPr lang="en-US" sz="1200" dirty="0" smtClean="0"/>
              <a:t>on a </a:t>
            </a:r>
            <a:r>
              <a:rPr lang="en-US" sz="1200" dirty="0"/>
              <a:t>TT2 or TT3 regimen </a:t>
            </a:r>
            <a:r>
              <a:rPr lang="en-US" sz="1200" dirty="0" smtClean="0"/>
              <a:t>having </a:t>
            </a:r>
            <a:r>
              <a:rPr lang="en-US" sz="1200" dirty="0"/>
              <a:t>1</a:t>
            </a:r>
            <a:r>
              <a:rPr lang="en-US" sz="1200" baseline="30000" dirty="0"/>
              <a:t>st</a:t>
            </a:r>
            <a:r>
              <a:rPr lang="en-US" sz="1200" dirty="0"/>
              <a:t> and 4</a:t>
            </a:r>
            <a:r>
              <a:rPr lang="en-US" sz="1200" baseline="30000" dirty="0"/>
              <a:t>th</a:t>
            </a:r>
            <a:r>
              <a:rPr lang="en-US" sz="1200" dirty="0"/>
              <a:t> quartiles of </a:t>
            </a:r>
            <a:r>
              <a:rPr lang="en-US" sz="1200" i="1" dirty="0"/>
              <a:t>RHOU</a:t>
            </a:r>
            <a:r>
              <a:rPr lang="en-US" sz="1200" dirty="0"/>
              <a:t> expression. Hazard ratio=1.50, 95% confidence interval=0.86 to 2.62 </a:t>
            </a:r>
            <a:r>
              <a:rPr lang="en-US" sz="1200" b="1" dirty="0"/>
              <a:t>c</a:t>
            </a:r>
            <a:r>
              <a:rPr lang="en-US" sz="1200" b="1" dirty="0" smtClean="0"/>
              <a:t>)</a:t>
            </a:r>
            <a:r>
              <a:rPr lang="en-US" sz="1200" dirty="0" smtClean="0"/>
              <a:t> Strategy </a:t>
            </a:r>
            <a:r>
              <a:rPr lang="en-US" sz="1200" dirty="0"/>
              <a:t>of division in RHOU expression quartiles </a:t>
            </a:r>
            <a:r>
              <a:rPr lang="en-US" sz="1200" dirty="0" smtClean="0"/>
              <a:t>of MM </a:t>
            </a:r>
            <a:r>
              <a:rPr lang="en-US" sz="1200" dirty="0"/>
              <a:t>patients after various lines of therapy before starting a TT6 regimen (n=55; GSE57317</a:t>
            </a:r>
            <a:r>
              <a:rPr lang="en-US" sz="1200" dirty="0" smtClean="0"/>
              <a:t>) </a:t>
            </a:r>
            <a:r>
              <a:rPr lang="en-US" sz="1200" b="1" dirty="0" smtClean="0"/>
              <a:t>d) </a:t>
            </a:r>
            <a:r>
              <a:rPr lang="en-US" sz="1200" dirty="0" smtClean="0"/>
              <a:t>Kaplan </a:t>
            </a:r>
            <a:r>
              <a:rPr lang="en-US" sz="1200" dirty="0"/>
              <a:t>Meier survival curves of </a:t>
            </a:r>
            <a:r>
              <a:rPr lang="en-US" sz="1200" smtClean="0"/>
              <a:t>patients </a:t>
            </a:r>
            <a:r>
              <a:rPr lang="en-US" sz="1200" smtClean="0"/>
              <a:t>on a </a:t>
            </a:r>
            <a:r>
              <a:rPr lang="en-US" sz="1200" dirty="0"/>
              <a:t>TT6 regimen</a:t>
            </a:r>
            <a:r>
              <a:rPr lang="en-US" sz="1200" dirty="0" smtClean="0"/>
              <a:t> </a:t>
            </a:r>
            <a:r>
              <a:rPr lang="en-US" sz="1200" dirty="0"/>
              <a:t>having 1</a:t>
            </a:r>
            <a:r>
              <a:rPr lang="en-US" sz="1200" baseline="30000" dirty="0"/>
              <a:t>st</a:t>
            </a:r>
            <a:r>
              <a:rPr lang="en-US" sz="1200" dirty="0"/>
              <a:t> and 4</a:t>
            </a:r>
            <a:r>
              <a:rPr lang="en-US" sz="1200" baseline="30000" dirty="0"/>
              <a:t>th</a:t>
            </a:r>
            <a:r>
              <a:rPr lang="en-US" sz="1200" dirty="0"/>
              <a:t> quartiles of </a:t>
            </a:r>
            <a:r>
              <a:rPr lang="en-US" sz="1200" i="1" dirty="0"/>
              <a:t>RHOU</a:t>
            </a:r>
            <a:r>
              <a:rPr lang="en-US" sz="1200" dirty="0"/>
              <a:t> expression. Hazard ratio=7.12, 95% confidence interval=1.43 to 35.37; </a:t>
            </a:r>
            <a:r>
              <a:rPr lang="en-US" sz="1200" dirty="0" err="1"/>
              <a:t>Gehan</a:t>
            </a:r>
            <a:r>
              <a:rPr lang="en-US" sz="1200" dirty="0"/>
              <a:t>-Breslow-Wilcoxon test was used to calculate Chi square and p values. </a:t>
            </a:r>
            <a:endParaRPr lang="en-US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23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159</Words>
  <Application>Microsoft Office PowerPoint</Application>
  <PresentationFormat>Papel A4 (210x297 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Sara Nunes</dc:creator>
  <cp:lastModifiedBy>Sara Nunes</cp:lastModifiedBy>
  <cp:revision>204</cp:revision>
  <dcterms:created xsi:type="dcterms:W3CDTF">2016-12-22T10:10:32Z</dcterms:created>
  <dcterms:modified xsi:type="dcterms:W3CDTF">2017-07-28T09:23:41Z</dcterms:modified>
</cp:coreProperties>
</file>