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116" y="15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81C1E-904E-44AB-93FE-73D14F9DBF38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75D81-AD12-4F6E-A4FA-4D00AA4EA62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868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393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369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168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17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630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201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482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269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7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596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087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378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74" y="492296"/>
            <a:ext cx="1445477" cy="1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44624" y="56456"/>
            <a:ext cx="1777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Supplementary</a:t>
            </a:r>
            <a:r>
              <a:rPr lang="pt-PT" sz="1200" b="1" dirty="0" smtClean="0"/>
              <a:t> </a:t>
            </a:r>
            <a:r>
              <a:rPr lang="pt-PT" sz="1200" b="1" smtClean="0"/>
              <a:t>Figure S2</a:t>
            </a:r>
            <a:endParaRPr lang="pt-PT" sz="1200" b="1" dirty="0" smtClean="0"/>
          </a:p>
          <a:p>
            <a:endParaRPr lang="pt-PT" sz="1200" b="1" dirty="0" smtClean="0"/>
          </a:p>
          <a:p>
            <a:r>
              <a:rPr lang="pt-PT" sz="1200" b="1" dirty="0" smtClean="0"/>
              <a:t>a)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624" y="661083"/>
            <a:ext cx="1090432" cy="1914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281" y="661083"/>
            <a:ext cx="1096463" cy="1904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ângulo 21"/>
          <p:cNvSpPr/>
          <p:nvPr/>
        </p:nvSpPr>
        <p:spPr>
          <a:xfrm>
            <a:off x="2536824" y="499537"/>
            <a:ext cx="3161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200" b="1" dirty="0"/>
              <a:t>b</a:t>
            </a:r>
            <a:r>
              <a:rPr lang="pt-PT" sz="1200" b="1" dirty="0" smtClean="0"/>
              <a:t>)</a:t>
            </a:r>
            <a:endParaRPr lang="pt-PT" sz="1200" b="1" dirty="0"/>
          </a:p>
        </p:txBody>
      </p:sp>
      <p:sp>
        <p:nvSpPr>
          <p:cNvPr id="23" name="Rectângulo 22"/>
          <p:cNvSpPr/>
          <p:nvPr/>
        </p:nvSpPr>
        <p:spPr>
          <a:xfrm>
            <a:off x="4716300" y="499537"/>
            <a:ext cx="2968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200" b="1" dirty="0"/>
              <a:t>c</a:t>
            </a:r>
            <a:r>
              <a:rPr lang="pt-PT" sz="1200" b="1" dirty="0" smtClean="0"/>
              <a:t>)</a:t>
            </a:r>
            <a:endParaRPr lang="pt-PT" sz="1200" b="1" dirty="0"/>
          </a:p>
        </p:txBody>
      </p:sp>
      <p:sp>
        <p:nvSpPr>
          <p:cNvPr id="3" name="Rectângulo 2"/>
          <p:cNvSpPr/>
          <p:nvPr/>
        </p:nvSpPr>
        <p:spPr>
          <a:xfrm>
            <a:off x="312874" y="2967548"/>
            <a:ext cx="628447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1000"/>
              </a:spcAft>
            </a:pPr>
            <a:r>
              <a:rPr lang="en-US" sz="1200" b="1" dirty="0">
                <a:ea typeface="Calibri"/>
                <a:cs typeface="Times New Roman"/>
              </a:rPr>
              <a:t>Supplementary Figure </a:t>
            </a:r>
            <a:r>
              <a:rPr lang="en-US" sz="1200" b="1" dirty="0" smtClean="0">
                <a:ea typeface="Calibri"/>
                <a:cs typeface="Times New Roman"/>
              </a:rPr>
              <a:t>S2: </a:t>
            </a:r>
            <a:r>
              <a:rPr lang="en-US" sz="1200" b="1" dirty="0">
                <a:ea typeface="Calibri"/>
                <a:cs typeface="Times New Roman"/>
              </a:rPr>
              <a:t>Also in INA-6 cell line Lenalidomide enhances MM cell migration through the upregulation of RhoU. a) </a:t>
            </a:r>
            <a:r>
              <a:rPr lang="en-US" sz="1200" dirty="0">
                <a:ea typeface="Calibri"/>
                <a:cs typeface="Times New Roman"/>
              </a:rPr>
              <a:t>Immunoblot of INA-6 proteins after 24 hours of treatment with 5µM of Lenalidomide confirming the results observed in U266 cell line. Representative immunoblot from 4 samples from at least two independent experiments. </a:t>
            </a:r>
            <a:r>
              <a:rPr lang="en-US" sz="1200" b="1" dirty="0" smtClean="0">
                <a:ea typeface="Calibri"/>
                <a:cs typeface="Times New Roman"/>
              </a:rPr>
              <a:t>b</a:t>
            </a:r>
            <a:r>
              <a:rPr lang="en-US" sz="1200" b="1" dirty="0">
                <a:ea typeface="Calibri"/>
                <a:cs typeface="Times New Roman"/>
              </a:rPr>
              <a:t>)</a:t>
            </a:r>
            <a:r>
              <a:rPr lang="en-US" sz="1200" dirty="0">
                <a:ea typeface="Calibri"/>
                <a:cs typeface="Times New Roman"/>
              </a:rPr>
              <a:t> Bar chart exhibiting normalized mean cell count ± SD of 4 samples from at least two independent experiments, after 24 hours of treatment with 5µM of Lenalidomide accessed by migration assay with IL-6, normalized over mean migration of </a:t>
            </a:r>
            <a:r>
              <a:rPr lang="en-US" sz="1200" dirty="0" smtClean="0">
                <a:ea typeface="Calibri"/>
                <a:cs typeface="Times New Roman"/>
              </a:rPr>
              <a:t>UN. </a:t>
            </a:r>
            <a:r>
              <a:rPr lang="en-US" sz="1200" b="1" dirty="0">
                <a:ea typeface="Calibri"/>
                <a:cs typeface="Times New Roman"/>
              </a:rPr>
              <a:t>c)</a:t>
            </a:r>
            <a:r>
              <a:rPr lang="en-US" sz="1200" dirty="0">
                <a:ea typeface="Calibri"/>
                <a:cs typeface="Times New Roman"/>
              </a:rPr>
              <a:t> Bar chart exhibiting normalized mean cell count ± SD of 4 samples from at least two independent experiments, after 24 hours of treatment with 5µM of Lenalidomide accessed by migration assay with MSC medium, normalized over mean migration </a:t>
            </a:r>
            <a:r>
              <a:rPr lang="en-US" sz="1200">
                <a:ea typeface="Calibri"/>
                <a:cs typeface="Times New Roman"/>
              </a:rPr>
              <a:t>of </a:t>
            </a:r>
            <a:r>
              <a:rPr lang="en-US" sz="1200" smtClean="0">
                <a:ea typeface="Calibri"/>
                <a:cs typeface="Times New Roman"/>
              </a:rPr>
              <a:t>UN. </a:t>
            </a:r>
            <a:r>
              <a:rPr lang="en-US" sz="1200" b="1" dirty="0" smtClean="0">
                <a:ea typeface="Calibri"/>
                <a:cs typeface="Times New Roman"/>
              </a:rPr>
              <a:t>a)</a:t>
            </a:r>
            <a:r>
              <a:rPr lang="en-US" sz="1200" dirty="0" smtClean="0">
                <a:ea typeface="Calibri"/>
                <a:cs typeface="Times New Roman"/>
              </a:rPr>
              <a:t>, </a:t>
            </a:r>
            <a:r>
              <a:rPr lang="en-US" sz="1200" b="1" dirty="0" smtClean="0">
                <a:ea typeface="Calibri"/>
                <a:cs typeface="Times New Roman"/>
              </a:rPr>
              <a:t>b</a:t>
            </a:r>
            <a:r>
              <a:rPr lang="en-US" sz="1200" b="1" dirty="0">
                <a:ea typeface="Calibri"/>
                <a:cs typeface="Times New Roman"/>
              </a:rPr>
              <a:t>)</a:t>
            </a:r>
            <a:r>
              <a:rPr lang="en-US" sz="1200" dirty="0">
                <a:ea typeface="Calibri"/>
                <a:cs typeface="Times New Roman"/>
              </a:rPr>
              <a:t> and </a:t>
            </a:r>
            <a:r>
              <a:rPr lang="en-US" sz="1200" b="1" dirty="0">
                <a:ea typeface="Calibri"/>
                <a:cs typeface="Times New Roman"/>
              </a:rPr>
              <a:t>c)</a:t>
            </a:r>
            <a:r>
              <a:rPr lang="en-US" sz="1200" dirty="0">
                <a:ea typeface="Calibri"/>
                <a:cs typeface="Times New Roman"/>
              </a:rPr>
              <a:t> *** p&lt;0.001 compared to </a:t>
            </a:r>
            <a:r>
              <a:rPr lang="en-US" sz="1200" dirty="0" smtClean="0">
                <a:ea typeface="Calibri"/>
                <a:cs typeface="Times New Roman"/>
              </a:rPr>
              <a:t>UN; </a:t>
            </a:r>
            <a:r>
              <a:rPr lang="en-US" sz="1200" dirty="0">
                <a:ea typeface="Calibri"/>
                <a:cs typeface="Times New Roman"/>
              </a:rPr>
              <a:t>UN=untreated.</a:t>
            </a:r>
            <a:endParaRPr lang="en-US" sz="12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651154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169</Words>
  <Application>Microsoft Office PowerPoint</Application>
  <PresentationFormat>Papel A4 (210x297 mm)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Sara Nunes</dc:creator>
  <cp:lastModifiedBy>Sara Nunes</cp:lastModifiedBy>
  <cp:revision>191</cp:revision>
  <dcterms:created xsi:type="dcterms:W3CDTF">2016-12-22T10:10:32Z</dcterms:created>
  <dcterms:modified xsi:type="dcterms:W3CDTF">2017-07-28T09:25:13Z</dcterms:modified>
</cp:coreProperties>
</file>