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486" y="21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41242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595098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289790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90653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50391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234205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97867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2341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10530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8060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30168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91261-FE11-034D-9E12-433678FFB880}" type="datetimeFigureOut">
              <a:rPr lang="de-DE" smtClean="0"/>
              <a:pPr/>
              <a:t>08.02.2018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E4E82-6474-0441-8FF3-DE77525007D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4064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01508521"/>
              </p:ext>
            </p:extLst>
          </p:nvPr>
        </p:nvGraphicFramePr>
        <p:xfrm>
          <a:off x="457195" y="804794"/>
          <a:ext cx="8025505" cy="4021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073"/>
                <a:gridCol w="223242"/>
                <a:gridCol w="250722"/>
                <a:gridCol w="312565"/>
                <a:gridCol w="225751"/>
                <a:gridCol w="279911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  <a:gridCol w="374073"/>
              </a:tblGrid>
              <a:tr h="280555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>
                          <a:effectLst/>
                        </a:rPr>
                        <a:t>Rat 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 err="1">
                          <a:effectLst/>
                        </a:rPr>
                        <a:t>Weight</a:t>
                      </a:r>
                      <a:r>
                        <a:rPr lang="de-DE" sz="500" u="none" strike="noStrike" dirty="0">
                          <a:effectLst/>
                        </a:rPr>
                        <a:t> </a:t>
                      </a:r>
                      <a:r>
                        <a:rPr lang="de-DE" sz="500" u="none" strike="noStrike" dirty="0" smtClean="0">
                          <a:effectLst/>
                        </a:rPr>
                        <a:t> (g)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</a:t>
                      </a:r>
                      <a:r>
                        <a:rPr lang="de-DE" sz="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de-DE" sz="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weeks</a:t>
                      </a:r>
                      <a:r>
                        <a:rPr lang="de-DE" sz="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>
                          <a:effectLst/>
                        </a:rPr>
                        <a:t>heavy/light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>
                          <a:effectLst/>
                        </a:rPr>
                        <a:t>Side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Lenght 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Femur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(mm)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Failure load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Femur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(N)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 err="1">
                          <a:effectLst/>
                        </a:rPr>
                        <a:t>Stiffness</a:t>
                      </a:r>
                      <a:r>
                        <a:rPr lang="de-DE" sz="500" u="none" strike="noStrike" dirty="0">
                          <a:effectLst/>
                        </a:rPr>
                        <a:t/>
                      </a:r>
                      <a:br>
                        <a:rPr lang="de-DE" sz="500" u="none" strike="noStrike" dirty="0">
                          <a:effectLst/>
                        </a:rPr>
                      </a:br>
                      <a:r>
                        <a:rPr lang="de-DE" sz="500" u="none" strike="noStrike" dirty="0">
                          <a:effectLst/>
                        </a:rPr>
                        <a:t>Femur</a:t>
                      </a:r>
                      <a:br>
                        <a:rPr lang="de-DE" sz="500" u="none" strike="noStrike" dirty="0">
                          <a:effectLst/>
                        </a:rPr>
                      </a:br>
                      <a:r>
                        <a:rPr lang="de-DE" sz="500" u="none" strike="noStrike" dirty="0">
                          <a:effectLst/>
                        </a:rPr>
                        <a:t>(</a:t>
                      </a:r>
                      <a:r>
                        <a:rPr lang="de-DE" sz="500" u="none" strike="noStrike" dirty="0" smtClean="0">
                          <a:effectLst/>
                        </a:rPr>
                        <a:t>N/mm</a:t>
                      </a:r>
                      <a:r>
                        <a:rPr lang="de-DE" sz="500" u="none" strike="noStrike" dirty="0">
                          <a:effectLst/>
                        </a:rPr>
                        <a:t>)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BMC DXA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Femur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(g/cm³)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TOT_CNT Shaft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Femur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>
                          <a:effectLst/>
                        </a:rPr>
                        <a:t>CRT_CNT </a:t>
                      </a:r>
                      <a:r>
                        <a:rPr lang="de-DE" sz="500" u="none" strike="noStrike" dirty="0" err="1">
                          <a:effectLst/>
                        </a:rPr>
                        <a:t>Shaft</a:t>
                      </a:r>
                      <a:r>
                        <a:rPr lang="de-DE" sz="500" u="none" strike="noStrike" dirty="0">
                          <a:effectLst/>
                        </a:rPr>
                        <a:t/>
                      </a:r>
                      <a:br>
                        <a:rPr lang="de-DE" sz="500" u="none" strike="noStrike" dirty="0">
                          <a:effectLst/>
                        </a:rPr>
                      </a:br>
                      <a:r>
                        <a:rPr lang="de-DE" sz="500" u="none" strike="noStrike" dirty="0">
                          <a:effectLst/>
                        </a:rPr>
                        <a:t>Femur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Lenght 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Tibia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(mm)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Failure load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Tibia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(N)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 err="1">
                          <a:effectLst/>
                        </a:rPr>
                        <a:t>Stiffness</a:t>
                      </a:r>
                      <a:r>
                        <a:rPr lang="de-DE" sz="500" u="none" strike="noStrike" dirty="0">
                          <a:effectLst/>
                        </a:rPr>
                        <a:t/>
                      </a:r>
                      <a:br>
                        <a:rPr lang="de-DE" sz="500" u="none" strike="noStrike" dirty="0">
                          <a:effectLst/>
                        </a:rPr>
                      </a:br>
                      <a:r>
                        <a:rPr lang="de-DE" sz="500" u="none" strike="noStrike" dirty="0">
                          <a:effectLst/>
                        </a:rPr>
                        <a:t>Tibia</a:t>
                      </a:r>
                      <a:br>
                        <a:rPr lang="de-DE" sz="500" u="none" strike="noStrike" dirty="0">
                          <a:effectLst/>
                        </a:rPr>
                      </a:br>
                      <a:r>
                        <a:rPr lang="de-DE" sz="500" u="none" strike="noStrike" dirty="0">
                          <a:effectLst/>
                        </a:rPr>
                        <a:t>(</a:t>
                      </a:r>
                      <a:r>
                        <a:rPr lang="de-DE" sz="500" u="none" strike="noStrike" dirty="0" smtClean="0">
                          <a:effectLst/>
                        </a:rPr>
                        <a:t>N/mm</a:t>
                      </a:r>
                      <a:r>
                        <a:rPr lang="de-DE" sz="500" u="none" strike="noStrike" dirty="0">
                          <a:effectLst/>
                        </a:rPr>
                        <a:t>)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BMC DXA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Tibia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(g/cm³)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TOT_CNT Shaft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Tibia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>
                          <a:effectLst/>
                        </a:rPr>
                        <a:t>CRT_CNT </a:t>
                      </a:r>
                      <a:r>
                        <a:rPr lang="de-DE" sz="500" u="none" strike="noStrike" dirty="0" err="1">
                          <a:effectLst/>
                        </a:rPr>
                        <a:t>Shaft</a:t>
                      </a:r>
                      <a:r>
                        <a:rPr lang="de-DE" sz="500" u="none" strike="noStrike" dirty="0">
                          <a:effectLst/>
                        </a:rPr>
                        <a:t/>
                      </a:r>
                      <a:br>
                        <a:rPr lang="de-DE" sz="500" u="none" strike="noStrike" dirty="0">
                          <a:effectLst/>
                        </a:rPr>
                      </a:br>
                      <a:r>
                        <a:rPr lang="de-DE" sz="500" u="none" strike="noStrike" dirty="0">
                          <a:effectLst/>
                        </a:rPr>
                        <a:t>Tibia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Lenght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Humerus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(mm)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Failure load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Humerus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(N)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 err="1">
                          <a:effectLst/>
                        </a:rPr>
                        <a:t>Stiffness</a:t>
                      </a:r>
                      <a:r>
                        <a:rPr lang="de-DE" sz="500" u="none" strike="noStrike" dirty="0">
                          <a:effectLst/>
                        </a:rPr>
                        <a:t> </a:t>
                      </a:r>
                      <a:br>
                        <a:rPr lang="de-DE" sz="500" u="none" strike="noStrike" dirty="0">
                          <a:effectLst/>
                        </a:rPr>
                      </a:br>
                      <a:r>
                        <a:rPr lang="de-DE" sz="500" u="none" strike="noStrike" dirty="0" err="1">
                          <a:effectLst/>
                        </a:rPr>
                        <a:t>Humerus</a:t>
                      </a:r>
                      <a:r>
                        <a:rPr lang="de-DE" sz="500" u="none" strike="noStrike" dirty="0">
                          <a:effectLst/>
                        </a:rPr>
                        <a:t/>
                      </a:r>
                      <a:br>
                        <a:rPr lang="de-DE" sz="500" u="none" strike="noStrike" dirty="0">
                          <a:effectLst/>
                        </a:rPr>
                      </a:br>
                      <a:r>
                        <a:rPr lang="de-DE" sz="500" u="none" strike="noStrike" dirty="0">
                          <a:effectLst/>
                        </a:rPr>
                        <a:t>(</a:t>
                      </a:r>
                      <a:r>
                        <a:rPr lang="de-DE" sz="500" u="none" strike="noStrike" dirty="0" smtClean="0">
                          <a:effectLst/>
                        </a:rPr>
                        <a:t>N/mm</a:t>
                      </a:r>
                      <a:r>
                        <a:rPr lang="de-DE" sz="500" u="none" strike="noStrike" dirty="0">
                          <a:effectLst/>
                        </a:rPr>
                        <a:t>)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BMC DXA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Humerus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(g/cm³)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TOT_CNT Shaft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Humerus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CRT_CNT Shaft</a:t>
                      </a:r>
                      <a:br>
                        <a:rPr lang="de-DE" sz="500" u="none" strike="noStrike">
                          <a:effectLst/>
                        </a:rPr>
                      </a:br>
                      <a:r>
                        <a:rPr lang="de-DE" sz="500" u="none" strike="noStrike">
                          <a:effectLst/>
                        </a:rPr>
                        <a:t>Humerus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222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0,2476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5,89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0,1508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5,20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4,77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7,59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0,2482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5,73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0,1521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4,66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292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0,3331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6,97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0,2486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0,1664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5,17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4,76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0,3363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7,69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6,96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0,2436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5,80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5,21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204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0,1597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5,09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4,69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281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0,3178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7,67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6,98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0,2386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5,55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5,09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0,1534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4,69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0,3223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7,81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0,2429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0,1556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5,23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4,79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7,66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6,93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0,228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5,06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0,1509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4,96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4,53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210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0,3105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10,21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0,2318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5,66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5,06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0,1521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4,99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4,57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395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0,4149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7,59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6,85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0,3004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7,10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287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0,1893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6,42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5,94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0,4152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11,25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0,2919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6,74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0,1897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6,22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5,73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34,5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217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0,3382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7,87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0,2413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5,83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213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0,1672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4,83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34,5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0,3223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7,66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7,00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4,94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0,1719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5,20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0,3277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7,96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7,23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0,2493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6,18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5,62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201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0,1579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4,89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0,3284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7,98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7,31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0,2488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6,03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5,53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217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0,1585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4,91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37,5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0,4492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9,61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8,89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0,3205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7,14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6,62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0,2157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6,00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37,5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309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0,4735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9,76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9,04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6,97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6,48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253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0,2175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558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422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0,7318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13,60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0,5495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10,21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0,3268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9,51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558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0,7584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15,32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13,99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0,5822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11,19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10,31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0,3308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8,94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205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0,7264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14,60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13,53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0,5834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11,99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10,96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0,357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11,10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0,7351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14,58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0,5773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10,39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0,3549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11,14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666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405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0,7934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15,63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14,30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0,5768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0,3622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11,78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10,79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666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231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15,37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13,72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>
                          <a:effectLst/>
                        </a:rPr>
                        <a:t>0,5839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10,60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361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0,3724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10,51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204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0,7178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14,12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0,5232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10,64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9,95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9,67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8,93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216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317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0,7395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14,02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12,97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0,5211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10,62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315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10,06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318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0,8277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16,24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14,94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0,5972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12,16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304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0,3563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9,77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9,10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363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0,8362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16,10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14,81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0,5963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11,72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0,3621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9,05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8,44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0,6936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15,65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14,67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0,6175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12,40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9,79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9,17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0,8377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15,74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14,44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0,6329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12,08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11,20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0,3583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10,04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0,7734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13,76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202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0,5411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11,03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10,12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0,3352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8,21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0,7806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15,02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0,5529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10,58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9,77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314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0,3339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10,60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656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251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0,8563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16,92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15,54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0,6026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10,93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339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0,3688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11,01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10,22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656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230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0,841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16,95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15,57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11,57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10,63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316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0,368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11,30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398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0,5854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12,08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11,13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0,3964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8,17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7,68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231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0,2575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6,98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6,53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0,5893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13,80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12,68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0,4085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7,83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0,2592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6,48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0,694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13,66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12,72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117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0,4888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10,06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0,3145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8,59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8,07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h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0,7235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14,40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13,40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178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0,4922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10,09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0,315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8,85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291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0,4625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9,80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9,05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131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0,3419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7,24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0,2111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5,98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5,60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277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0,4805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10,30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9,47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0,3243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6,70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6,27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167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0,2154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5,87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354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r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252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0,3537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8,12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7,30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0,2515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5,74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5,25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219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0,166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5,49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5,05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  <a:tr h="9351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>
                          <a:effectLst/>
                        </a:rPr>
                        <a:t>354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l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34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129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259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0,3511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8,03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7,20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40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90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75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0,2438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5,81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5,29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28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95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227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0,167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>
                          <a:effectLst/>
                        </a:rPr>
                        <a:t>5,49</a:t>
                      </a:r>
                      <a:endParaRPr lang="de-DE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500" u="none" strike="noStrike" dirty="0">
                          <a:effectLst/>
                        </a:rPr>
                        <a:t>5,08</a:t>
                      </a:r>
                      <a:endParaRPr lang="de-DE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6" marR="4676" marT="4676" marB="0"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1398337" y="5010215"/>
            <a:ext cx="774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Data, Table 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S1: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Data-summary: Radiological and biomechanical results of each bone.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2731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977</Words>
  <Application>Microsoft Office PowerPoint</Application>
  <PresentationFormat>On-screen Show (4:3)</PresentationFormat>
  <Paragraphs>944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Office-Design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Prodinger</dc:creator>
  <cp:lastModifiedBy>0013357</cp:lastModifiedBy>
  <cp:revision>54</cp:revision>
  <dcterms:created xsi:type="dcterms:W3CDTF">2017-08-19T13:21:20Z</dcterms:created>
  <dcterms:modified xsi:type="dcterms:W3CDTF">2018-02-08T14:59:04Z</dcterms:modified>
</cp:coreProperties>
</file>