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976" y="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30/08/16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082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30/08/16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196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30/08/16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31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30/08/16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57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30/08/16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24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30/08/16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30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30/08/16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170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30/08/16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634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30/08/16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44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30/08/16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154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30/08/16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0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DC659-2F41-6E45-982A-852B07FCC54D}" type="datetimeFigureOut">
              <a:rPr lang="en-US" smtClean="0"/>
              <a:t>30/08/16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013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jpeg"/><Relationship Id="rId7" Type="http://schemas.microsoft.com/office/2007/relationships/hdphoto" Target="../media/hdphoto1.wdp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jpeg"/><Relationship Id="rId11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10"/>
          <p:cNvSpPr txBox="1">
            <a:spLocks noChangeArrowheads="1"/>
          </p:cNvSpPr>
          <p:nvPr/>
        </p:nvSpPr>
        <p:spPr bwMode="auto">
          <a:xfrm>
            <a:off x="2169704" y="1471075"/>
            <a:ext cx="4497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smtClean="0">
                <a:solidFill>
                  <a:srgbClr val="FFFFFF"/>
                </a:solidFill>
              </a:rPr>
              <a:t>Beta</a:t>
            </a:r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5" name="CasellaDiTesto 25"/>
          <p:cNvSpPr txBox="1">
            <a:spLocks noChangeArrowheads="1"/>
          </p:cNvSpPr>
          <p:nvPr/>
        </p:nvSpPr>
        <p:spPr bwMode="auto">
          <a:xfrm>
            <a:off x="1054764" y="1210074"/>
            <a:ext cx="64387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000" smtClean="0"/>
              <a:t>555bp</a:t>
            </a:r>
            <a:endParaRPr lang="en-GB" sz="1000"/>
          </a:p>
        </p:txBody>
      </p:sp>
      <p:cxnSp>
        <p:nvCxnSpPr>
          <p:cNvPr id="6" name="Connettore 2 39"/>
          <p:cNvCxnSpPr/>
          <p:nvPr/>
        </p:nvCxnSpPr>
        <p:spPr>
          <a:xfrm>
            <a:off x="1232832" y="2470265"/>
            <a:ext cx="244916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asellaDiTesto 25"/>
          <p:cNvSpPr txBox="1">
            <a:spLocks noChangeArrowheads="1"/>
          </p:cNvSpPr>
          <p:nvPr/>
        </p:nvSpPr>
        <p:spPr bwMode="auto">
          <a:xfrm>
            <a:off x="1054764" y="2211839"/>
            <a:ext cx="64387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000" dirty="0" smtClean="0"/>
              <a:t>626bp</a:t>
            </a:r>
            <a:endParaRPr lang="en-GB" sz="1000" dirty="0"/>
          </a:p>
        </p:txBody>
      </p:sp>
      <p:sp>
        <p:nvSpPr>
          <p:cNvPr id="8" name="CasellaDiTesto 25"/>
          <p:cNvSpPr txBox="1">
            <a:spLocks noChangeArrowheads="1"/>
          </p:cNvSpPr>
          <p:nvPr/>
        </p:nvSpPr>
        <p:spPr bwMode="auto">
          <a:xfrm>
            <a:off x="1075106" y="3042245"/>
            <a:ext cx="61763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000" smtClean="0"/>
              <a:t>512bp</a:t>
            </a:r>
            <a:endParaRPr lang="en-GB" sz="1000"/>
          </a:p>
        </p:txBody>
      </p:sp>
      <p:cxnSp>
        <p:nvCxnSpPr>
          <p:cNvPr id="9" name="Connettore 2 59"/>
          <p:cNvCxnSpPr/>
          <p:nvPr/>
        </p:nvCxnSpPr>
        <p:spPr>
          <a:xfrm>
            <a:off x="1201741" y="1501718"/>
            <a:ext cx="276007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sellaDiTesto 25"/>
          <p:cNvSpPr txBox="1">
            <a:spLocks noChangeArrowheads="1"/>
          </p:cNvSpPr>
          <p:nvPr/>
        </p:nvSpPr>
        <p:spPr bwMode="auto">
          <a:xfrm>
            <a:off x="1029759" y="3918223"/>
            <a:ext cx="6761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000" dirty="0" smtClean="0"/>
              <a:t>528bp</a:t>
            </a:r>
            <a:endParaRPr lang="en-GB" sz="1000" dirty="0"/>
          </a:p>
        </p:txBody>
      </p:sp>
      <p:cxnSp>
        <p:nvCxnSpPr>
          <p:cNvPr id="11" name="Connettore 2 63"/>
          <p:cNvCxnSpPr/>
          <p:nvPr/>
        </p:nvCxnSpPr>
        <p:spPr>
          <a:xfrm>
            <a:off x="1232832" y="3364208"/>
            <a:ext cx="244916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64"/>
          <p:cNvCxnSpPr/>
          <p:nvPr/>
        </p:nvCxnSpPr>
        <p:spPr>
          <a:xfrm>
            <a:off x="1232832" y="4225220"/>
            <a:ext cx="244916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Immagin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925" y="2029005"/>
            <a:ext cx="4117685" cy="730799"/>
          </a:xfrm>
          <a:prstGeom prst="rect">
            <a:avLst/>
          </a:prstGeom>
        </p:spPr>
      </p:pic>
      <p:pic>
        <p:nvPicPr>
          <p:cNvPr id="22" name="Immagine 3"/>
          <p:cNvPicPr>
            <a:picLocks noChangeAspect="1"/>
          </p:cNvPicPr>
          <p:nvPr/>
        </p:nvPicPr>
        <p:blipFill rotWithShape="1">
          <a:blip r:embed="rId3"/>
          <a:srcRect t="10423"/>
          <a:stretch/>
        </p:blipFill>
        <p:spPr>
          <a:xfrm>
            <a:off x="1695925" y="2905605"/>
            <a:ext cx="3617232" cy="7308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058752" y="1041219"/>
            <a:ext cx="5050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latin typeface="Arial"/>
                <a:cs typeface="Arial"/>
              </a:rPr>
              <a:t>β-tub</a:t>
            </a:r>
            <a:endParaRPr lang="en-GB" sz="1000" b="1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09551" y="1981354"/>
            <a:ext cx="5466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err="1" smtClean="0">
                <a:latin typeface="Arial"/>
                <a:cs typeface="Arial"/>
              </a:rPr>
              <a:t>Paro</a:t>
            </a:r>
            <a:r>
              <a:rPr lang="en-GB" sz="1000" b="1" dirty="0" smtClean="0">
                <a:latin typeface="Arial"/>
                <a:cs typeface="Arial"/>
              </a:rPr>
              <a:t> </a:t>
            </a:r>
            <a:endParaRPr lang="en-GB" sz="1000" b="1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43417" y="2830541"/>
            <a:ext cx="4269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latin typeface="Arial"/>
                <a:cs typeface="Arial"/>
              </a:rPr>
              <a:t>Kan</a:t>
            </a:r>
            <a:endParaRPr lang="en-GB" sz="1000" b="1" dirty="0"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26484" y="3717230"/>
            <a:ext cx="4126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latin typeface="Arial"/>
                <a:cs typeface="Arial"/>
              </a:rPr>
              <a:t>Luc</a:t>
            </a:r>
            <a:endParaRPr lang="en-GB" sz="1000" b="1" dirty="0">
              <a:latin typeface="Arial"/>
              <a:cs typeface="Arial"/>
            </a:endParaRPr>
          </a:p>
        </p:txBody>
      </p:sp>
      <p:pic>
        <p:nvPicPr>
          <p:cNvPr id="33" name="Immagine 17"/>
          <p:cNvPicPr>
            <a:picLocks noChangeAspect="1"/>
          </p:cNvPicPr>
          <p:nvPr/>
        </p:nvPicPr>
        <p:blipFill rotWithShape="1">
          <a:blip r:embed="rId4"/>
          <a:srcRect t="2469"/>
          <a:stretch/>
        </p:blipFill>
        <p:spPr>
          <a:xfrm>
            <a:off x="1695925" y="3834958"/>
            <a:ext cx="3623833" cy="730800"/>
          </a:xfrm>
          <a:prstGeom prst="rect">
            <a:avLst/>
          </a:prstGeom>
        </p:spPr>
      </p:pic>
      <p:sp>
        <p:nvSpPr>
          <p:cNvPr id="45" name="CasellaDiTesto 40"/>
          <p:cNvSpPr txBox="1">
            <a:spLocks noChangeArrowheads="1"/>
          </p:cNvSpPr>
          <p:nvPr/>
        </p:nvSpPr>
        <p:spPr bwMode="auto">
          <a:xfrm>
            <a:off x="1692740" y="1435789"/>
            <a:ext cx="2717856" cy="283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900" smtClean="0">
                <a:solidFill>
                  <a:srgbClr val="FFFFFF"/>
                </a:solidFill>
              </a:rPr>
              <a:t>1 2 3 4 5 6 7 8 9 10 11 12 13 14 15 16 17 18 19 20 21 22 23 24 25 26 27 18 29 30 31 32 33 34 35 36 37 38 39 40 41 42 43 44</a:t>
            </a:r>
            <a:endParaRPr lang="en-GB" sz="900">
              <a:solidFill>
                <a:srgbClr val="FFFFFF"/>
              </a:solidFill>
            </a:endParaRPr>
          </a:p>
        </p:txBody>
      </p:sp>
      <p:pic>
        <p:nvPicPr>
          <p:cNvPr id="48" name="Immagin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3054" y="1053364"/>
            <a:ext cx="3876949" cy="73080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5143500" y="3429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57825" y="1024531"/>
            <a:ext cx="25094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  <a:latin typeface="Arial"/>
                <a:cs typeface="Arial Black"/>
              </a:rPr>
              <a:t>M</a:t>
            </a:r>
            <a:endParaRPr lang="en-US" sz="600" dirty="0">
              <a:solidFill>
                <a:schemeClr val="bg1"/>
              </a:solidFill>
              <a:latin typeface="Arial"/>
              <a:cs typeface="Arial Black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45125" y="2902353"/>
            <a:ext cx="25094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  <a:latin typeface="Arial"/>
                <a:cs typeface="Arial Black"/>
              </a:rPr>
              <a:t>M</a:t>
            </a:r>
            <a:endParaRPr lang="en-US" sz="600" dirty="0">
              <a:solidFill>
                <a:schemeClr val="bg1"/>
              </a:solidFill>
              <a:latin typeface="Arial"/>
              <a:cs typeface="Arial Black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30757" y="3825890"/>
            <a:ext cx="25094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  <a:latin typeface="Arial"/>
                <a:cs typeface="Arial Black"/>
              </a:rPr>
              <a:t>M</a:t>
            </a:r>
            <a:endParaRPr lang="en-US" sz="600" dirty="0">
              <a:solidFill>
                <a:schemeClr val="bg1"/>
              </a:solidFill>
              <a:latin typeface="Arial"/>
              <a:cs typeface="Arial Black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30757" y="2028232"/>
            <a:ext cx="25094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  <a:latin typeface="Arial"/>
                <a:cs typeface="Arial Black"/>
              </a:rPr>
              <a:t>M</a:t>
            </a:r>
            <a:endParaRPr lang="en-US" sz="600" dirty="0">
              <a:solidFill>
                <a:schemeClr val="bg1"/>
              </a:solidFill>
              <a:latin typeface="Arial"/>
              <a:cs typeface="Arial Black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662325" y="1024531"/>
            <a:ext cx="874724" cy="759632"/>
            <a:chOff x="5662325" y="1024531"/>
            <a:chExt cx="874724" cy="759632"/>
          </a:xfrm>
        </p:grpSpPr>
        <p:pic>
          <p:nvPicPr>
            <p:cNvPr id="46" name="Immagine 16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"/>
                      </a14:imgEffect>
                    </a14:imgLayer>
                  </a14:imgProps>
                </a:ext>
              </a:extLst>
            </a:blip>
            <a:srcRect t="3879"/>
            <a:stretch/>
          </p:blipFill>
          <p:spPr>
            <a:xfrm>
              <a:off x="5662325" y="1053364"/>
              <a:ext cx="792965" cy="730799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5939019" y="1289593"/>
              <a:ext cx="54087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solidFill>
                    <a:srgbClr val="FFFFFF"/>
                  </a:solidFill>
                  <a:latin typeface="Arial"/>
                  <a:cs typeface="Arial"/>
                </a:rPr>
                <a:t>A B </a:t>
              </a:r>
              <a:r>
                <a:rPr lang="en-US" sz="600" dirty="0" err="1" smtClean="0">
                  <a:solidFill>
                    <a:srgbClr val="FFFFFF"/>
                  </a:solidFill>
                  <a:latin typeface="Arial"/>
                  <a:cs typeface="Arial"/>
                </a:rPr>
                <a:t>wt</a:t>
              </a:r>
              <a:r>
                <a:rPr lang="en-US" sz="600" dirty="0" smtClean="0">
                  <a:solidFill>
                    <a:srgbClr val="FFFFFF"/>
                  </a:solidFill>
                  <a:latin typeface="Arial"/>
                  <a:cs typeface="Arial"/>
                </a:rPr>
                <a:t> C-</a:t>
              </a:r>
              <a:endParaRPr lang="en-US" sz="60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286109" y="1024531"/>
              <a:ext cx="250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solidFill>
                    <a:schemeClr val="bg1"/>
                  </a:solidFill>
                  <a:latin typeface="Arial"/>
                  <a:cs typeface="Arial Black"/>
                </a:rPr>
                <a:t>M</a:t>
              </a:r>
              <a:endParaRPr lang="en-US" sz="600" dirty="0">
                <a:solidFill>
                  <a:schemeClr val="bg1"/>
                </a:solidFill>
                <a:latin typeface="Arial"/>
                <a:cs typeface="Arial Black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888904" y="2028232"/>
            <a:ext cx="648145" cy="731573"/>
            <a:chOff x="5853240" y="2028232"/>
            <a:chExt cx="648145" cy="731573"/>
          </a:xfrm>
        </p:grpSpPr>
        <p:pic>
          <p:nvPicPr>
            <p:cNvPr id="19" name="Immagine 4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53240" y="2029006"/>
              <a:ext cx="576660" cy="730799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5966518" y="2220158"/>
              <a:ext cx="51036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err="1" smtClean="0">
                  <a:solidFill>
                    <a:srgbClr val="FFFFFF"/>
                  </a:solidFill>
                  <a:latin typeface="Arial"/>
                  <a:cs typeface="Arial"/>
                </a:rPr>
                <a:t>ABwtPC</a:t>
              </a:r>
              <a:r>
                <a:rPr lang="en-US" sz="600" dirty="0" smtClean="0">
                  <a:solidFill>
                    <a:srgbClr val="FFFFFF"/>
                  </a:solidFill>
                  <a:latin typeface="Arial"/>
                  <a:cs typeface="Arial"/>
                </a:rPr>
                <a:t>-</a:t>
              </a:r>
              <a:endParaRPr lang="en-US" sz="60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250445" y="2028232"/>
              <a:ext cx="250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solidFill>
                    <a:schemeClr val="bg1"/>
                  </a:solidFill>
                  <a:latin typeface="Arial"/>
                  <a:cs typeface="Arial Black"/>
                </a:rPr>
                <a:t>M</a:t>
              </a:r>
              <a:endParaRPr lang="en-US" sz="600" dirty="0">
                <a:solidFill>
                  <a:schemeClr val="bg1"/>
                </a:solidFill>
                <a:latin typeface="Arial"/>
                <a:cs typeface="Arial Black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352667" y="2902353"/>
            <a:ext cx="1184382" cy="734052"/>
            <a:chOff x="5339967" y="2902353"/>
            <a:chExt cx="1184382" cy="734052"/>
          </a:xfrm>
        </p:grpSpPr>
        <p:pic>
          <p:nvPicPr>
            <p:cNvPr id="23" name="Immagine 4"/>
            <p:cNvPicPr>
              <a:picLocks noChangeAspect="1"/>
            </p:cNvPicPr>
            <p:nvPr/>
          </p:nvPicPr>
          <p:blipFill rotWithShape="1">
            <a:blip r:embed="rId9"/>
            <a:srcRect b="3924"/>
            <a:stretch/>
          </p:blipFill>
          <p:spPr>
            <a:xfrm>
              <a:off x="5339967" y="2905605"/>
              <a:ext cx="1093108" cy="73080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5964233" y="3103800"/>
              <a:ext cx="51036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err="1" smtClean="0">
                  <a:solidFill>
                    <a:srgbClr val="FFFFFF"/>
                  </a:solidFill>
                  <a:latin typeface="Arial"/>
                  <a:cs typeface="Arial"/>
                </a:rPr>
                <a:t>ABwtPC</a:t>
              </a:r>
              <a:r>
                <a:rPr lang="en-US" sz="600" dirty="0" smtClean="0">
                  <a:solidFill>
                    <a:srgbClr val="FFFFFF"/>
                  </a:solidFill>
                  <a:latin typeface="Arial"/>
                  <a:cs typeface="Arial"/>
                </a:rPr>
                <a:t>-</a:t>
              </a:r>
              <a:endParaRPr lang="en-US" sz="60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273409" y="2902353"/>
              <a:ext cx="250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solidFill>
                    <a:schemeClr val="bg1"/>
                  </a:solidFill>
                  <a:latin typeface="Arial"/>
                  <a:cs typeface="Arial Black"/>
                </a:rPr>
                <a:t>M</a:t>
              </a:r>
              <a:endParaRPr lang="en-US" sz="600" dirty="0">
                <a:solidFill>
                  <a:schemeClr val="bg1"/>
                </a:solidFill>
                <a:latin typeface="Arial"/>
                <a:cs typeface="Arial Black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83394" y="3825890"/>
            <a:ext cx="1153655" cy="739868"/>
            <a:chOff x="5366436" y="3825890"/>
            <a:chExt cx="1153655" cy="739868"/>
          </a:xfrm>
        </p:grpSpPr>
        <p:pic>
          <p:nvPicPr>
            <p:cNvPr id="26" name="Immagine 15"/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63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366436" y="3834958"/>
              <a:ext cx="1066639" cy="730800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5925073" y="4025184"/>
              <a:ext cx="55905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solidFill>
                    <a:srgbClr val="FFFFFF"/>
                  </a:solidFill>
                  <a:latin typeface="Arial"/>
                  <a:cs typeface="Arial"/>
                </a:rPr>
                <a:t>A B </a:t>
              </a:r>
              <a:r>
                <a:rPr lang="en-US" sz="600" dirty="0" err="1" smtClean="0">
                  <a:solidFill>
                    <a:srgbClr val="FFFFFF"/>
                  </a:solidFill>
                  <a:latin typeface="Arial"/>
                  <a:cs typeface="Arial"/>
                </a:rPr>
                <a:t>wtPC</a:t>
              </a:r>
              <a:r>
                <a:rPr lang="en-US" sz="600" dirty="0" smtClean="0">
                  <a:solidFill>
                    <a:srgbClr val="FFFFFF"/>
                  </a:solidFill>
                  <a:latin typeface="Arial"/>
                  <a:cs typeface="Arial"/>
                </a:rPr>
                <a:t>-</a:t>
              </a:r>
              <a:endParaRPr lang="en-US" sz="60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269151" y="3825890"/>
              <a:ext cx="250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solidFill>
                    <a:schemeClr val="bg1"/>
                  </a:solidFill>
                  <a:latin typeface="Arial"/>
                  <a:cs typeface="Arial Black"/>
                </a:rPr>
                <a:t>M</a:t>
              </a:r>
              <a:endParaRPr lang="en-US" sz="600" dirty="0">
                <a:solidFill>
                  <a:schemeClr val="bg1"/>
                </a:solidFill>
                <a:latin typeface="Arial"/>
                <a:cs typeface="Arial Black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21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76</Words>
  <Application>Microsoft Macintosh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GG Lab</dc:creator>
  <cp:lastModifiedBy>GG Lab</cp:lastModifiedBy>
  <cp:revision>67</cp:revision>
  <dcterms:created xsi:type="dcterms:W3CDTF">2016-05-03T15:37:52Z</dcterms:created>
  <dcterms:modified xsi:type="dcterms:W3CDTF">2016-08-30T07:50:12Z</dcterms:modified>
</cp:coreProperties>
</file>