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00"/>
    <p:restoredTop sz="94660"/>
  </p:normalViewPr>
  <p:slideViewPr>
    <p:cSldViewPr snapToGrid="0">
      <p:cViewPr>
        <p:scale>
          <a:sx n="110" d="100"/>
          <a:sy n="110" d="100"/>
        </p:scale>
        <p:origin x="-1008" y="13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460317460317499E-2"/>
          <c:y val="2.6378896882494E-2"/>
          <c:w val="0.96825396825396803"/>
          <c:h val="0.952038369304555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Activity</c:v>
                </c:pt>
              </c:strCache>
            </c:strRef>
          </c:tx>
          <c:spPr>
            <a:solidFill>
              <a:schemeClr val="tx1"/>
            </a:solidFill>
            <a:ln w="1638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1638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Sheet1!$B$1:$C$1</c:f>
              <c:strCache>
                <c:ptCount val="2"/>
                <c:pt idx="0">
                  <c:v>NC</c:v>
                </c:pt>
                <c:pt idx="1">
                  <c:v>ST3GAL1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</c:v>
                </c:pt>
                <c:pt idx="1">
                  <c:v>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885312"/>
        <c:axId val="87279488"/>
      </c:barChart>
      <c:catAx>
        <c:axId val="858853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409">
            <a:solidFill>
              <a:schemeClr val="tx1"/>
            </a:solidFill>
            <a:prstDash val="solid"/>
          </a:ln>
        </c:spPr>
        <c:crossAx val="87279488"/>
        <c:crosses val="autoZero"/>
        <c:auto val="1"/>
        <c:lblAlgn val="ctr"/>
        <c:lblOffset val="100"/>
        <c:tickMarkSkip val="1"/>
        <c:noMultiLvlLbl val="0"/>
      </c:catAx>
      <c:valAx>
        <c:axId val="87279488"/>
        <c:scaling>
          <c:orientation val="minMax"/>
          <c:max val="100"/>
        </c:scaling>
        <c:delete val="0"/>
        <c:axPos val="l"/>
        <c:majorGridlines>
          <c:spPr>
            <a:ln w="1638">
              <a:solidFill>
                <a:srgbClr val="FFFFFF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one"/>
        <c:spPr>
          <a:ln w="409">
            <a:solidFill>
              <a:schemeClr val="tx1"/>
            </a:solidFill>
            <a:prstDash val="solid"/>
          </a:ln>
        </c:spPr>
        <c:crossAx val="85885312"/>
        <c:crosses val="autoZero"/>
        <c:crossBetween val="between"/>
        <c:majorUnit val="25"/>
      </c:valAx>
      <c:spPr>
        <a:noFill/>
        <a:ln w="1638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3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5A53AF-C570-4457-A01E-75FE0927522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137599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15182D0-F82A-475F-BBD3-D36467A4B216}" type="slidenum">
              <a:rPr lang="it-IT" altLang="it-IT"/>
              <a:pPr eaLnBrk="1" hangingPunct="1">
                <a:spcBef>
                  <a:spcPct val="0"/>
                </a:spcBef>
              </a:pPr>
              <a:t>1</a:t>
            </a:fld>
            <a:endParaRPr lang="it-IT" altLang="it-IT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PT" altLang="it-IT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549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EA876B-A7AB-4821-B4B6-9E0696001CF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69357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18E95B-8548-4793-9279-A5751B96AD5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75185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34A43B-CFAB-4CC2-ADF0-30B250B0DCE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1879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676B61-AD1E-4498-90C5-B1EDCFBF4D4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57392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9C75A4-E422-47E9-9D16-A083BB12AD3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4918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538C67-F1EF-4AE8-9FC0-10DB4353543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37255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B6DB39-07D6-4696-9F2A-55DC308CD62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3205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92524A-D7A9-4F6A-ACC5-698C808264A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26600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468043-36EF-4071-B288-00CD2F9FE9F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5758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9C86D1-C5B5-4E8D-8DDB-384323E7F2F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8900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FF8987-DA89-43A9-992B-1FE8878666C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42760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3A825A3-4DE3-4779-A755-0A42B830D2C5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m 31" descr="D:\PSDocuments\DI&amp;DPS\3º ano (04.11-03.12)\10.Tese\Figures\GlycosidicAg'sInBladderCancerCells\3_HT1376nc\1_HT1376nc-PNA.png"/>
          <p:cNvPicPr>
            <a:picLocks noChangeAspect="1" noChangeArrowheads="1"/>
          </p:cNvPicPr>
          <p:nvPr/>
        </p:nvPicPr>
        <p:blipFill>
          <a:blip r:embed="rId4" cstate="print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3455988"/>
            <a:ext cx="7921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Imagem 43" descr="D:\PSDocuments\DI&amp;DPS\3º ano (04.11-03.12)\10.Tese\Figures\GlycosidicAg'sInBladderCancerCells\4_HT1376sT\1_HT1376sT-PNA.png"/>
          <p:cNvPicPr>
            <a:picLocks noChangeAspect="1" noChangeArrowheads="1"/>
          </p:cNvPicPr>
          <p:nvPr/>
        </p:nvPicPr>
        <p:blipFill>
          <a:blip r:embed="rId5" cstate="print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4241800"/>
            <a:ext cx="792163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 Box 24"/>
          <p:cNvSpPr txBox="1">
            <a:spLocks noChangeArrowheads="1"/>
          </p:cNvSpPr>
          <p:nvPr/>
        </p:nvSpPr>
        <p:spPr bwMode="auto">
          <a:xfrm>
            <a:off x="1555750" y="3686175"/>
            <a:ext cx="792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200" b="1" dirty="0" smtClean="0"/>
              <a:t>HT1376</a:t>
            </a:r>
            <a:r>
              <a:rPr lang="it-IT" altLang="it-IT" sz="1200" b="1" baseline="-25000" dirty="0" smtClean="0"/>
              <a:t>T</a:t>
            </a:r>
            <a:endParaRPr lang="it-IT" altLang="it-IT" sz="1000" b="1" baseline="-25000" dirty="0"/>
          </a:p>
        </p:txBody>
      </p:sp>
      <p:sp>
        <p:nvSpPr>
          <p:cNvPr id="2053" name="Text Box 25"/>
          <p:cNvSpPr txBox="1">
            <a:spLocks noChangeArrowheads="1"/>
          </p:cNvSpPr>
          <p:nvPr/>
        </p:nvSpPr>
        <p:spPr bwMode="auto">
          <a:xfrm>
            <a:off x="1565275" y="4478338"/>
            <a:ext cx="8499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200" b="1" dirty="0" smtClean="0"/>
              <a:t>HT1376</a:t>
            </a:r>
            <a:r>
              <a:rPr lang="it-IT" altLang="it-IT" sz="1200" b="1" baseline="-25000" dirty="0" smtClean="0"/>
              <a:t>sT</a:t>
            </a:r>
            <a:endParaRPr lang="it-IT" altLang="it-IT" sz="1200" b="1" baseline="-25000" dirty="0"/>
          </a:p>
        </p:txBody>
      </p:sp>
      <p:sp>
        <p:nvSpPr>
          <p:cNvPr id="2054" name="Text Box 28"/>
          <p:cNvSpPr txBox="1">
            <a:spLocks noChangeArrowheads="1"/>
          </p:cNvSpPr>
          <p:nvPr/>
        </p:nvSpPr>
        <p:spPr bwMode="auto">
          <a:xfrm>
            <a:off x="1577975" y="3219450"/>
            <a:ext cx="4079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b="1"/>
              <a:t>B</a:t>
            </a:r>
          </a:p>
        </p:txBody>
      </p:sp>
      <p:sp>
        <p:nvSpPr>
          <p:cNvPr id="2055" name="Text Box 31"/>
          <p:cNvSpPr txBox="1">
            <a:spLocks noChangeArrowheads="1"/>
          </p:cNvSpPr>
          <p:nvPr/>
        </p:nvSpPr>
        <p:spPr bwMode="auto">
          <a:xfrm>
            <a:off x="5495965" y="8643938"/>
            <a:ext cx="11913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b="1" dirty="0"/>
              <a:t>Fig. </a:t>
            </a:r>
            <a:r>
              <a:rPr lang="it-IT" altLang="it-IT" sz="2400" b="1" dirty="0" smtClean="0"/>
              <a:t>S1</a:t>
            </a:r>
            <a:endParaRPr lang="it-IT" altLang="it-IT" sz="2400" b="1" dirty="0"/>
          </a:p>
        </p:txBody>
      </p:sp>
      <p:sp>
        <p:nvSpPr>
          <p:cNvPr id="2056" name="Text Box 33"/>
          <p:cNvSpPr txBox="1">
            <a:spLocks noChangeArrowheads="1"/>
          </p:cNvSpPr>
          <p:nvPr/>
        </p:nvSpPr>
        <p:spPr bwMode="auto">
          <a:xfrm rot="16200000">
            <a:off x="46038" y="4054475"/>
            <a:ext cx="1219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400" b="1"/>
              <a:t>Cell number</a:t>
            </a:r>
          </a:p>
        </p:txBody>
      </p:sp>
      <p:sp>
        <p:nvSpPr>
          <p:cNvPr id="2057" name="Text Box 34"/>
          <p:cNvSpPr txBox="1">
            <a:spLocks noChangeArrowheads="1"/>
          </p:cNvSpPr>
          <p:nvPr/>
        </p:nvSpPr>
        <p:spPr bwMode="auto">
          <a:xfrm>
            <a:off x="246063" y="5005388"/>
            <a:ext cx="17668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400" b="1" dirty="0"/>
              <a:t>Log </a:t>
            </a:r>
            <a:r>
              <a:rPr lang="it-IT" altLang="it-IT" sz="1400" b="1" dirty="0" err="1"/>
              <a:t>fluorescence</a:t>
            </a:r>
            <a:r>
              <a:rPr lang="it-IT" altLang="it-IT" sz="1400" b="1" dirty="0"/>
              <a:t> </a:t>
            </a:r>
            <a:r>
              <a:rPr lang="it-IT" altLang="it-IT" sz="1400" b="1" dirty="0" err="1"/>
              <a:t>intensity</a:t>
            </a:r>
            <a:endParaRPr lang="it-IT" altLang="it-IT" sz="1400" b="1" dirty="0"/>
          </a:p>
        </p:txBody>
      </p:sp>
      <p:sp>
        <p:nvSpPr>
          <p:cNvPr id="2058" name="Text Box 28"/>
          <p:cNvSpPr txBox="1">
            <a:spLocks noChangeArrowheads="1"/>
          </p:cNvSpPr>
          <p:nvPr/>
        </p:nvSpPr>
        <p:spPr bwMode="auto">
          <a:xfrm rot="16200000">
            <a:off x="2289674" y="3983298"/>
            <a:ext cx="16224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200" b="1" dirty="0" smtClean="0"/>
              <a:t>ST3GAL1 </a:t>
            </a:r>
            <a:r>
              <a:rPr lang="it-IT" altLang="it-IT" sz="1200" b="1" dirty="0" err="1"/>
              <a:t>activity</a:t>
            </a:r>
            <a:r>
              <a:rPr lang="it-IT" altLang="it-IT" sz="1200" b="1" dirty="0"/>
              <a:t> (</a:t>
            </a:r>
            <a:r>
              <a:rPr lang="it-IT" altLang="it-IT" sz="1200" b="1" dirty="0" err="1"/>
              <a:t>nmol</a:t>
            </a:r>
            <a:r>
              <a:rPr lang="it-IT" altLang="it-IT" sz="1200" b="1" dirty="0"/>
              <a:t>/h </a:t>
            </a:r>
            <a:r>
              <a:rPr lang="it-IT" altLang="it-IT" sz="1200" b="1" dirty="0">
                <a:latin typeface="Symbol" panose="05050102010706020507" pitchFamily="18" charset="2"/>
              </a:rPr>
              <a:t>m</a:t>
            </a:r>
            <a:r>
              <a:rPr lang="it-IT" altLang="it-IT" sz="1200" b="1" dirty="0"/>
              <a:t>g </a:t>
            </a:r>
            <a:r>
              <a:rPr lang="it-IT" altLang="it-IT" sz="1200" b="1" dirty="0" err="1"/>
              <a:t>prot</a:t>
            </a:r>
            <a:r>
              <a:rPr lang="it-IT" altLang="it-IT" sz="1200" b="1" dirty="0"/>
              <a:t>)</a:t>
            </a:r>
          </a:p>
        </p:txBody>
      </p:sp>
      <p:sp>
        <p:nvSpPr>
          <p:cNvPr id="2059" name="Text Box 42"/>
          <p:cNvSpPr txBox="1">
            <a:spLocks noChangeArrowheads="1"/>
          </p:cNvSpPr>
          <p:nvPr/>
        </p:nvSpPr>
        <p:spPr bwMode="auto">
          <a:xfrm rot="16200000">
            <a:off x="4003438" y="3966519"/>
            <a:ext cx="1666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200" b="1" dirty="0" smtClean="0"/>
              <a:t>ST3GAL1 </a:t>
            </a:r>
            <a:r>
              <a:rPr lang="it-IT" altLang="it-IT" sz="1200" b="1" dirty="0" err="1" smtClean="0"/>
              <a:t>mRNA</a:t>
            </a:r>
            <a:r>
              <a:rPr lang="it-IT" altLang="it-IT" sz="1200" b="1" dirty="0" smtClean="0"/>
              <a:t> (</a:t>
            </a:r>
            <a:r>
              <a:rPr lang="it-IT" altLang="it-IT" sz="1200" b="1" baseline="30000" dirty="0"/>
              <a:t>0</a:t>
            </a:r>
            <a:r>
              <a:rPr lang="it-IT" altLang="it-IT" sz="1200" b="1" dirty="0"/>
              <a:t>/</a:t>
            </a:r>
            <a:r>
              <a:rPr lang="it-IT" altLang="it-IT" sz="1200" b="1" baseline="-25000" dirty="0"/>
              <a:t>00</a:t>
            </a:r>
            <a:r>
              <a:rPr lang="it-IT" altLang="it-IT" sz="1200" b="1" dirty="0"/>
              <a:t> of </a:t>
            </a:r>
            <a:r>
              <a:rPr lang="it-IT" altLang="it-IT" sz="1200" b="1" dirty="0">
                <a:latin typeface="Symbol" panose="05050102010706020507" pitchFamily="18" charset="2"/>
              </a:rPr>
              <a:t>b</a:t>
            </a:r>
            <a:r>
              <a:rPr lang="it-IT" altLang="it-IT" sz="1200" b="1" dirty="0"/>
              <a:t>-</a:t>
            </a:r>
            <a:r>
              <a:rPr lang="it-IT" altLang="it-IT" sz="1200" b="1" dirty="0" err="1"/>
              <a:t>actin</a:t>
            </a:r>
            <a:r>
              <a:rPr lang="it-IT" altLang="it-IT" sz="1200" b="1" dirty="0"/>
              <a:t>)</a:t>
            </a:r>
          </a:p>
        </p:txBody>
      </p:sp>
      <p:sp>
        <p:nvSpPr>
          <p:cNvPr id="2060" name="Text Box 59"/>
          <p:cNvSpPr txBox="1">
            <a:spLocks noChangeArrowheads="1"/>
          </p:cNvSpPr>
          <p:nvPr/>
        </p:nvSpPr>
        <p:spPr bwMode="auto">
          <a:xfrm>
            <a:off x="3203289" y="3736975"/>
            <a:ext cx="3952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000" b="1"/>
              <a:t>100</a:t>
            </a:r>
          </a:p>
        </p:txBody>
      </p:sp>
      <p:sp>
        <p:nvSpPr>
          <p:cNvPr id="2063" name="Text Box 28"/>
          <p:cNvSpPr txBox="1">
            <a:spLocks noChangeArrowheads="1"/>
          </p:cNvSpPr>
          <p:nvPr/>
        </p:nvSpPr>
        <p:spPr bwMode="auto">
          <a:xfrm>
            <a:off x="1316038" y="632786"/>
            <a:ext cx="4079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b="1"/>
              <a:t>A</a:t>
            </a:r>
          </a:p>
        </p:txBody>
      </p:sp>
      <p:graphicFrame>
        <p:nvGraphicFramePr>
          <p:cNvPr id="2066" name="Objec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5881628"/>
              </p:ext>
            </p:extLst>
          </p:nvPr>
        </p:nvGraphicFramePr>
        <p:xfrm>
          <a:off x="5265737" y="3713628"/>
          <a:ext cx="973138" cy="10175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" name="Grafico" r:id="rId6" imgW="6096075" imgH="4067089" progId="MSGraph.Chart.8">
                  <p:embed followColorScheme="full"/>
                </p:oleObj>
              </mc:Choice>
              <mc:Fallback>
                <p:oleObj name="Grafico" r:id="rId6" imgW="6096075" imgH="4067089" progId="MSGraph.Chart.8">
                  <p:embed followColorScheme="full"/>
                  <p:pic>
                    <p:nvPicPr>
                      <p:cNvPr id="0" name="Picture 65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5737" y="3713628"/>
                        <a:ext cx="973138" cy="101758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7" name="Text Box 30"/>
          <p:cNvSpPr txBox="1">
            <a:spLocks noChangeArrowheads="1"/>
          </p:cNvSpPr>
          <p:nvPr/>
        </p:nvSpPr>
        <p:spPr bwMode="auto">
          <a:xfrm>
            <a:off x="4948238" y="4089400"/>
            <a:ext cx="3968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000" b="1"/>
              <a:t>250</a:t>
            </a:r>
          </a:p>
        </p:txBody>
      </p:sp>
      <p:sp>
        <p:nvSpPr>
          <p:cNvPr id="2068" name="Text Box 31"/>
          <p:cNvSpPr txBox="1">
            <a:spLocks noChangeArrowheads="1"/>
          </p:cNvSpPr>
          <p:nvPr/>
        </p:nvSpPr>
        <p:spPr bwMode="auto">
          <a:xfrm>
            <a:off x="4945063" y="3733800"/>
            <a:ext cx="3968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000" b="1"/>
              <a:t>500</a:t>
            </a:r>
          </a:p>
        </p:txBody>
      </p:sp>
      <p:sp>
        <p:nvSpPr>
          <p:cNvPr id="2064" name="Text Box 46"/>
          <p:cNvSpPr txBox="1">
            <a:spLocks noChangeArrowheads="1"/>
          </p:cNvSpPr>
          <p:nvPr/>
        </p:nvSpPr>
        <p:spPr bwMode="auto">
          <a:xfrm rot="3779542">
            <a:off x="3532182" y="4907423"/>
            <a:ext cx="78899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100" b="1" dirty="0"/>
              <a:t>HT1376 </a:t>
            </a:r>
            <a:r>
              <a:rPr lang="it-IT" altLang="it-IT" sz="800" dirty="0"/>
              <a:t>T</a:t>
            </a:r>
          </a:p>
        </p:txBody>
      </p:sp>
      <p:sp>
        <p:nvSpPr>
          <p:cNvPr id="2065" name="Text Box 46"/>
          <p:cNvSpPr txBox="1">
            <a:spLocks noChangeArrowheads="1"/>
          </p:cNvSpPr>
          <p:nvPr/>
        </p:nvSpPr>
        <p:spPr bwMode="auto">
          <a:xfrm rot="3779542">
            <a:off x="4008574" y="4924083"/>
            <a:ext cx="84670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100" b="1" dirty="0"/>
              <a:t>HT1376 </a:t>
            </a:r>
            <a:r>
              <a:rPr lang="it-IT" altLang="it-IT" sz="800" b="1" dirty="0" err="1" smtClean="0"/>
              <a:t>sT</a:t>
            </a:r>
            <a:endParaRPr lang="it-IT" altLang="it-IT" sz="800" b="1" dirty="0"/>
          </a:p>
        </p:txBody>
      </p:sp>
      <p:sp>
        <p:nvSpPr>
          <p:cNvPr id="2069" name="Text Box 67"/>
          <p:cNvSpPr txBox="1">
            <a:spLocks noChangeArrowheads="1"/>
          </p:cNvSpPr>
          <p:nvPr/>
        </p:nvSpPr>
        <p:spPr bwMode="auto">
          <a:xfrm>
            <a:off x="5094288" y="4530229"/>
            <a:ext cx="2555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000" b="1"/>
              <a:t>0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5973266" y="3916363"/>
            <a:ext cx="0" cy="2524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 bwMode="auto">
          <a:xfrm>
            <a:off x="5919291" y="3914775"/>
            <a:ext cx="1031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72" name="Gruppo 21"/>
          <p:cNvGrpSpPr>
            <a:grpSpLocks/>
          </p:cNvGrpSpPr>
          <p:nvPr/>
        </p:nvGrpSpPr>
        <p:grpSpPr bwMode="auto">
          <a:xfrm>
            <a:off x="3275012" y="3732244"/>
            <a:ext cx="1247745" cy="981045"/>
            <a:chOff x="492127" y="1190689"/>
            <a:chExt cx="1247709" cy="981011"/>
          </a:xfrm>
        </p:grpSpPr>
        <p:graphicFrame>
          <p:nvGraphicFramePr>
            <p:cNvPr id="2" name="Object 20"/>
            <p:cNvGraphicFramePr>
              <a:graphicFrameLocks/>
            </p:cNvGraphicFramePr>
            <p:nvPr/>
          </p:nvGraphicFramePr>
          <p:xfrm>
            <a:off x="731902" y="1190689"/>
            <a:ext cx="1007934" cy="97459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2095" name="Text Box 60"/>
            <p:cNvSpPr txBox="1">
              <a:spLocks noChangeArrowheads="1"/>
            </p:cNvSpPr>
            <p:nvPr/>
          </p:nvSpPr>
          <p:spPr bwMode="auto">
            <a:xfrm>
              <a:off x="492127" y="1547833"/>
              <a:ext cx="325438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it-IT" altLang="it-IT" sz="1000" b="1" dirty="0"/>
                <a:t>50</a:t>
              </a:r>
            </a:p>
          </p:txBody>
        </p:sp>
        <p:sp>
          <p:nvSpPr>
            <p:cNvPr id="2096" name="Text Box 65"/>
            <p:cNvSpPr txBox="1">
              <a:spLocks noChangeArrowheads="1"/>
            </p:cNvSpPr>
            <p:nvPr/>
          </p:nvSpPr>
          <p:spPr bwMode="auto">
            <a:xfrm>
              <a:off x="553078" y="1925638"/>
              <a:ext cx="255587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it-IT" altLang="it-IT" sz="1000" b="1" dirty="0"/>
                <a:t>0</a:t>
              </a:r>
            </a:p>
          </p:txBody>
        </p:sp>
        <p:cxnSp>
          <p:nvCxnSpPr>
            <p:cNvPr id="71" name="Connettore 1 70"/>
            <p:cNvCxnSpPr/>
            <p:nvPr/>
          </p:nvCxnSpPr>
          <p:spPr>
            <a:xfrm>
              <a:off x="1419983" y="1391790"/>
              <a:ext cx="10318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>
              <a:off x="1476018" y="1396552"/>
              <a:ext cx="0" cy="698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73" name="Text Box 28"/>
          <p:cNvSpPr txBox="1">
            <a:spLocks noChangeArrowheads="1"/>
          </p:cNvSpPr>
          <p:nvPr/>
        </p:nvSpPr>
        <p:spPr bwMode="auto">
          <a:xfrm>
            <a:off x="3352800" y="3233738"/>
            <a:ext cx="4079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b="1"/>
              <a:t>C</a:t>
            </a:r>
          </a:p>
        </p:txBody>
      </p:sp>
      <p:sp>
        <p:nvSpPr>
          <p:cNvPr id="3" name="Rettangolo 2"/>
          <p:cNvSpPr/>
          <p:nvPr/>
        </p:nvSpPr>
        <p:spPr>
          <a:xfrm>
            <a:off x="1881188" y="986798"/>
            <a:ext cx="180975" cy="1809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9" name="Connettore 1 8"/>
          <p:cNvCxnSpPr/>
          <p:nvPr/>
        </p:nvCxnSpPr>
        <p:spPr>
          <a:xfrm>
            <a:off x="1735138" y="1070936"/>
            <a:ext cx="1397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ttangolo 42"/>
          <p:cNvSpPr/>
          <p:nvPr/>
        </p:nvSpPr>
        <p:spPr>
          <a:xfrm>
            <a:off x="4637088" y="986798"/>
            <a:ext cx="180975" cy="1809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44" name="Ovale 43"/>
          <p:cNvSpPr/>
          <p:nvPr/>
        </p:nvSpPr>
        <p:spPr>
          <a:xfrm>
            <a:off x="4968875" y="983623"/>
            <a:ext cx="180975" cy="18097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45" name="Connettore 1 44"/>
          <p:cNvCxnSpPr/>
          <p:nvPr/>
        </p:nvCxnSpPr>
        <p:spPr>
          <a:xfrm>
            <a:off x="4491038" y="1070936"/>
            <a:ext cx="1397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1 45"/>
          <p:cNvCxnSpPr/>
          <p:nvPr/>
        </p:nvCxnSpPr>
        <p:spPr>
          <a:xfrm>
            <a:off x="4821238" y="1070936"/>
            <a:ext cx="1397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ttangolo 46"/>
          <p:cNvSpPr/>
          <p:nvPr/>
        </p:nvSpPr>
        <p:spPr>
          <a:xfrm rot="2720945">
            <a:off x="5348288" y="999498"/>
            <a:ext cx="142875" cy="142875"/>
          </a:xfrm>
          <a:prstGeom prst="rect">
            <a:avLst/>
          </a:prstGeom>
          <a:solidFill>
            <a:srgbClr val="D600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48" name="Connettore 1 47"/>
          <p:cNvCxnSpPr/>
          <p:nvPr/>
        </p:nvCxnSpPr>
        <p:spPr>
          <a:xfrm>
            <a:off x="5157788" y="1064586"/>
            <a:ext cx="1397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ttangolo 50"/>
          <p:cNvSpPr/>
          <p:nvPr/>
        </p:nvSpPr>
        <p:spPr>
          <a:xfrm>
            <a:off x="3100388" y="993148"/>
            <a:ext cx="180975" cy="1809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52" name="Ovale 51"/>
          <p:cNvSpPr/>
          <p:nvPr/>
        </p:nvSpPr>
        <p:spPr>
          <a:xfrm>
            <a:off x="3432175" y="989973"/>
            <a:ext cx="180975" cy="18097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53" name="Connettore 1 52"/>
          <p:cNvCxnSpPr/>
          <p:nvPr/>
        </p:nvCxnSpPr>
        <p:spPr>
          <a:xfrm>
            <a:off x="2954338" y="1077286"/>
            <a:ext cx="1397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1 53"/>
          <p:cNvCxnSpPr/>
          <p:nvPr/>
        </p:nvCxnSpPr>
        <p:spPr>
          <a:xfrm>
            <a:off x="3284538" y="1077286"/>
            <a:ext cx="1397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2205038" y="1070936"/>
            <a:ext cx="64135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2 56"/>
          <p:cNvCxnSpPr/>
          <p:nvPr/>
        </p:nvCxnSpPr>
        <p:spPr>
          <a:xfrm>
            <a:off x="3754438" y="1070936"/>
            <a:ext cx="64135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8" name="CasellaDiTesto 15"/>
          <p:cNvSpPr txBox="1">
            <a:spLocks noChangeArrowheads="1"/>
          </p:cNvSpPr>
          <p:nvPr/>
        </p:nvSpPr>
        <p:spPr bwMode="auto">
          <a:xfrm>
            <a:off x="2039938" y="766136"/>
            <a:ext cx="930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400" b="1" dirty="0">
                <a:latin typeface="Symbol" panose="05050102010706020507" pitchFamily="18" charset="2"/>
              </a:rPr>
              <a:t>b</a:t>
            </a:r>
            <a:r>
              <a:rPr lang="it-IT" altLang="it-IT" sz="1400" b="1" dirty="0"/>
              <a:t>1,3GalT</a:t>
            </a:r>
          </a:p>
        </p:txBody>
      </p:sp>
      <p:sp>
        <p:nvSpPr>
          <p:cNvPr id="2089" name="CasellaDiTesto 60"/>
          <p:cNvSpPr txBox="1">
            <a:spLocks noChangeArrowheads="1"/>
          </p:cNvSpPr>
          <p:nvPr/>
        </p:nvSpPr>
        <p:spPr bwMode="auto">
          <a:xfrm>
            <a:off x="3608388" y="766136"/>
            <a:ext cx="990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400" b="1" dirty="0"/>
              <a:t>ST3GAL1</a:t>
            </a:r>
          </a:p>
        </p:txBody>
      </p:sp>
      <p:sp>
        <p:nvSpPr>
          <p:cNvPr id="2091" name="CasellaDiTesto 62"/>
          <p:cNvSpPr txBox="1">
            <a:spLocks noChangeArrowheads="1"/>
          </p:cNvSpPr>
          <p:nvPr/>
        </p:nvSpPr>
        <p:spPr bwMode="auto">
          <a:xfrm>
            <a:off x="3189288" y="1178886"/>
            <a:ext cx="325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800" b="1"/>
              <a:t>T</a:t>
            </a:r>
          </a:p>
        </p:txBody>
      </p:sp>
      <p:sp>
        <p:nvSpPr>
          <p:cNvPr id="2092" name="CasellaDiTesto 63"/>
          <p:cNvSpPr txBox="1">
            <a:spLocks noChangeArrowheads="1"/>
          </p:cNvSpPr>
          <p:nvPr/>
        </p:nvSpPr>
        <p:spPr bwMode="auto">
          <a:xfrm>
            <a:off x="4637088" y="1178886"/>
            <a:ext cx="10054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800" b="1" dirty="0" err="1" smtClean="0"/>
              <a:t>Sialyl</a:t>
            </a:r>
            <a:r>
              <a:rPr lang="it-IT" altLang="it-IT" sz="1800" b="1" dirty="0" smtClean="0"/>
              <a:t>-T</a:t>
            </a:r>
            <a:endParaRPr lang="it-IT" altLang="it-IT" sz="1800" b="1" dirty="0"/>
          </a:p>
        </p:txBody>
      </p:sp>
      <p:sp>
        <p:nvSpPr>
          <p:cNvPr id="2093" name="Text Box 28"/>
          <p:cNvSpPr txBox="1">
            <a:spLocks noChangeArrowheads="1"/>
          </p:cNvSpPr>
          <p:nvPr/>
        </p:nvSpPr>
        <p:spPr bwMode="auto">
          <a:xfrm>
            <a:off x="5224463" y="3213100"/>
            <a:ext cx="4079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b="1"/>
              <a:t>D</a:t>
            </a:r>
          </a:p>
        </p:txBody>
      </p:sp>
      <p:sp>
        <p:nvSpPr>
          <p:cNvPr id="55" name="Text Box 46"/>
          <p:cNvSpPr txBox="1">
            <a:spLocks noChangeArrowheads="1"/>
          </p:cNvSpPr>
          <p:nvPr/>
        </p:nvSpPr>
        <p:spPr bwMode="auto">
          <a:xfrm rot="3779542">
            <a:off x="5275257" y="4907423"/>
            <a:ext cx="78899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100" b="1" dirty="0"/>
              <a:t>HT1376 </a:t>
            </a:r>
            <a:r>
              <a:rPr lang="it-IT" altLang="it-IT" sz="800" dirty="0"/>
              <a:t>T</a:t>
            </a:r>
          </a:p>
        </p:txBody>
      </p:sp>
      <p:sp>
        <p:nvSpPr>
          <p:cNvPr id="56" name="Text Box 46"/>
          <p:cNvSpPr txBox="1">
            <a:spLocks noChangeArrowheads="1"/>
          </p:cNvSpPr>
          <p:nvPr/>
        </p:nvSpPr>
        <p:spPr bwMode="auto">
          <a:xfrm rot="3779542">
            <a:off x="5682641" y="4915457"/>
            <a:ext cx="84670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100" b="1" dirty="0"/>
              <a:t>HT1376 </a:t>
            </a:r>
            <a:r>
              <a:rPr lang="it-IT" altLang="it-IT" sz="800" b="1" dirty="0" err="1" smtClean="0"/>
              <a:t>sT</a:t>
            </a:r>
            <a:endParaRPr lang="it-IT" altLang="it-IT" sz="800" b="1" dirty="0"/>
          </a:p>
        </p:txBody>
      </p:sp>
      <p:sp>
        <p:nvSpPr>
          <p:cNvPr id="58" name="Rettangolo 42"/>
          <p:cNvSpPr/>
          <p:nvPr/>
        </p:nvSpPr>
        <p:spPr>
          <a:xfrm>
            <a:off x="515431" y="1663073"/>
            <a:ext cx="180975" cy="1809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59" name="Ovale 43"/>
          <p:cNvSpPr/>
          <p:nvPr/>
        </p:nvSpPr>
        <p:spPr>
          <a:xfrm>
            <a:off x="515431" y="1926598"/>
            <a:ext cx="180975" cy="18097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0" name="Rettangolo 46"/>
          <p:cNvSpPr/>
          <p:nvPr/>
        </p:nvSpPr>
        <p:spPr>
          <a:xfrm rot="2720945">
            <a:off x="534481" y="2209173"/>
            <a:ext cx="142875" cy="142875"/>
          </a:xfrm>
          <a:prstGeom prst="rect">
            <a:avLst/>
          </a:prstGeom>
          <a:solidFill>
            <a:srgbClr val="D600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2" name="CasellaDiTesto 60"/>
          <p:cNvSpPr txBox="1">
            <a:spLocks noChangeArrowheads="1"/>
          </p:cNvSpPr>
          <p:nvPr/>
        </p:nvSpPr>
        <p:spPr bwMode="auto">
          <a:xfrm>
            <a:off x="817563" y="1585286"/>
            <a:ext cx="283282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1400" i="1" dirty="0" smtClean="0"/>
              <a:t>N</a:t>
            </a:r>
            <a:r>
              <a:rPr lang="en-US" sz="1400" dirty="0" smtClean="0"/>
              <a:t>-</a:t>
            </a:r>
            <a:r>
              <a:rPr lang="en-US" sz="1400" dirty="0" err="1" smtClean="0"/>
              <a:t>acetylgalactosamine</a:t>
            </a:r>
            <a:r>
              <a:rPr lang="en-US" sz="1400" dirty="0" smtClean="0"/>
              <a:t> (</a:t>
            </a:r>
            <a:r>
              <a:rPr lang="en-US" sz="1400" dirty="0" err="1" smtClean="0"/>
              <a:t>GalNAc</a:t>
            </a:r>
            <a:r>
              <a:rPr lang="en-US" sz="1400" dirty="0" smtClean="0"/>
              <a:t>)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1400" dirty="0" err="1" smtClean="0"/>
              <a:t>Galactose</a:t>
            </a:r>
            <a:r>
              <a:rPr lang="en-US" sz="1400" dirty="0" smtClean="0"/>
              <a:t> (Gal)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1400" dirty="0" smtClean="0"/>
              <a:t>Sialic acid (</a:t>
            </a:r>
            <a:r>
              <a:rPr lang="en-US" sz="1400" dirty="0" err="1" smtClean="0"/>
              <a:t>Sia</a:t>
            </a:r>
            <a:r>
              <a:rPr lang="en-US" sz="1400" dirty="0" smtClean="0"/>
              <a:t>)</a:t>
            </a:r>
            <a:endParaRPr lang="it-IT" altLang="it-IT" sz="14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41551" y="6038482"/>
            <a:ext cx="63662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Fig. </a:t>
            </a:r>
            <a:r>
              <a:rPr lang="en-US" sz="1200" b="1" dirty="0" smtClean="0"/>
              <a:t>S1</a:t>
            </a:r>
            <a:r>
              <a:rPr lang="en-US" sz="1200" b="1" dirty="0"/>
              <a:t>. </a:t>
            </a:r>
            <a:r>
              <a:rPr lang="en-US" sz="1200" b="1" i="1" dirty="0"/>
              <a:t>ST3GAL1</a:t>
            </a:r>
            <a:r>
              <a:rPr lang="en-US" sz="1200" b="1" dirty="0"/>
              <a:t>-overexpression in HT1376 cells.</a:t>
            </a:r>
            <a:r>
              <a:rPr lang="en-US" sz="1200" dirty="0"/>
              <a:t> </a:t>
            </a:r>
            <a:endParaRPr lang="en-US" sz="1200" dirty="0" smtClean="0"/>
          </a:p>
          <a:p>
            <a:r>
              <a:rPr lang="en-US" sz="1200" dirty="0" smtClean="0"/>
              <a:t>A</a:t>
            </a:r>
            <a:r>
              <a:rPr lang="en-US" sz="1200" dirty="0"/>
              <a:t>: Illustration of the structure and biosynthesis of T and </a:t>
            </a:r>
            <a:r>
              <a:rPr lang="en-US" sz="1200" dirty="0" err="1"/>
              <a:t>sT</a:t>
            </a:r>
            <a:r>
              <a:rPr lang="en-US" sz="1200" dirty="0"/>
              <a:t> carbohydrate structures. Enzymes involved </a:t>
            </a:r>
            <a:r>
              <a:rPr lang="en-US" sz="1200" dirty="0" smtClean="0"/>
              <a:t>in the </a:t>
            </a:r>
            <a:r>
              <a:rPr lang="en-US" sz="1200" dirty="0"/>
              <a:t>biosynthesis include </a:t>
            </a:r>
            <a:r>
              <a:rPr lang="el-GR" sz="1200" dirty="0" smtClean="0"/>
              <a:t>β</a:t>
            </a:r>
            <a:r>
              <a:rPr lang="en-US" sz="1200" dirty="0" smtClean="0"/>
              <a:t>1,3 </a:t>
            </a:r>
            <a:r>
              <a:rPr lang="en-US" sz="1200" dirty="0"/>
              <a:t>galactosyltransferase, </a:t>
            </a:r>
            <a:r>
              <a:rPr lang="el-GR" sz="1200" dirty="0" smtClean="0"/>
              <a:t>β</a:t>
            </a:r>
            <a:r>
              <a:rPr lang="en-US" sz="1200" dirty="0" smtClean="0"/>
              <a:t>1,3GalT</a:t>
            </a:r>
            <a:r>
              <a:rPr lang="en-US" sz="1200" dirty="0"/>
              <a:t>, and </a:t>
            </a:r>
            <a:r>
              <a:rPr lang="en-US" sz="1200" dirty="0" err="1"/>
              <a:t>sialyltransferase</a:t>
            </a:r>
            <a:r>
              <a:rPr lang="en-US" sz="1200" dirty="0"/>
              <a:t> ST3GAL1. Monosaccharides are represented by a yellow square: N-</a:t>
            </a:r>
            <a:r>
              <a:rPr lang="en-US" sz="1200" dirty="0" err="1"/>
              <a:t>acetylgalactosamine</a:t>
            </a:r>
            <a:r>
              <a:rPr lang="en-US" sz="1200" dirty="0"/>
              <a:t> (</a:t>
            </a:r>
            <a:r>
              <a:rPr lang="en-US" sz="1200" dirty="0" err="1"/>
              <a:t>GalNAc</a:t>
            </a:r>
            <a:r>
              <a:rPr lang="en-US" sz="1200" dirty="0"/>
              <a:t>); yellow circle: galactose (Gal); purple diamond; sialic acid (</a:t>
            </a:r>
            <a:r>
              <a:rPr lang="en-US" sz="1200" dirty="0" err="1"/>
              <a:t>Sia</a:t>
            </a:r>
            <a:r>
              <a:rPr lang="en-US" sz="1200" dirty="0"/>
              <a:t>). </a:t>
            </a:r>
            <a:endParaRPr lang="en-US" sz="1200" dirty="0" smtClean="0"/>
          </a:p>
          <a:p>
            <a:r>
              <a:rPr lang="en-US" sz="1200" dirty="0" smtClean="0"/>
              <a:t>B</a:t>
            </a:r>
            <a:r>
              <a:rPr lang="en-US" sz="1200" dirty="0"/>
              <a:t>: Characterization by FACS analysis of PNA-FITC-stained HT1376</a:t>
            </a:r>
            <a:r>
              <a:rPr lang="en-US" sz="1200" baseline="-25000" dirty="0"/>
              <a:t>sT</a:t>
            </a:r>
            <a:r>
              <a:rPr lang="en-US" sz="1200" dirty="0"/>
              <a:t>, and mock-transduced HT1376</a:t>
            </a:r>
            <a:r>
              <a:rPr lang="en-US" sz="1200" baseline="-25000" dirty="0"/>
              <a:t>T. </a:t>
            </a:r>
            <a:r>
              <a:rPr lang="en-US" sz="1200" dirty="0"/>
              <a:t>Black lines: unlabeled cells; red lines: PNA-FITC-labelled cells; grey lines: </a:t>
            </a:r>
            <a:r>
              <a:rPr lang="en-US" sz="1200" dirty="0" err="1"/>
              <a:t>sialidase</a:t>
            </a:r>
            <a:r>
              <a:rPr lang="en-US" sz="1200" dirty="0"/>
              <a:t>-treated and PNA-FITC-labelled cells. </a:t>
            </a:r>
            <a:endParaRPr lang="en-US" sz="1200" dirty="0" smtClean="0"/>
          </a:p>
          <a:p>
            <a:r>
              <a:rPr lang="en-US" sz="1200" dirty="0" smtClean="0"/>
              <a:t>C</a:t>
            </a:r>
            <a:r>
              <a:rPr lang="en-US" sz="1200" dirty="0"/>
              <a:t>: ST3GAL1 activity in HT1376</a:t>
            </a:r>
            <a:r>
              <a:rPr lang="en-US" sz="1200" baseline="-25000" dirty="0"/>
              <a:t>sT</a:t>
            </a:r>
            <a:r>
              <a:rPr lang="en-US" sz="1200" dirty="0"/>
              <a:t> and HT1376</a:t>
            </a:r>
            <a:r>
              <a:rPr lang="en-US" sz="1200" baseline="-25000" dirty="0"/>
              <a:t>T</a:t>
            </a:r>
            <a:r>
              <a:rPr lang="en-US" sz="1200" dirty="0"/>
              <a:t> cells was measured by using benzyl-T as acceptor substrate. Data are the mean ± SD of three experiments. </a:t>
            </a:r>
            <a:endParaRPr lang="en-US" sz="1200" dirty="0" smtClean="0"/>
          </a:p>
          <a:p>
            <a:r>
              <a:rPr lang="en-US" sz="1200" dirty="0" smtClean="0"/>
              <a:t>D</a:t>
            </a:r>
            <a:r>
              <a:rPr lang="en-US" sz="1200" dirty="0"/>
              <a:t>: </a:t>
            </a:r>
            <a:r>
              <a:rPr lang="en-US" sz="1200" i="1" dirty="0"/>
              <a:t>ST3GAL1</a:t>
            </a:r>
            <a:r>
              <a:rPr lang="en-US" sz="1200" dirty="0"/>
              <a:t> transcript abundance was measured by real time RT PCR and expressed as </a:t>
            </a:r>
            <a:r>
              <a:rPr lang="en-US" sz="1200" i="1" dirty="0"/>
              <a:t>ST3GAL1</a:t>
            </a:r>
            <a:r>
              <a:rPr lang="en-US" sz="1200" dirty="0"/>
              <a:t> mRNA molecules/1000 </a:t>
            </a:r>
            <a:r>
              <a:rPr lang="el-GR" sz="1200" dirty="0" smtClean="0"/>
              <a:t>β</a:t>
            </a:r>
            <a:r>
              <a:rPr lang="en-US" sz="1200" dirty="0" smtClean="0"/>
              <a:t>-actin </a:t>
            </a:r>
            <a:r>
              <a:rPr lang="en-US" sz="1200" dirty="0"/>
              <a:t>molecules. Data are the mean ± SD of three experiments. </a:t>
            </a:r>
            <a:endParaRPr lang="it-IT" sz="1200" dirty="0"/>
          </a:p>
          <a:p>
            <a:endParaRPr lang="it-IT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1253</TotalTime>
  <Words>222</Words>
  <Application>Microsoft Office PowerPoint</Application>
  <PresentationFormat>Presentazione su schermo (4:3)</PresentationFormat>
  <Paragraphs>34</Paragraphs>
  <Slides>1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3" baseType="lpstr">
      <vt:lpstr>Struttura predefinita</vt:lpstr>
      <vt:lpstr>Grafico</vt:lpstr>
      <vt:lpstr>Presentazione standard di PowerPoint</vt:lpstr>
    </vt:vector>
  </TitlesOfParts>
  <Company>Dipartimento Patologia Sperimentale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Fabio Dall'Olio</dc:creator>
  <cp:lastModifiedBy>Fabio Dall'Olio</cp:lastModifiedBy>
  <cp:revision>59</cp:revision>
  <dcterms:created xsi:type="dcterms:W3CDTF">2015-03-27T14:51:43Z</dcterms:created>
  <dcterms:modified xsi:type="dcterms:W3CDTF">2017-09-05T09:49:25Z</dcterms:modified>
</cp:coreProperties>
</file>