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3"/>
  </p:notesMasterIdLst>
  <p:handoutMasterIdLst>
    <p:handoutMasterId r:id="rId14"/>
  </p:handoutMasterIdLst>
  <p:sldIdLst>
    <p:sldId id="266" r:id="rId2"/>
    <p:sldId id="256" r:id="rId3"/>
    <p:sldId id="267" r:id="rId4"/>
    <p:sldId id="268" r:id="rId5"/>
    <p:sldId id="257" r:id="rId6"/>
    <p:sldId id="265" r:id="rId7"/>
    <p:sldId id="269" r:id="rId8"/>
    <p:sldId id="258" r:id="rId9"/>
    <p:sldId id="259" r:id="rId10"/>
    <p:sldId id="260" r:id="rId11"/>
    <p:sldId id="261" r:id="rId12"/>
  </p:sldIdLst>
  <p:sldSz cx="6858000" cy="9906000" type="A4"/>
  <p:notesSz cx="7099300" cy="1023461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100" d="100"/>
          <a:sy n="100" d="100"/>
        </p:scale>
        <p:origin x="1152" y="-21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r>
              <a:rPr lang="pt-BR" smtClean="0"/>
              <a:t>A novel ABCC thiol transporter in Trypanosoma cruzi</a:t>
            </a:r>
            <a:endParaRPr lang="pt-BR"/>
          </a:p>
        </p:txBody>
      </p:sp>
      <p:sp>
        <p:nvSpPr>
          <p:cNvPr id="3" name="Espaço Reservado para Data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1F9D6054-361A-44DC-A4EF-A1940A4AF500}" type="datetimeFigureOut">
              <a:rPr lang="pt-BR" smtClean="0"/>
              <a:t>06/02/2018</a:t>
            </a:fld>
            <a:endParaRPr lang="pt-BR"/>
          </a:p>
        </p:txBody>
      </p:sp>
      <p:sp>
        <p:nvSpPr>
          <p:cNvPr id="4" name="Espaço Reservado para Rodapé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r>
              <a:rPr lang="da-DK" smtClean="0"/>
              <a:t>Costa, K.M. et al, 2017.</a:t>
            </a:r>
            <a:endParaRPr lang="pt-BR"/>
          </a:p>
        </p:txBody>
      </p:sp>
      <p:sp>
        <p:nvSpPr>
          <p:cNvPr id="5" name="Espaço Reservado para Número de Slide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BA101CA5-E69D-4DA1-8029-2A6FC31C4981}" type="slidenum">
              <a:rPr lang="pt-BR" smtClean="0"/>
              <a:t>‹nº›</a:t>
            </a:fld>
            <a:endParaRPr lang="pt-BR"/>
          </a:p>
        </p:txBody>
      </p:sp>
    </p:spTree>
    <p:extLst>
      <p:ext uri="{BB962C8B-B14F-4D97-AF65-F5344CB8AC3E}">
        <p14:creationId xmlns:p14="http://schemas.microsoft.com/office/powerpoint/2010/main" val="34993058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r>
              <a:rPr lang="pt-BR" smtClean="0"/>
              <a:t>A novel ABCC thiol transporter in Trypanosoma cruzi</a:t>
            </a:r>
            <a:endParaRPr lang="pt-BR"/>
          </a:p>
        </p:txBody>
      </p:sp>
      <p:sp>
        <p:nvSpPr>
          <p:cNvPr id="3" name="Espaço Reservado para Data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88A92851-39B4-4755-9266-3EEAA420FBCB}" type="datetimeFigureOut">
              <a:rPr lang="pt-BR" smtClean="0"/>
              <a:t>06/02/2018</a:t>
            </a:fld>
            <a:endParaRPr lang="pt-BR"/>
          </a:p>
        </p:txBody>
      </p:sp>
      <p:sp>
        <p:nvSpPr>
          <p:cNvPr id="4" name="Espaço Reservado para Imagem de Slide 3"/>
          <p:cNvSpPr>
            <a:spLocks noGrp="1" noRot="1" noChangeAspect="1"/>
          </p:cNvSpPr>
          <p:nvPr>
            <p:ph type="sldImg" idx="2"/>
          </p:nvPr>
        </p:nvSpPr>
        <p:spPr>
          <a:xfrm>
            <a:off x="2354263" y="1279525"/>
            <a:ext cx="2390775" cy="34544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r>
              <a:rPr lang="da-DK" smtClean="0"/>
              <a:t>Costa, K.M. et al, 2017.</a:t>
            </a:r>
            <a:endParaRPr lang="pt-BR"/>
          </a:p>
        </p:txBody>
      </p:sp>
      <p:sp>
        <p:nvSpPr>
          <p:cNvPr id="7" name="Espaço Reservado para Número de Slide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307CF41B-5A00-44CD-A178-E0025A442D49}" type="slidenum">
              <a:rPr lang="pt-BR" smtClean="0"/>
              <a:t>‹nº›</a:t>
            </a:fld>
            <a:endParaRPr lang="pt-BR"/>
          </a:p>
        </p:txBody>
      </p:sp>
    </p:spTree>
    <p:extLst>
      <p:ext uri="{BB962C8B-B14F-4D97-AF65-F5344CB8AC3E}">
        <p14:creationId xmlns:p14="http://schemas.microsoft.com/office/powerpoint/2010/main" val="36223413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307CF41B-5A00-44CD-A178-E0025A442D49}" type="slidenum">
              <a:rPr lang="pt-BR" smtClean="0"/>
              <a:t>1</a:t>
            </a:fld>
            <a:endParaRPr lang="pt-BR"/>
          </a:p>
        </p:txBody>
      </p:sp>
    </p:spTree>
    <p:extLst>
      <p:ext uri="{BB962C8B-B14F-4D97-AF65-F5344CB8AC3E}">
        <p14:creationId xmlns:p14="http://schemas.microsoft.com/office/powerpoint/2010/main" val="3770748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307CF41B-5A00-44CD-A178-E0025A442D49}" type="slidenum">
              <a:rPr lang="pt-BR" smtClean="0"/>
              <a:t>2</a:t>
            </a:fld>
            <a:endParaRPr lang="pt-BR"/>
          </a:p>
        </p:txBody>
      </p:sp>
    </p:spTree>
    <p:extLst>
      <p:ext uri="{BB962C8B-B14F-4D97-AF65-F5344CB8AC3E}">
        <p14:creationId xmlns:p14="http://schemas.microsoft.com/office/powerpoint/2010/main" val="2517469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307CF41B-5A00-44CD-A178-E0025A442D49}" type="slidenum">
              <a:rPr lang="pt-BR" smtClean="0"/>
              <a:t>5</a:t>
            </a:fld>
            <a:endParaRPr lang="pt-BR"/>
          </a:p>
        </p:txBody>
      </p:sp>
    </p:spTree>
    <p:extLst>
      <p:ext uri="{BB962C8B-B14F-4D97-AF65-F5344CB8AC3E}">
        <p14:creationId xmlns:p14="http://schemas.microsoft.com/office/powerpoint/2010/main" val="428949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307CF41B-5A00-44CD-A178-E0025A442D49}" type="slidenum">
              <a:rPr lang="pt-BR" smtClean="0"/>
              <a:t>11</a:t>
            </a:fld>
            <a:endParaRPr lang="pt-BR"/>
          </a:p>
        </p:txBody>
      </p:sp>
    </p:spTree>
    <p:extLst>
      <p:ext uri="{BB962C8B-B14F-4D97-AF65-F5344CB8AC3E}">
        <p14:creationId xmlns:p14="http://schemas.microsoft.com/office/powerpoint/2010/main" val="3624885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57250" y="1620838"/>
            <a:ext cx="5143500" cy="3449637"/>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857250" y="5202238"/>
            <a:ext cx="5143500" cy="23923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6D179F11-1A81-4733-B01C-06A7008557AD}" type="datetime1">
              <a:rPr lang="pt-BR" smtClean="0"/>
              <a:t>06/02/2018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18345669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11C4D3DD-2764-4907-9FE2-AC339E5075AD}" type="datetime1">
              <a:rPr lang="pt-BR" smtClean="0"/>
              <a:t>06/02/2018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152160359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08550" y="527050"/>
            <a:ext cx="1477963" cy="8394700"/>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71488" y="527050"/>
            <a:ext cx="4284662" cy="8394700"/>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1ACFD046-68B8-4B2E-8D0D-6CB24972A590}" type="datetime1">
              <a:rPr lang="pt-BR" smtClean="0"/>
              <a:t>06/02/2018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2954918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03832C1-F924-4FFE-9473-46E5B7DCD2F4}" type="datetime1">
              <a:rPr lang="pt-BR" smtClean="0"/>
              <a:t>06/02/2018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5332682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468313" y="2470150"/>
            <a:ext cx="5915025" cy="4119563"/>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468313" y="6629400"/>
            <a:ext cx="5915025" cy="21669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F1125C77-53B0-4073-AC0E-2E04D65B8C7E}" type="datetime1">
              <a:rPr lang="pt-BR" smtClean="0"/>
              <a:t>06/02/2018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854092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71488" y="2636838"/>
            <a:ext cx="2881312" cy="6284912"/>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3505200" y="2636838"/>
            <a:ext cx="2881313" cy="6284912"/>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24B1813A-8FBA-46D2-873A-D28B9619E30F}" type="datetime1">
              <a:rPr lang="pt-BR" smtClean="0"/>
              <a:t>06/02/2018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321395357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73075" y="527050"/>
            <a:ext cx="5915025" cy="1914525"/>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473075" y="2428875"/>
            <a:ext cx="2900363"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73075" y="3617913"/>
            <a:ext cx="2900363" cy="5322887"/>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3471863" y="2428875"/>
            <a:ext cx="2916237"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3471863" y="3617913"/>
            <a:ext cx="2916237" cy="5322887"/>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8C71BAE2-2AC0-4DD1-891C-D313ED394A54}" type="datetime1">
              <a:rPr lang="pt-BR" smtClean="0"/>
              <a:t>06/02/2018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7192595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B4E56031-AEBD-4F5F-A6AE-C191909F24BC}" type="datetime1">
              <a:rPr lang="pt-BR" smtClean="0"/>
              <a:t>06/02/2018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31458477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3857B67C-B83E-47A9-A595-A55D2ACB8116}" type="datetime1">
              <a:rPr lang="pt-BR" smtClean="0"/>
              <a:t>06/02/2018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373956559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73075" y="660400"/>
            <a:ext cx="2211388" cy="23114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2916238" y="1425575"/>
            <a:ext cx="3471862" cy="7040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65D5BC83-A0A4-4121-ADEF-21D4A5A39974}" type="datetime1">
              <a:rPr lang="pt-BR" smtClean="0"/>
              <a:t>06/02/2018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213332084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73075" y="660400"/>
            <a:ext cx="2211388" cy="23114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2916238" y="1425575"/>
            <a:ext cx="3471862" cy="7040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5BD8F59-EB1A-4AFE-86EE-D88A9AA6AAF5}" type="datetime1">
              <a:rPr lang="pt-BR" smtClean="0"/>
              <a:t>06/02/2018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71801896-F583-4977-B0AE-158D9BE2E5CD}" type="slidenum">
              <a:rPr lang="pt-BR" smtClean="0"/>
              <a:t>‹nº›</a:t>
            </a:fld>
            <a:endParaRPr lang="pt-BR"/>
          </a:p>
        </p:txBody>
      </p:sp>
    </p:spTree>
    <p:extLst>
      <p:ext uri="{BB962C8B-B14F-4D97-AF65-F5344CB8AC3E}">
        <p14:creationId xmlns:p14="http://schemas.microsoft.com/office/powerpoint/2010/main" val="25795918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71488" y="527050"/>
            <a:ext cx="5915025" cy="1914525"/>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71488" y="2636838"/>
            <a:ext cx="5915025" cy="6284912"/>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71488" y="9182100"/>
            <a:ext cx="154305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08100ED0-F212-4568-AF58-65609697E43F}" type="datetime1">
              <a:rPr lang="pt-BR" smtClean="0"/>
              <a:t>06/02/2018</a:t>
            </a:fld>
            <a:endParaRPr lang="pt-BR"/>
          </a:p>
        </p:txBody>
      </p:sp>
      <p:sp>
        <p:nvSpPr>
          <p:cNvPr id="5" name="Espaço Reservado para Rodapé 4"/>
          <p:cNvSpPr>
            <a:spLocks noGrp="1"/>
          </p:cNvSpPr>
          <p:nvPr>
            <p:ph type="ftr" sz="quarter" idx="3"/>
          </p:nvPr>
        </p:nvSpPr>
        <p:spPr>
          <a:xfrm>
            <a:off x="2271713" y="9182100"/>
            <a:ext cx="2314575"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4843463" y="9182100"/>
            <a:ext cx="1543050" cy="527050"/>
          </a:xfrm>
          <a:prstGeom prst="rect">
            <a:avLst/>
          </a:prstGeom>
        </p:spPr>
        <p:txBody>
          <a:bodyPr vert="horz" lIns="91440" tIns="45720" rIns="91440" bIns="45720" rtlCol="0" anchor="ctr"/>
          <a:lstStyle>
            <a:lvl1pPr algn="r">
              <a:defRPr sz="1200">
                <a:solidFill>
                  <a:schemeClr val="tx1"/>
                </a:solidFill>
                <a:latin typeface="Times New Roman" panose="02020603050405020304" pitchFamily="18" charset="0"/>
                <a:cs typeface="Times New Roman" panose="02020603050405020304" pitchFamily="18" charset="0"/>
              </a:defRPr>
            </a:lvl1pPr>
          </a:lstStyle>
          <a:p>
            <a:fld id="{71801896-F583-4977-B0AE-158D9BE2E5CD}" type="slidenum">
              <a:rPr lang="pt-BR" smtClean="0"/>
              <a:pPr/>
              <a:t>‹nº›</a:t>
            </a:fld>
            <a:endParaRPr lang="pt-BR" dirty="0"/>
          </a:p>
        </p:txBody>
      </p:sp>
    </p:spTree>
    <p:extLst>
      <p:ext uri="{BB962C8B-B14F-4D97-AF65-F5344CB8AC3E}">
        <p14:creationId xmlns:p14="http://schemas.microsoft.com/office/powerpoint/2010/main" val="2565465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package" Target="../embeddings/Microsoft_Word_Document1.docx"/></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t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to 7"/>
          <p:cNvGraphicFramePr>
            <a:graphicFrameLocks noChangeAspect="1"/>
          </p:cNvGraphicFramePr>
          <p:nvPr>
            <p:extLst>
              <p:ext uri="{D42A27DB-BD31-4B8C-83A1-F6EECF244321}">
                <p14:modId xmlns:p14="http://schemas.microsoft.com/office/powerpoint/2010/main" val="501496069"/>
              </p:ext>
            </p:extLst>
          </p:nvPr>
        </p:nvGraphicFramePr>
        <p:xfrm>
          <a:off x="276225" y="952500"/>
          <a:ext cx="6810375" cy="7705725"/>
        </p:xfrm>
        <a:graphic>
          <a:graphicData uri="http://schemas.openxmlformats.org/presentationml/2006/ole">
            <mc:AlternateContent xmlns:mc="http://schemas.openxmlformats.org/markup-compatibility/2006">
              <mc:Choice xmlns:v="urn:schemas-microsoft-com:vml" Requires="v">
                <p:oleObj spid="_x0000_s5129" name="Document" r:id="rId4" imgW="6852025" imgH="7707858" progId="Word.Document.12">
                  <p:embed/>
                </p:oleObj>
              </mc:Choice>
              <mc:Fallback>
                <p:oleObj name="Document" r:id="rId4" imgW="6852025" imgH="7707858" progId="Word.Document.12">
                  <p:embed/>
                  <p:pic>
                    <p:nvPicPr>
                      <p:cNvPr id="0" name=""/>
                      <p:cNvPicPr/>
                      <p:nvPr/>
                    </p:nvPicPr>
                    <p:blipFill>
                      <a:blip r:embed="rId5"/>
                      <a:stretch>
                        <a:fillRect/>
                      </a:stretch>
                    </p:blipFill>
                    <p:spPr>
                      <a:xfrm>
                        <a:off x="276225" y="952500"/>
                        <a:ext cx="6810375" cy="7705725"/>
                      </a:xfrm>
                      <a:prstGeom prst="rect">
                        <a:avLst/>
                      </a:prstGeom>
                    </p:spPr>
                  </p:pic>
                </p:oleObj>
              </mc:Fallback>
            </mc:AlternateContent>
          </a:graphicData>
        </a:graphic>
      </p:graphicFrame>
      <p:sp>
        <p:nvSpPr>
          <p:cNvPr id="5" name="Retângulo 4"/>
          <p:cNvSpPr/>
          <p:nvPr/>
        </p:nvSpPr>
        <p:spPr>
          <a:xfrm>
            <a:off x="347958" y="590550"/>
            <a:ext cx="6247051" cy="3400931"/>
          </a:xfrm>
          <a:prstGeom prst="rect">
            <a:avLst/>
          </a:prstGeom>
        </p:spPr>
        <p:txBody>
          <a:bodyPr wrap="square">
            <a:spAutoFit/>
          </a:bodyPr>
          <a:lstStyle/>
          <a:p>
            <a:pPr algn="ctr">
              <a:spcBef>
                <a:spcPts val="1200"/>
              </a:spcBef>
              <a:spcAft>
                <a:spcPts val="600"/>
              </a:spcAft>
            </a:pPr>
            <a:r>
              <a:rPr lang="en-US" sz="1600" b="1" i="1" dirty="0" smtClean="0">
                <a:effectLst/>
                <a:latin typeface="Times New Roman" panose="02020603050405020304" pitchFamily="18" charset="0"/>
                <a:ea typeface="Calibri" panose="020F0502020204030204" pitchFamily="34" charset="0"/>
              </a:rPr>
              <a:t>Supplementary Material</a:t>
            </a:r>
            <a:endParaRPr lang="pt-BR" sz="1600" b="1" i="1" dirty="0" smtClean="0">
              <a:effectLst/>
              <a:latin typeface="Times New Roman" panose="02020603050405020304" pitchFamily="18" charset="0"/>
              <a:ea typeface="Calibri" panose="020F0502020204030204" pitchFamily="34" charset="0"/>
            </a:endParaRPr>
          </a:p>
          <a:p>
            <a:pPr algn="ctr">
              <a:spcBef>
                <a:spcPts val="1200"/>
              </a:spcBef>
              <a:spcAft>
                <a:spcPts val="1800"/>
              </a:spcAft>
            </a:pPr>
            <a:r>
              <a:rPr lang="en-US" sz="1600" b="1" dirty="0" smtClean="0">
                <a:effectLst/>
                <a:latin typeface="Times New Roman" panose="02020603050405020304" pitchFamily="18" charset="0"/>
                <a:ea typeface="Calibri" panose="020F0502020204030204" pitchFamily="34" charset="0"/>
              </a:rPr>
              <a:t>Functional Characterization of ABCC Proteins from </a:t>
            </a:r>
            <a:r>
              <a:rPr lang="en-US" sz="1600" b="1" i="1" dirty="0" smtClean="0">
                <a:effectLst/>
                <a:latin typeface="Times New Roman" panose="02020603050405020304" pitchFamily="18" charset="0"/>
                <a:ea typeface="Calibri" panose="020F0502020204030204" pitchFamily="34" charset="0"/>
              </a:rPr>
              <a:t>Trypanosoma cruzi </a:t>
            </a:r>
            <a:r>
              <a:rPr lang="en-US" sz="1600" b="1" dirty="0" smtClean="0">
                <a:effectLst/>
                <a:latin typeface="Times New Roman" panose="02020603050405020304" pitchFamily="18" charset="0"/>
                <a:ea typeface="Calibri" panose="020F0502020204030204" pitchFamily="34" charset="0"/>
              </a:rPr>
              <a:t>and Their Involvement with Thiol Transport</a:t>
            </a:r>
            <a:endParaRPr lang="en-US" sz="1600" b="1" dirty="0" smtClean="0">
              <a:effectLst/>
              <a:latin typeface="Times New Roman" panose="02020603050405020304" pitchFamily="18" charset="0"/>
              <a:ea typeface="Calibri" panose="020F0502020204030204" pitchFamily="34" charset="0"/>
            </a:endParaRPr>
          </a:p>
          <a:p>
            <a:pPr algn="just">
              <a:spcBef>
                <a:spcPts val="1200"/>
              </a:spcBef>
              <a:spcAft>
                <a:spcPts val="1800"/>
              </a:spcAft>
            </a:pPr>
            <a:r>
              <a:rPr lang="en-US" sz="1200" b="1" dirty="0" smtClean="0">
                <a:effectLst/>
                <a:latin typeface="Times New Roman" panose="02020603050405020304" pitchFamily="18" charset="0"/>
                <a:ea typeface="Calibri" panose="020F0502020204030204" pitchFamily="34" charset="0"/>
              </a:rPr>
              <a:t>Kelli Monteiro da Costa*, </a:t>
            </a:r>
            <a:r>
              <a:rPr lang="en-US" sz="1200" b="1" dirty="0" smtClean="0">
                <a:effectLst/>
                <a:latin typeface="Times New Roman" panose="02020603050405020304" pitchFamily="18" charset="0"/>
                <a:ea typeface="Calibri" panose="020F0502020204030204" pitchFamily="34" charset="0"/>
              </a:rPr>
              <a:t>Raphael C. </a:t>
            </a:r>
            <a:r>
              <a:rPr lang="en-US" sz="1200" b="1" dirty="0" smtClean="0">
                <a:effectLst/>
                <a:latin typeface="Times New Roman" panose="02020603050405020304" pitchFamily="18" charset="0"/>
                <a:ea typeface="Calibri" panose="020F0502020204030204" pitchFamily="34" charset="0"/>
              </a:rPr>
              <a:t>Valente, Eduardo </a:t>
            </a:r>
            <a:r>
              <a:rPr lang="en-US" sz="1200" b="1" dirty="0" err="1" smtClean="0">
                <a:effectLst/>
                <a:latin typeface="Times New Roman" panose="02020603050405020304" pitchFamily="18" charset="0"/>
                <a:ea typeface="Calibri" panose="020F0502020204030204" pitchFamily="34" charset="0"/>
              </a:rPr>
              <a:t>Salustiano</a:t>
            </a:r>
            <a:r>
              <a:rPr lang="en-US" sz="1200" b="1" dirty="0" smtClean="0">
                <a:effectLst/>
                <a:latin typeface="Times New Roman" panose="02020603050405020304" pitchFamily="18" charset="0"/>
                <a:ea typeface="Calibri" panose="020F0502020204030204" pitchFamily="34" charset="0"/>
              </a:rPr>
              <a:t>, Luciana </a:t>
            </a:r>
            <a:r>
              <a:rPr lang="en-US" sz="1200" b="1" dirty="0" err="1" smtClean="0">
                <a:effectLst/>
                <a:latin typeface="Times New Roman" panose="02020603050405020304" pitchFamily="18" charset="0"/>
                <a:ea typeface="Calibri" panose="020F0502020204030204" pitchFamily="34" charset="0"/>
              </a:rPr>
              <a:t>Boffoni</a:t>
            </a:r>
            <a:r>
              <a:rPr lang="en-US" sz="1200" b="1" dirty="0" smtClean="0">
                <a:effectLst/>
                <a:latin typeface="Times New Roman" panose="02020603050405020304" pitchFamily="18" charset="0"/>
                <a:ea typeface="Calibri" panose="020F0502020204030204" pitchFamily="34" charset="0"/>
              </a:rPr>
              <a:t> Gentile, Leonardo Freire-de-Lima, Lucia </a:t>
            </a:r>
            <a:r>
              <a:rPr lang="en-US" sz="1200" b="1" dirty="0" err="1" smtClean="0">
                <a:effectLst/>
                <a:latin typeface="Times New Roman" panose="02020603050405020304" pitchFamily="18" charset="0"/>
                <a:ea typeface="Calibri" panose="020F0502020204030204" pitchFamily="34" charset="0"/>
              </a:rPr>
              <a:t>Mendonça-Previato</a:t>
            </a:r>
            <a:r>
              <a:rPr lang="en-US" sz="1200" b="1" dirty="0" smtClean="0">
                <a:effectLst/>
                <a:latin typeface="Times New Roman" panose="02020603050405020304" pitchFamily="18" charset="0"/>
                <a:ea typeface="Calibri" panose="020F0502020204030204" pitchFamily="34" charset="0"/>
              </a:rPr>
              <a:t>, José Osvaldo </a:t>
            </a:r>
            <a:r>
              <a:rPr lang="en-US" sz="1200" b="1" dirty="0" err="1" smtClean="0">
                <a:effectLst/>
                <a:latin typeface="Times New Roman" panose="02020603050405020304" pitchFamily="18" charset="0"/>
                <a:ea typeface="Calibri" panose="020F0502020204030204" pitchFamily="34" charset="0"/>
              </a:rPr>
              <a:t>Previato</a:t>
            </a:r>
            <a:endParaRPr lang="en-US" sz="1200" b="1" dirty="0" smtClean="0">
              <a:effectLst/>
              <a:latin typeface="Times New Roman" panose="02020603050405020304" pitchFamily="18" charset="0"/>
              <a:ea typeface="Calibri" panose="020F0502020204030204" pitchFamily="34" charset="0"/>
            </a:endParaRPr>
          </a:p>
          <a:p>
            <a:pPr>
              <a:spcBef>
                <a:spcPts val="1200"/>
              </a:spcBef>
              <a:spcAft>
                <a:spcPts val="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Correspondence: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Corresponding Author: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kellimc85@biof.ufrj.br and luciamp@biof.ufrj.br</a:t>
            </a:r>
            <a:endParaRPr lang="en-US" sz="12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spcBef>
                <a:spcPts val="1200"/>
              </a:spcBef>
              <a:spcAft>
                <a:spcPts val="0"/>
              </a:spcAft>
            </a:pPr>
            <a:endParaRPr lang="en-US" sz="1200" b="1" dirty="0">
              <a:latin typeface="Times New Roman" panose="02020603050405020304" pitchFamily="18" charset="0"/>
              <a:ea typeface="Calibri" panose="020F0502020204030204" pitchFamily="34" charset="0"/>
              <a:cs typeface="Times New Roman" panose="02020603050405020304" pitchFamily="18" charset="0"/>
            </a:endParaRPr>
          </a:p>
          <a:p>
            <a:pPr>
              <a:spcBef>
                <a:spcPts val="1200"/>
              </a:spcBef>
              <a:spcAft>
                <a:spcPts val="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Table and Figures</a:t>
            </a:r>
          </a:p>
          <a:p>
            <a:pPr marL="685800" lvl="1" indent="-228600">
              <a:spcBef>
                <a:spcPts val="1200"/>
              </a:spcBef>
              <a:buFont typeface="+mj-lt"/>
              <a:buAutoNum type="arabicPeriod"/>
            </a:pPr>
            <a:endParaRPr lang="pt-BR" sz="1200"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1957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976" y="609782"/>
            <a:ext cx="6480048" cy="6330696"/>
          </a:xfrm>
          <a:prstGeom prst="rect">
            <a:avLst/>
          </a:prstGeom>
        </p:spPr>
      </p:pic>
      <p:sp>
        <p:nvSpPr>
          <p:cNvPr id="3" name="Retângulo 2"/>
          <p:cNvSpPr/>
          <p:nvPr/>
        </p:nvSpPr>
        <p:spPr>
          <a:xfrm>
            <a:off x="188976" y="7017968"/>
            <a:ext cx="6480048" cy="2068515"/>
          </a:xfrm>
          <a:prstGeom prst="rect">
            <a:avLst/>
          </a:prstGeom>
        </p:spPr>
        <p:txBody>
          <a:bodyPr wrap="square">
            <a:spAutoFit/>
          </a:bodyPr>
          <a:lstStyle/>
          <a:p>
            <a:pPr algn="just">
              <a:lnSpc>
                <a:spcPct val="107000"/>
              </a:lnSpc>
              <a:spcAft>
                <a:spcPts val="8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Figure </a:t>
            </a:r>
            <a:r>
              <a:rPr lang="en-US" sz="1200" b="1" dirty="0">
                <a:latin typeface="Times New Roman" panose="02020603050405020304" pitchFamily="18" charset="0"/>
                <a:ea typeface="Calibri" panose="020F0502020204030204" pitchFamily="34" charset="0"/>
                <a:cs typeface="Times New Roman" panose="02020603050405020304" pitchFamily="18" charset="0"/>
              </a:rPr>
              <a:t>9</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Representative dot-plots and Rho 123 histograms of epimastigote forms of the </a:t>
            </a:r>
            <a:r>
              <a:rPr lang="en-US" sz="1200" b="1" i="1" dirty="0" smtClean="0">
                <a:effectLst/>
                <a:latin typeface="Times New Roman" panose="02020603050405020304" pitchFamily="18" charset="0"/>
                <a:ea typeface="Calibri" panose="020F0502020204030204" pitchFamily="34" charset="0"/>
                <a:cs typeface="Times New Roman" panose="02020603050405020304" pitchFamily="18" charset="0"/>
              </a:rPr>
              <a:t>T. cruzi</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Y strain after efflux assay.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ABCB1-like activity was evaluated by the Rhodamine 123 (Rho 123) efflux assay. 10</a:t>
            </a:r>
            <a:r>
              <a:rPr lang="en-US" sz="12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epimastigotes</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were incubated in medium containing 100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nM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Rho 123 in the presence or absence of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cyclosporin</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CsA</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verapamil (VP) and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trifluoperazine</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(TFP) for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Parasites were then centrifuged and incubated in medium in the presence or absence of the modulators for another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After incubation, parasites were centrifuged, suspended in PBS and kept on ice for acquisition by flow cytometry. (A) Dot-plots of Forward Scatter × Side Scatter of epimastigote forms (highlighted region) of the assay performed at 37 °C. (B) Histograms for Rho 123 fluorescence intensity, with the percentages of Rho 123+ parasites. Representative figure of eight independent experiments.</a:t>
            </a:r>
            <a:endParaRPr lang="pt-B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ço Reservado para Número de Slide 3"/>
          <p:cNvSpPr>
            <a:spLocks noGrp="1"/>
          </p:cNvSpPr>
          <p:nvPr>
            <p:ph type="sldNum" sz="quarter" idx="12"/>
          </p:nvPr>
        </p:nvSpPr>
        <p:spPr/>
        <p:txBody>
          <a:bodyPr/>
          <a:lstStyle/>
          <a:p>
            <a:fld id="{B4DAD3B5-2FD3-43C1-968B-0B1BB847547A}" type="slidenum">
              <a:rPr lang="pt-BR" smtClean="0"/>
              <a:t>10</a:t>
            </a:fld>
            <a:endParaRPr lang="pt-BR"/>
          </a:p>
        </p:txBody>
      </p:sp>
    </p:spTree>
    <p:extLst>
      <p:ext uri="{BB962C8B-B14F-4D97-AF65-F5344CB8AC3E}">
        <p14:creationId xmlns:p14="http://schemas.microsoft.com/office/powerpoint/2010/main" val="2441965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88976" y="7063664"/>
            <a:ext cx="6480048" cy="2068515"/>
          </a:xfrm>
          <a:prstGeom prst="rect">
            <a:avLst/>
          </a:prstGeom>
        </p:spPr>
        <p:txBody>
          <a:bodyPr wrap="square">
            <a:spAutoFit/>
          </a:bodyPr>
          <a:lstStyle/>
          <a:p>
            <a:pPr algn="just">
              <a:lnSpc>
                <a:spcPct val="107000"/>
              </a:lnSpc>
              <a:spcAft>
                <a:spcPts val="8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Figure 10: Representative dot-plots and Rho 123 histograms of trypomastigote forms of the </a:t>
            </a:r>
            <a:r>
              <a:rPr lang="en-US" sz="1200" b="1" i="1" dirty="0" smtClean="0">
                <a:effectLst/>
                <a:latin typeface="Times New Roman" panose="02020603050405020304" pitchFamily="18" charset="0"/>
                <a:ea typeface="Calibri" panose="020F0502020204030204" pitchFamily="34" charset="0"/>
                <a:cs typeface="Times New Roman" panose="02020603050405020304" pitchFamily="18" charset="0"/>
              </a:rPr>
              <a:t>T. cruzi</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Y strain after efflux assay.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ABCB1-like activity was evaluated by the Rhodamine 123 (Rho 123) efflux assay. 10</a:t>
            </a:r>
            <a:r>
              <a:rPr lang="en-US" sz="12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trypomastigotes</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were incubated in medium containing 100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nM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Rho 123 in the presence or absence of 2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μM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cyclosporin</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CsA</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or 10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μM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of either verapamil (VP) or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trifluoperazine</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(TFP) for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Parasites were then centrifuged and incubated in medium in the presence or absence of the modulators for another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After incubation, parasites were centrifuged, suspended in PBS and kept on ice for acquisition by flow cytometry. (A) Dot-plots of Forward Scatter × Side Scatter of trypomastigote forms (highlighted region) at 37 °C. (B) Histograms for Rho 123 fluorescence intensity, with the percentages of Rho 123+ parasites. Representative figure of eight independent experiments.</a:t>
            </a:r>
            <a:endParaRPr lang="pt-B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ço Reservado para Número de Slide 3"/>
          <p:cNvSpPr>
            <a:spLocks noGrp="1"/>
          </p:cNvSpPr>
          <p:nvPr>
            <p:ph type="sldNum" sz="quarter" idx="12"/>
          </p:nvPr>
        </p:nvSpPr>
        <p:spPr/>
        <p:txBody>
          <a:bodyPr/>
          <a:lstStyle/>
          <a:p>
            <a:fld id="{B4DAD3B5-2FD3-43C1-968B-0B1BB847547A}" type="slidenum">
              <a:rPr lang="pt-BR" smtClean="0"/>
              <a:t>11</a:t>
            </a:fld>
            <a:endParaRPr lang="pt-B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01" y="603504"/>
            <a:ext cx="6480048" cy="6336792"/>
          </a:xfrm>
          <a:prstGeom prst="rect">
            <a:avLst/>
          </a:prstGeom>
        </p:spPr>
      </p:pic>
    </p:spTree>
    <p:extLst>
      <p:ext uri="{BB962C8B-B14F-4D97-AF65-F5344CB8AC3E}">
        <p14:creationId xmlns:p14="http://schemas.microsoft.com/office/powerpoint/2010/main" val="10671330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m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976" y="551145"/>
            <a:ext cx="6480048" cy="6726936"/>
          </a:xfrm>
          <a:prstGeom prst="rect">
            <a:avLst/>
          </a:prstGeom>
        </p:spPr>
      </p:pic>
      <p:sp>
        <p:nvSpPr>
          <p:cNvPr id="13" name="Retângulo 12"/>
          <p:cNvSpPr/>
          <p:nvPr/>
        </p:nvSpPr>
        <p:spPr>
          <a:xfrm>
            <a:off x="188976" y="7255789"/>
            <a:ext cx="6480048" cy="1938992"/>
          </a:xfrm>
          <a:prstGeom prst="rect">
            <a:avLst/>
          </a:prstGeom>
        </p:spPr>
        <p:txBody>
          <a:bodyPr wrap="square">
            <a:spAutoFit/>
          </a:bodyPr>
          <a:lstStyle/>
          <a:p>
            <a:pPr algn="just"/>
            <a:r>
              <a:rPr lang="en-US" sz="1200" b="1" dirty="0" smtClean="0">
                <a:effectLst/>
                <a:latin typeface="Times New Roman" panose="02020603050405020304" pitchFamily="18" charset="0"/>
                <a:ea typeface="Calibri" panose="020F0502020204030204" pitchFamily="34" charset="0"/>
              </a:rPr>
              <a:t>Supplementary Figure 1:</a:t>
            </a:r>
            <a:r>
              <a:rPr lang="en-US" sz="1200" dirty="0" smtClean="0">
                <a:effectLst/>
                <a:latin typeface="Times New Roman" panose="02020603050405020304" pitchFamily="18" charset="0"/>
                <a:ea typeface="Calibri" panose="020F0502020204030204" pitchFamily="34" charset="0"/>
              </a:rPr>
              <a:t> </a:t>
            </a:r>
            <a:r>
              <a:rPr lang="en-US" sz="1200" b="1" dirty="0" smtClean="0">
                <a:effectLst/>
                <a:latin typeface="Times New Roman" panose="02020603050405020304" pitchFamily="18" charset="0"/>
                <a:ea typeface="Calibri" panose="020F0502020204030204" pitchFamily="34" charset="0"/>
              </a:rPr>
              <a:t>Representative dot-plots and CF histograms of epimastigote forms of the </a:t>
            </a:r>
            <a:r>
              <a:rPr lang="en-US" sz="1200" b="1" i="1" dirty="0" smtClean="0">
                <a:effectLst/>
                <a:latin typeface="Times New Roman" panose="02020603050405020304" pitchFamily="18" charset="0"/>
                <a:ea typeface="Calibri" panose="020F0502020204030204" pitchFamily="34" charset="0"/>
              </a:rPr>
              <a:t>T. cruzi</a:t>
            </a:r>
            <a:r>
              <a:rPr lang="en-US" sz="1200" b="1" dirty="0" smtClean="0">
                <a:effectLst/>
                <a:latin typeface="Times New Roman" panose="02020603050405020304" pitchFamily="18" charset="0"/>
                <a:ea typeface="Calibri" panose="020F0502020204030204" pitchFamily="34" charset="0"/>
              </a:rPr>
              <a:t> Y strain after efflux assay. </a:t>
            </a:r>
            <a:r>
              <a:rPr lang="en-US" sz="1200" dirty="0" smtClean="0">
                <a:effectLst/>
                <a:latin typeface="Times New Roman" panose="02020603050405020304" pitchFamily="18" charset="0"/>
                <a:ea typeface="Calibri" panose="020F0502020204030204" pitchFamily="34" charset="0"/>
              </a:rPr>
              <a:t>The transport activity by ABCC-like subfamily members was evaluated by the </a:t>
            </a:r>
            <a:r>
              <a:rPr lang="en-US" sz="1200" dirty="0" err="1" smtClean="0">
                <a:effectLst/>
                <a:latin typeface="Times New Roman" panose="02020603050405020304" pitchFamily="18" charset="0"/>
                <a:ea typeface="Calibri" panose="020F0502020204030204" pitchFamily="34" charset="0"/>
              </a:rPr>
              <a:t>carboxyfluorescein</a:t>
            </a:r>
            <a:r>
              <a:rPr lang="en-US" sz="1200" dirty="0" smtClean="0">
                <a:effectLst/>
                <a:latin typeface="Times New Roman" panose="02020603050405020304" pitchFamily="18" charset="0"/>
                <a:ea typeface="Calibri" panose="020F0502020204030204" pitchFamily="34" charset="0"/>
              </a:rPr>
              <a:t> (CF) efflux assay. 10</a:t>
            </a:r>
            <a:r>
              <a:rPr lang="en-US" sz="1200" baseline="30000" dirty="0" smtClean="0">
                <a:effectLst/>
                <a:latin typeface="Times New Roman" panose="02020603050405020304" pitchFamily="18" charset="0"/>
                <a:ea typeface="Calibri" panose="020F0502020204030204" pitchFamily="34" charset="0"/>
              </a:rPr>
              <a:t>6</a:t>
            </a:r>
            <a:r>
              <a:rPr lang="en-US" sz="1200" dirty="0" smtClean="0">
                <a:effectLst/>
                <a:latin typeface="Times New Roman" panose="02020603050405020304" pitchFamily="18" charset="0"/>
                <a:ea typeface="Calibri" panose="020F0502020204030204" pitchFamily="34" charset="0"/>
              </a:rPr>
              <a:t> </a:t>
            </a:r>
            <a:r>
              <a:rPr lang="en-US" sz="1200" dirty="0" err="1" smtClean="0">
                <a:effectLst/>
                <a:latin typeface="Times New Roman" panose="02020603050405020304" pitchFamily="18" charset="0"/>
                <a:ea typeface="Calibri" panose="020F0502020204030204" pitchFamily="34" charset="0"/>
              </a:rPr>
              <a:t>epimastigotes</a:t>
            </a:r>
            <a:r>
              <a:rPr lang="en-US" sz="1200" dirty="0" smtClean="0">
                <a:effectLst/>
                <a:latin typeface="Times New Roman" panose="02020603050405020304" pitchFamily="18" charset="0"/>
                <a:ea typeface="Calibri" panose="020F0502020204030204" pitchFamily="34" charset="0"/>
              </a:rPr>
              <a:t> were incubated in medium containing 5 </a:t>
            </a:r>
            <a:r>
              <a:rPr lang="en-US" sz="1200" dirty="0" err="1" smtClean="0">
                <a:effectLst/>
                <a:latin typeface="Times New Roman" panose="02020603050405020304" pitchFamily="18" charset="0"/>
                <a:ea typeface="Calibri" panose="020F0502020204030204" pitchFamily="34" charset="0"/>
              </a:rPr>
              <a:t>μM</a:t>
            </a:r>
            <a:r>
              <a:rPr lang="en-US" sz="1200" dirty="0" smtClean="0">
                <a:effectLst/>
                <a:latin typeface="Times New Roman" panose="02020603050405020304" pitchFamily="18" charset="0"/>
                <a:ea typeface="Calibri" panose="020F0502020204030204" pitchFamily="34" charset="0"/>
              </a:rPr>
              <a:t> CFDA in the presence or absence of the modulators probenecid, indomethacin and MK-571 for 30 </a:t>
            </a:r>
            <a:r>
              <a:rPr lang="en-US" sz="1200" dirty="0" smtClean="0">
                <a:effectLst/>
                <a:latin typeface="Times New Roman" panose="02020603050405020304" pitchFamily="18" charset="0"/>
                <a:ea typeface="Calibri" panose="020F0502020204030204" pitchFamily="34" charset="0"/>
              </a:rPr>
              <a:t>min. </a:t>
            </a:r>
            <a:r>
              <a:rPr lang="en-US" sz="1200" dirty="0" smtClean="0">
                <a:effectLst/>
                <a:latin typeface="Times New Roman" panose="02020603050405020304" pitchFamily="18" charset="0"/>
                <a:ea typeface="Calibri" panose="020F0502020204030204" pitchFamily="34" charset="0"/>
              </a:rPr>
              <a:t>Parasites were then centrifuged and incubated in medium in the presence or absence of the modulators for another 30 </a:t>
            </a:r>
            <a:r>
              <a:rPr lang="en-US" sz="1200" dirty="0" smtClean="0">
                <a:effectLst/>
                <a:latin typeface="Times New Roman" panose="02020603050405020304" pitchFamily="18" charset="0"/>
                <a:ea typeface="Calibri" panose="020F0502020204030204" pitchFamily="34" charset="0"/>
              </a:rPr>
              <a:t>min. </a:t>
            </a:r>
            <a:r>
              <a:rPr lang="en-US" sz="1200" dirty="0" smtClean="0">
                <a:effectLst/>
                <a:latin typeface="Times New Roman" panose="02020603050405020304" pitchFamily="18" charset="0"/>
                <a:ea typeface="Calibri" panose="020F0502020204030204" pitchFamily="34" charset="0"/>
              </a:rPr>
              <a:t>After incubation, parasites were centrifuged, suspended in PBS and kept on ice for acquisition by flow cytometry. (A) Dot-plots of the Forward Scatter × Side Scatter of the epimastigote forms (highlighted region) of the assay performed at 37 °C. (B) Histograms for CF fluorescence intensity, with the percentages of CF+ parasites. Representative figure of eight independent experiments.</a:t>
            </a:r>
            <a:endParaRPr lang="pt-BR" sz="1200" dirty="0"/>
          </a:p>
        </p:txBody>
      </p:sp>
    </p:spTree>
    <p:extLst>
      <p:ext uri="{BB962C8B-B14F-4D97-AF65-F5344CB8AC3E}">
        <p14:creationId xmlns:p14="http://schemas.microsoft.com/office/powerpoint/2010/main" val="20460036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1801896-F583-4977-B0AE-158D9BE2E5CD}" type="slidenum">
              <a:rPr lang="pt-BR" smtClean="0"/>
              <a:t>3</a:t>
            </a:fld>
            <a:endParaRPr lang="pt-B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976" y="643486"/>
            <a:ext cx="6486797" cy="5815226"/>
          </a:xfrm>
          <a:prstGeom prst="rect">
            <a:avLst/>
          </a:prstGeom>
        </p:spPr>
      </p:pic>
      <p:sp>
        <p:nvSpPr>
          <p:cNvPr id="7" name="Retângulo 12"/>
          <p:cNvSpPr/>
          <p:nvPr/>
        </p:nvSpPr>
        <p:spPr>
          <a:xfrm>
            <a:off x="188976" y="6458712"/>
            <a:ext cx="6480048" cy="1938992"/>
          </a:xfrm>
          <a:prstGeom prst="rect">
            <a:avLst/>
          </a:prstGeom>
        </p:spPr>
        <p:txBody>
          <a:bodyPr wrap="square">
            <a:spAutoFit/>
          </a:bodyPr>
          <a:lstStyle/>
          <a:p>
            <a:pPr algn="just"/>
            <a:r>
              <a:rPr lang="en-US" sz="1200" b="1" dirty="0" smtClean="0">
                <a:effectLst/>
                <a:latin typeface="Times New Roman" panose="02020603050405020304" pitchFamily="18" charset="0"/>
                <a:ea typeface="Calibri" panose="020F0502020204030204" pitchFamily="34" charset="0"/>
              </a:rPr>
              <a:t>Supplementary Figure 2:</a:t>
            </a:r>
            <a:r>
              <a:rPr lang="en-US" sz="1200" dirty="0" smtClean="0">
                <a:effectLst/>
                <a:latin typeface="Times New Roman" panose="02020603050405020304" pitchFamily="18" charset="0"/>
                <a:ea typeface="Calibri" panose="020F0502020204030204" pitchFamily="34" charset="0"/>
              </a:rPr>
              <a:t> </a:t>
            </a:r>
            <a:r>
              <a:rPr lang="en-US" sz="1200" b="1" dirty="0">
                <a:latin typeface="Times New Roman" panose="02020603050405020304" pitchFamily="18" charset="0"/>
                <a:ea typeface="Calibri" panose="020F0502020204030204" pitchFamily="34" charset="0"/>
              </a:rPr>
              <a:t>Inhibition of ABCC-like activity by </a:t>
            </a:r>
            <a:r>
              <a:rPr lang="en-US" sz="1200" b="1" dirty="0" err="1">
                <a:latin typeface="Times New Roman" panose="02020603050405020304" pitchFamily="18" charset="0"/>
                <a:ea typeface="Calibri" panose="020F0502020204030204" pitchFamily="34" charset="0"/>
              </a:rPr>
              <a:t>probenecid</a:t>
            </a:r>
            <a:r>
              <a:rPr lang="en-US" sz="1200" b="1" dirty="0">
                <a:latin typeface="Times New Roman" panose="02020603050405020304" pitchFamily="18" charset="0"/>
                <a:ea typeface="Calibri" panose="020F0502020204030204" pitchFamily="34" charset="0"/>
              </a:rPr>
              <a:t> in </a:t>
            </a:r>
            <a:r>
              <a:rPr lang="en-US" sz="1200" b="1" dirty="0" err="1">
                <a:latin typeface="Times New Roman" panose="02020603050405020304" pitchFamily="18" charset="0"/>
                <a:ea typeface="Calibri" panose="020F0502020204030204" pitchFamily="34" charset="0"/>
              </a:rPr>
              <a:t>epimastigote</a:t>
            </a:r>
            <a:r>
              <a:rPr lang="en-US" sz="1200" b="1" dirty="0">
                <a:latin typeface="Times New Roman" panose="02020603050405020304" pitchFamily="18" charset="0"/>
                <a:ea typeface="Calibri" panose="020F0502020204030204" pitchFamily="34" charset="0"/>
              </a:rPr>
              <a:t> forms of the T. </a:t>
            </a:r>
            <a:r>
              <a:rPr lang="en-US" sz="1200" b="1" dirty="0" err="1">
                <a:latin typeface="Times New Roman" panose="02020603050405020304" pitchFamily="18" charset="0"/>
                <a:ea typeface="Calibri" panose="020F0502020204030204" pitchFamily="34" charset="0"/>
              </a:rPr>
              <a:t>cruzi</a:t>
            </a:r>
            <a:r>
              <a:rPr lang="en-US" sz="1200" b="1" dirty="0">
                <a:latin typeface="Times New Roman" panose="02020603050405020304" pitchFamily="18" charset="0"/>
                <a:ea typeface="Calibri" panose="020F0502020204030204" pitchFamily="34" charset="0"/>
              </a:rPr>
              <a:t> Y strain. </a:t>
            </a:r>
            <a:r>
              <a:rPr lang="en-US" sz="1200" dirty="0">
                <a:latin typeface="Times New Roman" panose="02020603050405020304" pitchFamily="18" charset="0"/>
                <a:ea typeface="Calibri" panose="020F0502020204030204" pitchFamily="34" charset="0"/>
              </a:rPr>
              <a:t>ABCC-like activity was evaluated by the </a:t>
            </a:r>
            <a:r>
              <a:rPr lang="en-US" sz="1200" dirty="0" err="1">
                <a:latin typeface="Times New Roman" panose="02020603050405020304" pitchFamily="18" charset="0"/>
                <a:ea typeface="Calibri" panose="020F0502020204030204" pitchFamily="34" charset="0"/>
              </a:rPr>
              <a:t>carboxyfluorescein</a:t>
            </a:r>
            <a:r>
              <a:rPr lang="en-US" sz="1200" dirty="0">
                <a:latin typeface="Times New Roman" panose="02020603050405020304" pitchFamily="18" charset="0"/>
                <a:ea typeface="Calibri" panose="020F0502020204030204" pitchFamily="34" charset="0"/>
              </a:rPr>
              <a:t> (CF) efflux assay. 10</a:t>
            </a:r>
            <a:r>
              <a:rPr lang="en-US" sz="1200" baseline="30000" dirty="0">
                <a:latin typeface="Times New Roman" panose="02020603050405020304" pitchFamily="18" charset="0"/>
                <a:ea typeface="Calibri" panose="020F0502020204030204" pitchFamily="34" charset="0"/>
              </a:rPr>
              <a:t>6</a:t>
            </a:r>
            <a:r>
              <a:rPr lang="en-US" sz="1200" dirty="0">
                <a:latin typeface="Times New Roman" panose="02020603050405020304" pitchFamily="18" charset="0"/>
                <a:ea typeface="Calibri" panose="020F0502020204030204" pitchFamily="34" charset="0"/>
              </a:rPr>
              <a:t> </a:t>
            </a:r>
            <a:r>
              <a:rPr lang="en-US" sz="1200" dirty="0" err="1">
                <a:latin typeface="Times New Roman" panose="02020603050405020304" pitchFamily="18" charset="0"/>
                <a:ea typeface="Calibri" panose="020F0502020204030204" pitchFamily="34" charset="0"/>
              </a:rPr>
              <a:t>epimastigotes</a:t>
            </a:r>
            <a:r>
              <a:rPr lang="en-US" sz="1200" dirty="0">
                <a:latin typeface="Times New Roman" panose="02020603050405020304" pitchFamily="18" charset="0"/>
                <a:ea typeface="Calibri" panose="020F0502020204030204" pitchFamily="34" charset="0"/>
              </a:rPr>
              <a:t> were incubated in medium containing 5 </a:t>
            </a:r>
            <a:r>
              <a:rPr lang="en-US" sz="1200" dirty="0" err="1">
                <a:latin typeface="Times New Roman" panose="02020603050405020304" pitchFamily="18" charset="0"/>
                <a:ea typeface="Calibri" panose="020F0502020204030204" pitchFamily="34" charset="0"/>
              </a:rPr>
              <a:t>μM</a:t>
            </a:r>
            <a:r>
              <a:rPr lang="en-US" sz="1200" dirty="0">
                <a:latin typeface="Times New Roman" panose="02020603050405020304" pitchFamily="18" charset="0"/>
                <a:ea typeface="Calibri" panose="020F0502020204030204" pitchFamily="34" charset="0"/>
              </a:rPr>
              <a:t> CFDA in the presence or absence of 2.5, 5.0 or 7.5 </a:t>
            </a:r>
            <a:r>
              <a:rPr lang="en-US" sz="1200" dirty="0" err="1">
                <a:latin typeface="Times New Roman" panose="02020603050405020304" pitchFamily="18" charset="0"/>
                <a:ea typeface="Calibri" panose="020F0502020204030204" pitchFamily="34" charset="0"/>
              </a:rPr>
              <a:t>mM</a:t>
            </a:r>
            <a:r>
              <a:rPr lang="en-US" sz="1200" dirty="0">
                <a:latin typeface="Times New Roman" panose="02020603050405020304" pitchFamily="18" charset="0"/>
                <a:ea typeface="Calibri" panose="020F0502020204030204" pitchFamily="34" charset="0"/>
              </a:rPr>
              <a:t> probenecid for 30 </a:t>
            </a:r>
            <a:r>
              <a:rPr lang="en-US" sz="1200" dirty="0" smtClean="0">
                <a:latin typeface="Times New Roman" panose="02020603050405020304" pitchFamily="18" charset="0"/>
                <a:ea typeface="Calibri" panose="020F0502020204030204" pitchFamily="34" charset="0"/>
              </a:rPr>
              <a:t>min. </a:t>
            </a:r>
            <a:r>
              <a:rPr lang="en-US" sz="1200" dirty="0">
                <a:latin typeface="Times New Roman" panose="02020603050405020304" pitchFamily="18" charset="0"/>
                <a:ea typeface="Calibri" panose="020F0502020204030204" pitchFamily="34" charset="0"/>
              </a:rPr>
              <a:t>Parasites were then centrifuged and incubated in medium in the presence or absence of probenecid for another 30 </a:t>
            </a:r>
            <a:r>
              <a:rPr lang="en-US" sz="1200" dirty="0" smtClean="0">
                <a:latin typeface="Times New Roman" panose="02020603050405020304" pitchFamily="18" charset="0"/>
                <a:ea typeface="Calibri" panose="020F0502020204030204" pitchFamily="34" charset="0"/>
              </a:rPr>
              <a:t>min. </a:t>
            </a:r>
            <a:r>
              <a:rPr lang="en-US" sz="1200" dirty="0">
                <a:latin typeface="Times New Roman" panose="02020603050405020304" pitchFamily="18" charset="0"/>
                <a:ea typeface="Calibri" panose="020F0502020204030204" pitchFamily="34" charset="0"/>
              </a:rPr>
              <a:t>After incubation, parasites were centrifuged, suspended in PBS and kept on ice for acquisition by flow </a:t>
            </a:r>
            <a:r>
              <a:rPr lang="en-US" sz="1200" dirty="0" err="1">
                <a:latin typeface="Times New Roman" panose="02020603050405020304" pitchFamily="18" charset="0"/>
                <a:ea typeface="Calibri" panose="020F0502020204030204" pitchFamily="34" charset="0"/>
              </a:rPr>
              <a:t>cytometry</a:t>
            </a:r>
            <a:r>
              <a:rPr lang="en-US" sz="1200" dirty="0">
                <a:latin typeface="Times New Roman" panose="02020603050405020304" pitchFamily="18" charset="0"/>
                <a:ea typeface="Calibri" panose="020F0502020204030204" pitchFamily="34" charset="0"/>
              </a:rPr>
              <a:t>. Graphs in (A) and (B) represent the median fluorescence intensity (MFI) for CF, (C) and (D) the percentages of CF+ parasites at </a:t>
            </a:r>
            <a:r>
              <a:rPr lang="en-US" sz="1200" dirty="0" smtClean="0">
                <a:latin typeface="Times New Roman" panose="02020603050405020304" pitchFamily="18" charset="0"/>
                <a:ea typeface="Calibri" panose="020F0502020204030204" pitchFamily="34" charset="0"/>
              </a:rPr>
              <a:t>27 </a:t>
            </a:r>
            <a:r>
              <a:rPr lang="en-US" sz="1200" dirty="0">
                <a:latin typeface="Times New Roman" panose="02020603050405020304" pitchFamily="18" charset="0"/>
                <a:ea typeface="Calibri" panose="020F0502020204030204" pitchFamily="34" charset="0"/>
              </a:rPr>
              <a:t>and 37 °C, respectively. The Friedman statistical test was used with n=10 (27 °C) and n=8 (37 °C) independent experiments. Lines represent the median for each group and the significance values were represented by (*) for p &lt; 0.05, (**) for p &lt; 0.01 and (***) for p &lt; 0.001.</a:t>
            </a:r>
            <a:endParaRPr lang="pt-BR" sz="1200" dirty="0"/>
          </a:p>
        </p:txBody>
      </p:sp>
    </p:spTree>
    <p:extLst>
      <p:ext uri="{BB962C8B-B14F-4D97-AF65-F5344CB8AC3E}">
        <p14:creationId xmlns:p14="http://schemas.microsoft.com/office/powerpoint/2010/main" val="286847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1801896-F583-4977-B0AE-158D9BE2E5CD}" type="slidenum">
              <a:rPr lang="pt-BR" smtClean="0"/>
              <a:t>4</a:t>
            </a:fld>
            <a:endParaRPr lang="pt-BR"/>
          </a:p>
        </p:txBody>
      </p:sp>
      <p:sp>
        <p:nvSpPr>
          <p:cNvPr id="7" name="Retângulo 12"/>
          <p:cNvSpPr/>
          <p:nvPr/>
        </p:nvSpPr>
        <p:spPr>
          <a:xfrm>
            <a:off x="188976" y="6458712"/>
            <a:ext cx="6480048" cy="2123658"/>
          </a:xfrm>
          <a:prstGeom prst="rect">
            <a:avLst/>
          </a:prstGeom>
        </p:spPr>
        <p:txBody>
          <a:bodyPr wrap="square">
            <a:spAutoFit/>
          </a:bodyPr>
          <a:lstStyle/>
          <a:p>
            <a:pPr algn="just"/>
            <a:r>
              <a:rPr lang="en-US" sz="1200" b="1" dirty="0">
                <a:latin typeface="Times New Roman" panose="02020603050405020304" pitchFamily="18" charset="0"/>
                <a:ea typeface="Calibri" panose="020F0502020204030204" pitchFamily="34" charset="0"/>
              </a:rPr>
              <a:t>Supplementary Figure 3</a:t>
            </a:r>
            <a:r>
              <a:rPr lang="en-US" sz="1200" b="1" dirty="0" smtClean="0">
                <a:latin typeface="Times New Roman" panose="02020603050405020304" pitchFamily="18" charset="0"/>
                <a:ea typeface="Calibri" panose="020F0502020204030204" pitchFamily="34" charset="0"/>
              </a:rPr>
              <a:t>: Inhibition </a:t>
            </a:r>
            <a:r>
              <a:rPr lang="en-US" sz="1200" b="1" dirty="0">
                <a:latin typeface="Times New Roman" panose="02020603050405020304" pitchFamily="18" charset="0"/>
                <a:ea typeface="Calibri" panose="020F0502020204030204" pitchFamily="34" charset="0"/>
              </a:rPr>
              <a:t>of ABCC-like activity by indomethacin in </a:t>
            </a:r>
            <a:r>
              <a:rPr lang="en-US" sz="1200" b="1" dirty="0" err="1">
                <a:latin typeface="Times New Roman" panose="02020603050405020304" pitchFamily="18" charset="0"/>
                <a:ea typeface="Calibri" panose="020F0502020204030204" pitchFamily="34" charset="0"/>
              </a:rPr>
              <a:t>epimastigote</a:t>
            </a:r>
            <a:r>
              <a:rPr lang="en-US" sz="1200" b="1" dirty="0">
                <a:latin typeface="Times New Roman" panose="02020603050405020304" pitchFamily="18" charset="0"/>
                <a:ea typeface="Calibri" panose="020F0502020204030204" pitchFamily="34" charset="0"/>
              </a:rPr>
              <a:t> forms of the T. </a:t>
            </a:r>
            <a:r>
              <a:rPr lang="en-US" sz="1200" b="1" dirty="0" err="1">
                <a:latin typeface="Times New Roman" panose="02020603050405020304" pitchFamily="18" charset="0"/>
                <a:ea typeface="Calibri" panose="020F0502020204030204" pitchFamily="34" charset="0"/>
              </a:rPr>
              <a:t>cruzi</a:t>
            </a:r>
            <a:r>
              <a:rPr lang="en-US" sz="1200" b="1" dirty="0">
                <a:latin typeface="Times New Roman" panose="02020603050405020304" pitchFamily="18" charset="0"/>
                <a:ea typeface="Calibri" panose="020F0502020204030204" pitchFamily="34" charset="0"/>
              </a:rPr>
              <a:t> Y strain. </a:t>
            </a:r>
            <a:r>
              <a:rPr lang="en-US" sz="1200" dirty="0">
                <a:latin typeface="Times New Roman" panose="02020603050405020304" pitchFamily="18" charset="0"/>
                <a:ea typeface="Calibri" panose="020F0502020204030204" pitchFamily="34" charset="0"/>
              </a:rPr>
              <a:t>ABCC-like activity was evaluated by the </a:t>
            </a:r>
            <a:r>
              <a:rPr lang="en-US" sz="1200" dirty="0" err="1">
                <a:latin typeface="Times New Roman" panose="02020603050405020304" pitchFamily="18" charset="0"/>
                <a:ea typeface="Calibri" panose="020F0502020204030204" pitchFamily="34" charset="0"/>
              </a:rPr>
              <a:t>carboxyfluorescein</a:t>
            </a:r>
            <a:r>
              <a:rPr lang="en-US" sz="1200" dirty="0">
                <a:latin typeface="Times New Roman" panose="02020603050405020304" pitchFamily="18" charset="0"/>
                <a:ea typeface="Calibri" panose="020F0502020204030204" pitchFamily="34" charset="0"/>
              </a:rPr>
              <a:t> (CF) efflux assay.</a:t>
            </a:r>
            <a:r>
              <a:rPr lang="en-US" sz="1200" b="1" dirty="0">
                <a:latin typeface="Times New Roman" panose="02020603050405020304" pitchFamily="18" charset="0"/>
                <a:ea typeface="Calibri" panose="020F0502020204030204" pitchFamily="34" charset="0"/>
              </a:rPr>
              <a:t> </a:t>
            </a:r>
            <a:r>
              <a:rPr lang="en-US" sz="1200" dirty="0">
                <a:latin typeface="Times New Roman" panose="02020603050405020304" pitchFamily="18" charset="0"/>
                <a:ea typeface="Calibri" panose="020F0502020204030204" pitchFamily="34" charset="0"/>
              </a:rPr>
              <a:t>10</a:t>
            </a:r>
            <a:r>
              <a:rPr lang="en-US" sz="1200" baseline="30000" dirty="0">
                <a:latin typeface="Times New Roman" panose="02020603050405020304" pitchFamily="18" charset="0"/>
                <a:ea typeface="Calibri" panose="020F0502020204030204" pitchFamily="34" charset="0"/>
              </a:rPr>
              <a:t>6</a:t>
            </a:r>
            <a:r>
              <a:rPr lang="en-US" sz="1200" dirty="0">
                <a:latin typeface="Times New Roman" panose="02020603050405020304" pitchFamily="18" charset="0"/>
                <a:ea typeface="Calibri" panose="020F0502020204030204" pitchFamily="34" charset="0"/>
              </a:rPr>
              <a:t> </a:t>
            </a:r>
            <a:r>
              <a:rPr lang="en-US" sz="1200" dirty="0" err="1">
                <a:latin typeface="Times New Roman" panose="02020603050405020304" pitchFamily="18" charset="0"/>
                <a:ea typeface="Calibri" panose="020F0502020204030204" pitchFamily="34" charset="0"/>
              </a:rPr>
              <a:t>epimastigotes</a:t>
            </a:r>
            <a:r>
              <a:rPr lang="en-US" sz="1200" dirty="0">
                <a:latin typeface="Times New Roman" panose="02020603050405020304" pitchFamily="18" charset="0"/>
                <a:ea typeface="Calibri" panose="020F0502020204030204" pitchFamily="34" charset="0"/>
              </a:rPr>
              <a:t> were incubated in medium containing 5 </a:t>
            </a:r>
            <a:r>
              <a:rPr lang="en-US" sz="1200" dirty="0" err="1">
                <a:latin typeface="Times New Roman" panose="02020603050405020304" pitchFamily="18" charset="0"/>
                <a:ea typeface="Calibri" panose="020F0502020204030204" pitchFamily="34" charset="0"/>
              </a:rPr>
              <a:t>μM</a:t>
            </a:r>
            <a:r>
              <a:rPr lang="en-US" sz="1200" dirty="0">
                <a:latin typeface="Times New Roman" panose="02020603050405020304" pitchFamily="18" charset="0"/>
                <a:ea typeface="Calibri" panose="020F0502020204030204" pitchFamily="34" charset="0"/>
              </a:rPr>
              <a:t> CFDA in the presence or absence of 300, 600 or 900 </a:t>
            </a:r>
            <a:r>
              <a:rPr lang="en-US" sz="1200" dirty="0" err="1">
                <a:latin typeface="Times New Roman" panose="02020603050405020304" pitchFamily="18" charset="0"/>
                <a:ea typeface="Calibri" panose="020F0502020204030204" pitchFamily="34" charset="0"/>
              </a:rPr>
              <a:t>μM</a:t>
            </a:r>
            <a:r>
              <a:rPr lang="en-US" sz="1200" dirty="0">
                <a:latin typeface="Times New Roman" panose="02020603050405020304" pitchFamily="18" charset="0"/>
                <a:ea typeface="Calibri" panose="020F0502020204030204" pitchFamily="34" charset="0"/>
              </a:rPr>
              <a:t> indomethacin for 30 minutes. Parasites were then centrifuged and incubated in medium in the presence or absence of indomethacin for another 30 minutes. After incubation, parasites were centrifuged, suspended in PBS and kept on ice for acquisition by flow </a:t>
            </a:r>
            <a:r>
              <a:rPr lang="en-US" sz="1200" dirty="0" err="1">
                <a:latin typeface="Times New Roman" panose="02020603050405020304" pitchFamily="18" charset="0"/>
                <a:ea typeface="Calibri" panose="020F0502020204030204" pitchFamily="34" charset="0"/>
              </a:rPr>
              <a:t>cytometry</a:t>
            </a:r>
            <a:r>
              <a:rPr lang="en-US" sz="1200" dirty="0">
                <a:latin typeface="Times New Roman" panose="02020603050405020304" pitchFamily="18" charset="0"/>
                <a:ea typeface="Calibri" panose="020F0502020204030204" pitchFamily="34" charset="0"/>
              </a:rPr>
              <a:t>. Graphs in (A) and (B) represent the median fluorescence intensity (MFI) for CF, (C) and (D) the percentages of CF+ parasites at 27 and 37 °C, respectively. The Friedman statistical test was used with n=10 (27 °C) and n=8 (37 °C) independent experiments. Lines represent the median for each group and the significance values were represented by (*) for p &lt; 0.05; (**) for p &lt; 0.01 and (***) for p &lt; 0.001.</a:t>
            </a:r>
            <a:endParaRPr lang="pt-BR" sz="12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559" y="577470"/>
            <a:ext cx="6575465" cy="5881242"/>
          </a:xfrm>
          <a:prstGeom prst="rect">
            <a:avLst/>
          </a:prstGeom>
        </p:spPr>
      </p:pic>
    </p:spTree>
    <p:extLst>
      <p:ext uri="{BB962C8B-B14F-4D97-AF65-F5344CB8AC3E}">
        <p14:creationId xmlns:p14="http://schemas.microsoft.com/office/powerpoint/2010/main" val="88315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254" y="557936"/>
            <a:ext cx="6480000" cy="2033197"/>
          </a:xfrm>
          <a:prstGeom prst="rect">
            <a:avLst/>
          </a:prstGeom>
        </p:spPr>
      </p:pic>
      <p:sp>
        <p:nvSpPr>
          <p:cNvPr id="6" name="Retângulo 5"/>
          <p:cNvSpPr/>
          <p:nvPr/>
        </p:nvSpPr>
        <p:spPr>
          <a:xfrm>
            <a:off x="229254" y="2606631"/>
            <a:ext cx="6480048" cy="2123658"/>
          </a:xfrm>
          <a:prstGeom prst="rect">
            <a:avLst/>
          </a:prstGeom>
        </p:spPr>
        <p:txBody>
          <a:bodyPr wrap="square">
            <a:spAutoFit/>
          </a:bodyPr>
          <a:lstStyle/>
          <a:p>
            <a:pPr algn="just"/>
            <a:r>
              <a:rPr lang="en-US" sz="1200" b="1" dirty="0" smtClean="0">
                <a:effectLst/>
                <a:latin typeface="Times New Roman" panose="02020603050405020304" pitchFamily="18" charset="0"/>
                <a:ea typeface="Calibri" panose="020F0502020204030204" pitchFamily="34" charset="0"/>
              </a:rPr>
              <a:t>Supplementary Figure 4: MTT reduction assay in epimastigote forms of the T. cruzi Y strain after incubation with ABCC-like transport modulators. </a:t>
            </a:r>
            <a:r>
              <a:rPr lang="en-US" sz="1200" dirty="0" smtClean="0">
                <a:effectLst/>
                <a:latin typeface="Times New Roman" panose="02020603050405020304" pitchFamily="18" charset="0"/>
                <a:ea typeface="Calibri" panose="020F0502020204030204" pitchFamily="34" charset="0"/>
              </a:rPr>
              <a:t>10</a:t>
            </a:r>
            <a:r>
              <a:rPr lang="en-US" sz="1200" baseline="30000" dirty="0" smtClean="0">
                <a:effectLst/>
                <a:latin typeface="Times New Roman" panose="02020603050405020304" pitchFamily="18" charset="0"/>
                <a:ea typeface="Calibri" panose="020F0502020204030204" pitchFamily="34" charset="0"/>
              </a:rPr>
              <a:t>6</a:t>
            </a:r>
            <a:r>
              <a:rPr lang="en-US" sz="1200" dirty="0" smtClean="0">
                <a:effectLst/>
                <a:latin typeface="Times New Roman" panose="02020603050405020304" pitchFamily="18" charset="0"/>
                <a:ea typeface="Calibri" panose="020F0502020204030204" pitchFamily="34" charset="0"/>
              </a:rPr>
              <a:t> </a:t>
            </a:r>
            <a:r>
              <a:rPr lang="en-US" sz="1200" dirty="0" err="1" smtClean="0">
                <a:effectLst/>
                <a:latin typeface="Times New Roman" panose="02020603050405020304" pitchFamily="18" charset="0"/>
                <a:ea typeface="Calibri" panose="020F0502020204030204" pitchFamily="34" charset="0"/>
              </a:rPr>
              <a:t>epimastigotes</a:t>
            </a:r>
            <a:r>
              <a:rPr lang="en-US" sz="1200" dirty="0" smtClean="0">
                <a:effectLst/>
                <a:latin typeface="Times New Roman" panose="02020603050405020304" pitchFamily="18" charset="0"/>
                <a:ea typeface="Calibri" panose="020F0502020204030204" pitchFamily="34" charset="0"/>
              </a:rPr>
              <a:t> were incubated in medium in the presence of 2.5, 5.0 or 7.5 </a:t>
            </a:r>
            <a:r>
              <a:rPr lang="en-US" sz="1200" dirty="0" err="1" smtClean="0">
                <a:effectLst/>
                <a:latin typeface="Times New Roman" panose="02020603050405020304" pitchFamily="18" charset="0"/>
                <a:ea typeface="Calibri" panose="020F0502020204030204" pitchFamily="34" charset="0"/>
              </a:rPr>
              <a:t>mM</a:t>
            </a:r>
            <a:r>
              <a:rPr lang="en-US" sz="1200" dirty="0" smtClean="0">
                <a:effectLst/>
                <a:latin typeface="Times New Roman" panose="02020603050405020304" pitchFamily="18" charset="0"/>
                <a:ea typeface="Calibri" panose="020F0502020204030204" pitchFamily="34" charset="0"/>
              </a:rPr>
              <a:t> probenecid; 150, 300 or 900 </a:t>
            </a:r>
            <a:r>
              <a:rPr lang="en-US" sz="1200" dirty="0" err="1" smtClean="0">
                <a:effectLst/>
                <a:latin typeface="Times New Roman" panose="02020603050405020304" pitchFamily="18" charset="0"/>
                <a:ea typeface="Calibri" panose="020F0502020204030204" pitchFamily="34" charset="0"/>
              </a:rPr>
              <a:t>μM</a:t>
            </a:r>
            <a:r>
              <a:rPr lang="en-US" sz="1200" dirty="0" smtClean="0">
                <a:effectLst/>
                <a:latin typeface="Times New Roman" panose="02020603050405020304" pitchFamily="18" charset="0"/>
                <a:ea typeface="Calibri" panose="020F0502020204030204" pitchFamily="34" charset="0"/>
              </a:rPr>
              <a:t> indomethacin or 25, 50, 100, 200 or 300 </a:t>
            </a:r>
            <a:r>
              <a:rPr lang="en-US" sz="1200" dirty="0" err="1" smtClean="0">
                <a:effectLst/>
                <a:latin typeface="Times New Roman" panose="02020603050405020304" pitchFamily="18" charset="0"/>
                <a:ea typeface="Calibri" panose="020F0502020204030204" pitchFamily="34" charset="0"/>
              </a:rPr>
              <a:t>μM</a:t>
            </a:r>
            <a:r>
              <a:rPr lang="en-US" sz="1200" dirty="0" smtClean="0">
                <a:effectLst/>
                <a:latin typeface="Times New Roman" panose="02020603050405020304" pitchFamily="18" charset="0"/>
                <a:ea typeface="Calibri" panose="020F0502020204030204" pitchFamily="34" charset="0"/>
              </a:rPr>
              <a:t> MK-571 for 24 </a:t>
            </a:r>
            <a:r>
              <a:rPr lang="en-US" sz="1200" dirty="0">
                <a:latin typeface="Times New Roman" panose="02020603050405020304" pitchFamily="18" charset="0"/>
                <a:ea typeface="Calibri" panose="020F0502020204030204" pitchFamily="34" charset="0"/>
              </a:rPr>
              <a:t>h</a:t>
            </a:r>
            <a:r>
              <a:rPr lang="en-US" sz="1200" dirty="0" smtClean="0">
                <a:effectLst/>
                <a:latin typeface="Times New Roman" panose="02020603050405020304" pitchFamily="18" charset="0"/>
                <a:ea typeface="Calibri" panose="020F0502020204030204" pitchFamily="34" charset="0"/>
              </a:rPr>
              <a:t> </a:t>
            </a:r>
            <a:r>
              <a:rPr lang="en-US" sz="1200" dirty="0" smtClean="0">
                <a:effectLst/>
                <a:latin typeface="Times New Roman" panose="02020603050405020304" pitchFamily="18" charset="0"/>
                <a:ea typeface="Calibri" panose="020F0502020204030204" pitchFamily="34" charset="0"/>
              </a:rPr>
              <a:t>at 27 °C. Parasites were then centrifuged and suspended in PBS supplemented with 2 g/L glucose and </a:t>
            </a:r>
            <a:r>
              <a:rPr lang="en-US" sz="1200" dirty="0" smtClean="0">
                <a:effectLst/>
                <a:latin typeface="Times New Roman" panose="02020603050405020304" pitchFamily="18" charset="0"/>
                <a:ea typeface="Calibri" panose="020F0502020204030204" pitchFamily="34" charset="0"/>
              </a:rPr>
              <a:t>10% </a:t>
            </a:r>
            <a:r>
              <a:rPr lang="en-US" sz="1200" dirty="0" smtClean="0">
                <a:effectLst/>
                <a:latin typeface="Times New Roman" panose="02020603050405020304" pitchFamily="18" charset="0"/>
                <a:ea typeface="Calibri" panose="020F0502020204030204" pitchFamily="34" charset="0"/>
              </a:rPr>
              <a:t>fetal bovine serum. Reduction assay was started with the addition of 2.5 mg/mL MTT and 0.22 mg/mL PMS followed by an incubation of 4 </a:t>
            </a:r>
            <a:r>
              <a:rPr lang="en-US" sz="1200" dirty="0" smtClean="0">
                <a:effectLst/>
                <a:latin typeface="Times New Roman" panose="02020603050405020304" pitchFamily="18" charset="0"/>
                <a:ea typeface="Calibri" panose="020F0502020204030204" pitchFamily="34" charset="0"/>
              </a:rPr>
              <a:t>h </a:t>
            </a:r>
            <a:r>
              <a:rPr lang="en-US" sz="1200" dirty="0" smtClean="0">
                <a:effectLst/>
                <a:latin typeface="Times New Roman" panose="02020603050405020304" pitchFamily="18" charset="0"/>
                <a:ea typeface="Calibri" panose="020F0502020204030204" pitchFamily="34" charset="0"/>
              </a:rPr>
              <a:t>at 27 °C in the dark. After incubation, parasites were centrifuged and suspended in DMSO. Graphs in (A), (B) and (C) represent the optical density for formazan, a product from MTT reduction. The </a:t>
            </a:r>
            <a:r>
              <a:rPr lang="en-US" sz="1200" dirty="0" err="1" smtClean="0">
                <a:effectLst/>
                <a:latin typeface="Times New Roman" panose="02020603050405020304" pitchFamily="18" charset="0"/>
                <a:ea typeface="Calibri" panose="020F0502020204030204" pitchFamily="34" charset="0"/>
              </a:rPr>
              <a:t>Kruskal</a:t>
            </a:r>
            <a:r>
              <a:rPr lang="en-US" sz="1200" dirty="0" smtClean="0">
                <a:effectLst/>
                <a:latin typeface="Times New Roman" panose="02020603050405020304" pitchFamily="18" charset="0"/>
                <a:ea typeface="Calibri" panose="020F0502020204030204" pitchFamily="34" charset="0"/>
              </a:rPr>
              <a:t>-Wallis statistical test was used with n=6 independent experiments, each concentration performed in triplicate. Bars represent the mean ± standard error and the significance values were represented by (*) for p &lt; 0.05.</a:t>
            </a:r>
            <a:endParaRPr lang="pt-BR" sz="1200" dirty="0"/>
          </a:p>
        </p:txBody>
      </p:sp>
      <p:sp>
        <p:nvSpPr>
          <p:cNvPr id="7" name="Espaço Reservado para Número de Slide 6"/>
          <p:cNvSpPr>
            <a:spLocks noGrp="1"/>
          </p:cNvSpPr>
          <p:nvPr>
            <p:ph type="sldNum" sz="quarter" idx="12"/>
          </p:nvPr>
        </p:nvSpPr>
        <p:spPr/>
        <p:txBody>
          <a:bodyPr/>
          <a:lstStyle/>
          <a:p>
            <a:fld id="{B4DAD3B5-2FD3-43C1-968B-0B1BB847547A}" type="slidenum">
              <a:rPr lang="pt-BR" smtClean="0"/>
              <a:t>5</a:t>
            </a:fld>
            <a:endParaRPr lang="pt-BR"/>
          </a:p>
        </p:txBody>
      </p:sp>
    </p:spTree>
    <p:extLst>
      <p:ext uri="{BB962C8B-B14F-4D97-AF65-F5344CB8AC3E}">
        <p14:creationId xmlns:p14="http://schemas.microsoft.com/office/powerpoint/2010/main" val="2245604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88976" y="6969955"/>
            <a:ext cx="6480048" cy="2068515"/>
          </a:xfrm>
          <a:prstGeom prst="rect">
            <a:avLst/>
          </a:prstGeom>
        </p:spPr>
        <p:txBody>
          <a:bodyPr wrap="square">
            <a:spAutoFit/>
          </a:bodyPr>
          <a:lstStyle/>
          <a:p>
            <a:pPr algn="just">
              <a:lnSpc>
                <a:spcPct val="107000"/>
              </a:lnSpc>
              <a:spcAft>
                <a:spcPts val="8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Figure 5: Representative dot-plots and CF histograms of trypomastigote forms of the </a:t>
            </a:r>
            <a:r>
              <a:rPr lang="en-US" sz="1200" b="1" i="1" dirty="0" smtClean="0">
                <a:effectLst/>
                <a:latin typeface="Times New Roman" panose="02020603050405020304" pitchFamily="18" charset="0"/>
                <a:ea typeface="Calibri" panose="020F0502020204030204" pitchFamily="34" charset="0"/>
                <a:cs typeface="Times New Roman" panose="02020603050405020304" pitchFamily="18" charset="0"/>
              </a:rPr>
              <a:t>T. cruzi</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Y strain after efflux assay.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ABCC-like activity was evaluated by the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carboxyfluorescein</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(CF) efflux assay. 10</a:t>
            </a:r>
            <a:r>
              <a:rPr lang="en-US" sz="12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trypomastigotes</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were incubated in medium containing 2.5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μM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CFDA in the presence or absence of the modulators probenecid, indomethacin and MK-571 for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Parasites were then centrifuged and incubated in medium in the presence or absence of the modulators for another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After incubation, parasites were centrifuged, suspended in PBS and kept on ice for acquisition by flow cytometry. (A) Dot-plots of the Forward Scatter × Side Scatter of trypomastigote forms (highlighted region) of the assay performed at 37 °C. (B) Histograms for CF fluorescence intensity, with the percentages of CF+ parasites shown in (A). Representative figure of 11 independent experiments.</a:t>
            </a:r>
            <a:endParaRPr lang="pt-B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ço Reservado para Número de Slide 3"/>
          <p:cNvSpPr>
            <a:spLocks noGrp="1"/>
          </p:cNvSpPr>
          <p:nvPr>
            <p:ph type="sldNum" sz="quarter" idx="12"/>
          </p:nvPr>
        </p:nvSpPr>
        <p:spPr/>
        <p:txBody>
          <a:bodyPr/>
          <a:lstStyle/>
          <a:p>
            <a:fld id="{B4DAD3B5-2FD3-43C1-968B-0B1BB847547A}" type="slidenum">
              <a:rPr lang="pt-BR" smtClean="0"/>
              <a:t>6</a:t>
            </a:fld>
            <a:endParaRPr lang="pt-B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976" y="326136"/>
            <a:ext cx="6480048" cy="6327648"/>
          </a:xfrm>
          <a:prstGeom prst="rect">
            <a:avLst/>
          </a:prstGeom>
        </p:spPr>
      </p:pic>
    </p:spTree>
    <p:extLst>
      <p:ext uri="{BB962C8B-B14F-4D97-AF65-F5344CB8AC3E}">
        <p14:creationId xmlns:p14="http://schemas.microsoft.com/office/powerpoint/2010/main" val="21184486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1801896-F583-4977-B0AE-158D9BE2E5CD}" type="slidenum">
              <a:rPr lang="pt-BR" smtClean="0"/>
              <a:t>7</a:t>
            </a:fld>
            <a:endParaRPr lang="pt-BR"/>
          </a:p>
        </p:txBody>
      </p:sp>
      <p:sp>
        <p:nvSpPr>
          <p:cNvPr id="3" name="Retângulo 2"/>
          <p:cNvSpPr/>
          <p:nvPr/>
        </p:nvSpPr>
        <p:spPr>
          <a:xfrm>
            <a:off x="188976" y="6798558"/>
            <a:ext cx="6480048" cy="2266133"/>
          </a:xfrm>
          <a:prstGeom prst="rect">
            <a:avLst/>
          </a:prstGeom>
        </p:spPr>
        <p:txBody>
          <a:bodyPr wrap="square">
            <a:spAutoFit/>
          </a:bodyPr>
          <a:lstStyle/>
          <a:p>
            <a:pPr algn="just">
              <a:lnSpc>
                <a:spcPct val="107000"/>
              </a:lnSpc>
              <a:spcAft>
                <a:spcPts val="8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Figure </a:t>
            </a:r>
            <a:r>
              <a:rPr lang="en-US" sz="1200" b="1" dirty="0" smtClean="0">
                <a:latin typeface="Times New Roman" panose="02020603050405020304" pitchFamily="18" charset="0"/>
                <a:ea typeface="Calibri" panose="020F0502020204030204" pitchFamily="34" charset="0"/>
                <a:cs typeface="Times New Roman" panose="02020603050405020304" pitchFamily="18" charset="0"/>
              </a:rPr>
              <a:t>6</a:t>
            </a:r>
            <a:r>
              <a:rPr lang="en-US" sz="1200" b="1" dirty="0">
                <a:latin typeface="Times New Roman" panose="02020603050405020304" pitchFamily="18" charset="0"/>
                <a:ea typeface="Calibri" panose="020F0502020204030204" pitchFamily="34" charset="0"/>
                <a:cs typeface="Times New Roman" panose="02020603050405020304" pitchFamily="18" charset="0"/>
              </a:rPr>
              <a:t>: Inhibition of ABCC-like activity by </a:t>
            </a:r>
            <a:r>
              <a:rPr lang="en-US" sz="1200" b="1" dirty="0" err="1">
                <a:latin typeface="Times New Roman" panose="02020603050405020304" pitchFamily="18" charset="0"/>
                <a:ea typeface="Calibri" panose="020F0502020204030204" pitchFamily="34" charset="0"/>
                <a:cs typeface="Times New Roman" panose="02020603050405020304" pitchFamily="18" charset="0"/>
              </a:rPr>
              <a:t>cyclosporin</a:t>
            </a:r>
            <a:r>
              <a:rPr lang="en-US" sz="1200" b="1" dirty="0">
                <a:latin typeface="Times New Roman" panose="02020603050405020304" pitchFamily="18" charset="0"/>
                <a:ea typeface="Calibri" panose="020F0502020204030204" pitchFamily="34" charset="0"/>
                <a:cs typeface="Times New Roman" panose="02020603050405020304" pitchFamily="18" charset="0"/>
              </a:rPr>
              <a:t> A in </a:t>
            </a:r>
            <a:r>
              <a:rPr lang="en-US" sz="1200" b="1" dirty="0" err="1">
                <a:latin typeface="Times New Roman" panose="02020603050405020304" pitchFamily="18" charset="0"/>
                <a:ea typeface="Calibri" panose="020F0502020204030204" pitchFamily="34" charset="0"/>
                <a:cs typeface="Times New Roman" panose="02020603050405020304" pitchFamily="18" charset="0"/>
              </a:rPr>
              <a:t>epimastigote</a:t>
            </a:r>
            <a:r>
              <a:rPr lang="en-US" sz="1200" b="1" dirty="0">
                <a:latin typeface="Times New Roman" panose="02020603050405020304" pitchFamily="18" charset="0"/>
                <a:ea typeface="Calibri" panose="020F0502020204030204" pitchFamily="34" charset="0"/>
                <a:cs typeface="Times New Roman" panose="02020603050405020304" pitchFamily="18" charset="0"/>
              </a:rPr>
              <a:t> forms of the T. </a:t>
            </a:r>
            <a:r>
              <a:rPr lang="en-US" sz="1200" b="1" dirty="0" err="1">
                <a:latin typeface="Times New Roman" panose="02020603050405020304" pitchFamily="18" charset="0"/>
                <a:ea typeface="Calibri" panose="020F0502020204030204" pitchFamily="34" charset="0"/>
                <a:cs typeface="Times New Roman" panose="02020603050405020304" pitchFamily="18" charset="0"/>
              </a:rPr>
              <a:t>cruzi</a:t>
            </a:r>
            <a:r>
              <a:rPr lang="en-US" sz="1200" b="1" dirty="0">
                <a:latin typeface="Times New Roman" panose="02020603050405020304" pitchFamily="18" charset="0"/>
                <a:ea typeface="Calibri" panose="020F0502020204030204" pitchFamily="34" charset="0"/>
                <a:cs typeface="Times New Roman" panose="02020603050405020304" pitchFamily="18" charset="0"/>
              </a:rPr>
              <a:t> Y strain. </a:t>
            </a:r>
            <a:r>
              <a:rPr lang="en-US" sz="1200" dirty="0">
                <a:latin typeface="Times New Roman" panose="02020603050405020304" pitchFamily="18" charset="0"/>
                <a:ea typeface="Calibri" panose="020F0502020204030204" pitchFamily="34" charset="0"/>
                <a:cs typeface="Times New Roman" panose="02020603050405020304" pitchFamily="18" charset="0"/>
              </a:rPr>
              <a:t>ABCC-like activity was evaluated by the efflux assay. 10</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6</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a:latin typeface="Times New Roman" panose="02020603050405020304" pitchFamily="18" charset="0"/>
                <a:ea typeface="Calibri" panose="020F0502020204030204" pitchFamily="34" charset="0"/>
                <a:cs typeface="Times New Roman" panose="02020603050405020304" pitchFamily="18" charset="0"/>
              </a:rPr>
              <a:t>epimastigotes</a:t>
            </a:r>
            <a:r>
              <a:rPr lang="en-US" sz="1200" dirty="0">
                <a:latin typeface="Times New Roman" panose="02020603050405020304" pitchFamily="18" charset="0"/>
                <a:ea typeface="Calibri" panose="020F0502020204030204" pitchFamily="34" charset="0"/>
                <a:cs typeface="Times New Roman" panose="02020603050405020304" pitchFamily="18" charset="0"/>
              </a:rPr>
              <a:t> were incubated in medium containing 5 </a:t>
            </a:r>
            <a:r>
              <a:rPr lang="en-US" sz="1200" dirty="0" err="1">
                <a:latin typeface="Times New Roman" panose="02020603050405020304" pitchFamily="18" charset="0"/>
                <a:ea typeface="Calibri" panose="020F0502020204030204" pitchFamily="34" charset="0"/>
                <a:cs typeface="Times New Roman" panose="02020603050405020304" pitchFamily="18" charset="0"/>
              </a:rPr>
              <a:t>μM</a:t>
            </a:r>
            <a:r>
              <a:rPr lang="en-US" sz="1200" dirty="0">
                <a:latin typeface="Times New Roman" panose="02020603050405020304" pitchFamily="18" charset="0"/>
                <a:ea typeface="Calibri" panose="020F0502020204030204" pitchFamily="34" charset="0"/>
                <a:cs typeface="Times New Roman" panose="02020603050405020304" pitchFamily="18" charset="0"/>
              </a:rPr>
              <a:t> CFDA in the presence or absence of 50 </a:t>
            </a:r>
            <a:r>
              <a:rPr lang="en-US" sz="1200" dirty="0" err="1">
                <a:latin typeface="Times New Roman" panose="02020603050405020304" pitchFamily="18" charset="0"/>
                <a:ea typeface="Calibri" panose="020F0502020204030204" pitchFamily="34" charset="0"/>
                <a:cs typeface="Times New Roman" panose="02020603050405020304" pitchFamily="18" charset="0"/>
              </a:rPr>
              <a:t>μM</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latin typeface="Times New Roman" panose="02020603050405020304" pitchFamily="18" charset="0"/>
                <a:ea typeface="Calibri" panose="020F0502020204030204" pitchFamily="34" charset="0"/>
                <a:cs typeface="Times New Roman" panose="02020603050405020304" pitchFamily="18" charset="0"/>
              </a:rPr>
              <a:t>cyclosporin</a:t>
            </a:r>
            <a:r>
              <a:rPr lang="en-US" sz="1200" dirty="0" smtClean="0">
                <a:latin typeface="Times New Roman" panose="02020603050405020304" pitchFamily="18" charset="0"/>
                <a:ea typeface="Calibri" panose="020F0502020204030204" pitchFamily="34" charset="0"/>
                <a:cs typeface="Times New Roman" panose="02020603050405020304" pitchFamily="18" charset="0"/>
              </a:rPr>
              <a:t> A </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err="1">
                <a:latin typeface="Times New Roman" panose="02020603050405020304" pitchFamily="18" charset="0"/>
                <a:ea typeface="Calibri" panose="020F0502020204030204" pitchFamily="34" charset="0"/>
                <a:cs typeface="Times New Roman" panose="02020603050405020304" pitchFamily="18" charset="0"/>
              </a:rPr>
              <a:t>CsA</a:t>
            </a:r>
            <a:r>
              <a:rPr lang="en-US" sz="1200" dirty="0">
                <a:latin typeface="Times New Roman" panose="02020603050405020304" pitchFamily="18" charset="0"/>
                <a:ea typeface="Calibri" panose="020F0502020204030204" pitchFamily="34" charset="0"/>
                <a:cs typeface="Times New Roman" panose="02020603050405020304" pitchFamily="18" charset="0"/>
              </a:rPr>
              <a:t>) or 10 </a:t>
            </a:r>
            <a:r>
              <a:rPr lang="en-US" sz="1200" dirty="0" err="1">
                <a:latin typeface="Times New Roman" panose="02020603050405020304" pitchFamily="18" charset="0"/>
                <a:ea typeface="Calibri" panose="020F0502020204030204" pitchFamily="34" charset="0"/>
                <a:cs typeface="Times New Roman" panose="02020603050405020304" pitchFamily="18" charset="0"/>
              </a:rPr>
              <a:t>μM</a:t>
            </a:r>
            <a:r>
              <a:rPr lang="en-US" sz="1200" dirty="0">
                <a:latin typeface="Times New Roman" panose="02020603050405020304" pitchFamily="18" charset="0"/>
                <a:ea typeface="Calibri" panose="020F0502020204030204" pitchFamily="34" charset="0"/>
                <a:cs typeface="Times New Roman" panose="02020603050405020304" pitchFamily="18" charset="0"/>
              </a:rPr>
              <a:t> of either verapamil (VP) or </a:t>
            </a:r>
            <a:r>
              <a:rPr lang="en-US" sz="1200" dirty="0" err="1">
                <a:latin typeface="Times New Roman" panose="02020603050405020304" pitchFamily="18" charset="0"/>
                <a:ea typeface="Calibri" panose="020F0502020204030204" pitchFamily="34" charset="0"/>
                <a:cs typeface="Times New Roman" panose="02020603050405020304" pitchFamily="18" charset="0"/>
              </a:rPr>
              <a:t>trifluoperazine</a:t>
            </a:r>
            <a:r>
              <a:rPr lang="en-US" sz="1200" dirty="0">
                <a:latin typeface="Times New Roman" panose="02020603050405020304" pitchFamily="18" charset="0"/>
                <a:ea typeface="Calibri" panose="020F0502020204030204" pitchFamily="34" charset="0"/>
                <a:cs typeface="Times New Roman" panose="02020603050405020304" pitchFamily="18" charset="0"/>
              </a:rPr>
              <a:t> (TFP) for 30 </a:t>
            </a:r>
            <a:r>
              <a:rPr lang="en-US" sz="1200" dirty="0" smtClean="0">
                <a:latin typeface="Times New Roman" panose="02020603050405020304" pitchFamily="18" charset="0"/>
                <a:ea typeface="Calibri" panose="020F0502020204030204" pitchFamily="34" charset="0"/>
                <a:cs typeface="Times New Roman" panose="02020603050405020304" pitchFamily="18" charset="0"/>
              </a:rPr>
              <a:t>min. </a:t>
            </a:r>
            <a:r>
              <a:rPr lang="en-US" sz="1200" dirty="0">
                <a:latin typeface="Times New Roman" panose="02020603050405020304" pitchFamily="18" charset="0"/>
                <a:ea typeface="Calibri" panose="020F0502020204030204" pitchFamily="34" charset="0"/>
                <a:cs typeface="Times New Roman" panose="02020603050405020304" pitchFamily="18" charset="0"/>
              </a:rPr>
              <a:t>Parasites were then centrifuged and incubated in medium in the presence or absence of the modulators for another 30 </a:t>
            </a:r>
            <a:r>
              <a:rPr lang="en-US" sz="1200" dirty="0" smtClean="0">
                <a:latin typeface="Times New Roman" panose="02020603050405020304" pitchFamily="18" charset="0"/>
                <a:ea typeface="Calibri" panose="020F0502020204030204" pitchFamily="34" charset="0"/>
                <a:cs typeface="Times New Roman" panose="02020603050405020304" pitchFamily="18" charset="0"/>
              </a:rPr>
              <a:t>min. </a:t>
            </a:r>
            <a:r>
              <a:rPr lang="en-US" sz="1200" dirty="0">
                <a:latin typeface="Times New Roman" panose="02020603050405020304" pitchFamily="18" charset="0"/>
                <a:ea typeface="Calibri" panose="020F0502020204030204" pitchFamily="34" charset="0"/>
                <a:cs typeface="Times New Roman" panose="02020603050405020304" pitchFamily="18" charset="0"/>
              </a:rPr>
              <a:t>After incubation, parasites were centrifuged, suspended in PBS and kept on ice for acquisition by flow </a:t>
            </a:r>
            <a:r>
              <a:rPr lang="en-US" sz="1200" dirty="0" err="1">
                <a:latin typeface="Times New Roman" panose="02020603050405020304" pitchFamily="18" charset="0"/>
                <a:ea typeface="Calibri" panose="020F0502020204030204" pitchFamily="34" charset="0"/>
                <a:cs typeface="Times New Roman" panose="02020603050405020304" pitchFamily="18" charset="0"/>
              </a:rPr>
              <a:t>cytometry</a:t>
            </a:r>
            <a:r>
              <a:rPr lang="en-US" sz="1200" dirty="0">
                <a:latin typeface="Times New Roman" panose="02020603050405020304" pitchFamily="18" charset="0"/>
                <a:ea typeface="Calibri" panose="020F0502020204030204" pitchFamily="34" charset="0"/>
                <a:cs typeface="Times New Roman" panose="02020603050405020304" pitchFamily="18" charset="0"/>
              </a:rPr>
              <a:t>. Graphs shown in (A) and (B) represent the median fluorescence intensity (MFI) for CF, (C) and (D) the percentages of CF+ parasites at </a:t>
            </a:r>
            <a:r>
              <a:rPr lang="en-US" sz="1200" dirty="0" smtClean="0">
                <a:latin typeface="Times New Roman" panose="02020603050405020304" pitchFamily="18" charset="0"/>
                <a:ea typeface="Calibri" panose="020F0502020204030204" pitchFamily="34" charset="0"/>
                <a:cs typeface="Times New Roman" panose="02020603050405020304" pitchFamily="18" charset="0"/>
              </a:rPr>
              <a:t>27 </a:t>
            </a:r>
            <a:r>
              <a:rPr lang="en-US" sz="1200" dirty="0">
                <a:latin typeface="Times New Roman" panose="02020603050405020304" pitchFamily="18" charset="0"/>
                <a:ea typeface="Calibri" panose="020F0502020204030204" pitchFamily="34" charset="0"/>
                <a:cs typeface="Times New Roman" panose="02020603050405020304" pitchFamily="18" charset="0"/>
              </a:rPr>
              <a:t>and 37 °C, respectively. The Friedman statistical test was used with n=8 independent experiments. Lines represent the median for each group and the significance values were represented by (*) for p &lt; 0.05; (**) for p &lt; 0.01 and (***) for p &lt; 0.001.</a:t>
            </a:r>
            <a:endParaRPr lang="pt-BR"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642" y="236268"/>
            <a:ext cx="6146871" cy="6305968"/>
          </a:xfrm>
          <a:prstGeom prst="rect">
            <a:avLst/>
          </a:prstGeom>
        </p:spPr>
      </p:pic>
    </p:spTree>
    <p:extLst>
      <p:ext uri="{BB962C8B-B14F-4D97-AF65-F5344CB8AC3E}">
        <p14:creationId xmlns:p14="http://schemas.microsoft.com/office/powerpoint/2010/main" val="2654346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9001" y="626995"/>
            <a:ext cx="3059998" cy="2142722"/>
          </a:xfrm>
          <a:prstGeom prst="rect">
            <a:avLst/>
          </a:prstGeom>
        </p:spPr>
      </p:pic>
      <p:sp>
        <p:nvSpPr>
          <p:cNvPr id="3" name="Retângulo 2"/>
          <p:cNvSpPr/>
          <p:nvPr/>
        </p:nvSpPr>
        <p:spPr>
          <a:xfrm>
            <a:off x="538566" y="2769717"/>
            <a:ext cx="5780867" cy="2058833"/>
          </a:xfrm>
          <a:prstGeom prst="rect">
            <a:avLst/>
          </a:prstGeom>
        </p:spPr>
        <p:txBody>
          <a:bodyPr wrap="square">
            <a:spAutoFit/>
          </a:bodyPr>
          <a:lstStyle/>
          <a:p>
            <a:pPr algn="just">
              <a:lnSpc>
                <a:spcPct val="107000"/>
              </a:lnSpc>
              <a:spcAft>
                <a:spcPts val="8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Figure </a:t>
            </a:r>
            <a:r>
              <a:rPr lang="en-US" sz="1200" b="1" dirty="0">
                <a:latin typeface="Times New Roman" panose="02020603050405020304" pitchFamily="18" charset="0"/>
                <a:ea typeface="Calibri" panose="020F0502020204030204" pitchFamily="34" charset="0"/>
                <a:cs typeface="Times New Roman" panose="02020603050405020304" pitchFamily="18" charset="0"/>
              </a:rPr>
              <a:t>7</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MTT reduction assay after </a:t>
            </a:r>
            <a:r>
              <a:rPr lang="en-US" sz="1200" b="1" dirty="0" err="1" smtClean="0">
                <a:effectLst/>
                <a:latin typeface="Times New Roman" panose="02020603050405020304" pitchFamily="18" charset="0"/>
                <a:ea typeface="Calibri" panose="020F0502020204030204" pitchFamily="34" charset="0"/>
                <a:cs typeface="Times New Roman" panose="02020603050405020304" pitchFamily="18" charset="0"/>
              </a:rPr>
              <a:t>buthionine</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1" dirty="0" err="1" smtClean="0">
                <a:effectLst/>
                <a:latin typeface="Times New Roman" panose="02020603050405020304" pitchFamily="18" charset="0"/>
                <a:ea typeface="Calibri" panose="020F0502020204030204" pitchFamily="34" charset="0"/>
                <a:cs typeface="Times New Roman" panose="02020603050405020304" pitchFamily="18" charset="0"/>
              </a:rPr>
              <a:t>sulfoximine</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treatment of the epimastigote forms of the </a:t>
            </a:r>
            <a:r>
              <a:rPr lang="en-US" sz="1200" b="1" i="1" dirty="0" smtClean="0">
                <a:effectLst/>
                <a:latin typeface="Times New Roman" panose="02020603050405020304" pitchFamily="18" charset="0"/>
                <a:ea typeface="Calibri" panose="020F0502020204030204" pitchFamily="34" charset="0"/>
                <a:cs typeface="Times New Roman" panose="02020603050405020304" pitchFamily="18" charset="0"/>
              </a:rPr>
              <a:t>T. cruzi</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Y strain.</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10</a:t>
            </a:r>
            <a:r>
              <a:rPr lang="en-US" sz="12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epimastigotes</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were incubated in medium in the presence of 0.5, 1.5 and 3.0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mM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buthionine</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sulfoximine</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(BSO) for 48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h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at 27 °C. Parasites were then centrifuged and suspended in PBS supplemented with 2 g/L glucose and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10%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fetal bovine serum. Reduction assay was started with the addition of 2.5 mg/mL MTT and 0.22 mg/mL PMS followed by an incubation of 4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h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at 27 °C in the dark. After incubation, parasites were centrifuged and suspended in DMSO. Graphs in (A), (B) and (C) represent the optical density for formazan, product of MTT. The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Kruskal</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-Wallis statistical test was used with n=6 independent experiments, performed in triplicate. Bars represent the mean ± standard error.</a:t>
            </a:r>
            <a:endParaRPr lang="pt-B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ço Reservado para Número de Slide 3"/>
          <p:cNvSpPr>
            <a:spLocks noGrp="1"/>
          </p:cNvSpPr>
          <p:nvPr>
            <p:ph type="sldNum" sz="quarter" idx="12"/>
          </p:nvPr>
        </p:nvSpPr>
        <p:spPr/>
        <p:txBody>
          <a:bodyPr/>
          <a:lstStyle/>
          <a:p>
            <a:fld id="{B4DAD3B5-2FD3-43C1-968B-0B1BB847547A}" type="slidenum">
              <a:rPr lang="pt-BR" smtClean="0"/>
              <a:t>8</a:t>
            </a:fld>
            <a:endParaRPr lang="pt-BR"/>
          </a:p>
        </p:txBody>
      </p:sp>
    </p:spTree>
    <p:extLst>
      <p:ext uri="{BB962C8B-B14F-4D97-AF65-F5344CB8AC3E}">
        <p14:creationId xmlns:p14="http://schemas.microsoft.com/office/powerpoint/2010/main" val="3623113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976" y="641320"/>
            <a:ext cx="6480048" cy="6577584"/>
          </a:xfrm>
          <a:prstGeom prst="rect">
            <a:avLst/>
          </a:prstGeom>
        </p:spPr>
      </p:pic>
      <p:sp>
        <p:nvSpPr>
          <p:cNvPr id="3" name="Retângulo 2"/>
          <p:cNvSpPr/>
          <p:nvPr/>
        </p:nvSpPr>
        <p:spPr>
          <a:xfrm>
            <a:off x="188976" y="7103358"/>
            <a:ext cx="6480048" cy="1870897"/>
          </a:xfrm>
          <a:prstGeom prst="rect">
            <a:avLst/>
          </a:prstGeom>
        </p:spPr>
        <p:txBody>
          <a:bodyPr wrap="square">
            <a:spAutoFit/>
          </a:bodyPr>
          <a:lstStyle/>
          <a:p>
            <a:pPr algn="just">
              <a:lnSpc>
                <a:spcPct val="107000"/>
              </a:lnSpc>
              <a:spcAft>
                <a:spcPts val="8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Supplementary Figure </a:t>
            </a:r>
            <a:r>
              <a:rPr lang="en-US" sz="1200" b="1" dirty="0">
                <a:latin typeface="Times New Roman" panose="02020603050405020304" pitchFamily="18" charset="0"/>
                <a:ea typeface="Calibri" panose="020F0502020204030204" pitchFamily="34" charset="0"/>
                <a:cs typeface="Times New Roman" panose="02020603050405020304" pitchFamily="18" charset="0"/>
              </a:rPr>
              <a:t>8</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Representative dot-plots and TMF histograms of epimastigote forms of the </a:t>
            </a:r>
            <a:r>
              <a:rPr lang="en-US" sz="1200" b="1" i="1" dirty="0" smtClean="0">
                <a:effectLst/>
                <a:latin typeface="Times New Roman" panose="02020603050405020304" pitchFamily="18" charset="0"/>
                <a:ea typeface="Calibri" panose="020F0502020204030204" pitchFamily="34" charset="0"/>
                <a:cs typeface="Times New Roman" panose="02020603050405020304" pitchFamily="18" charset="0"/>
              </a:rPr>
              <a:t>T. cruzi</a:t>
            </a: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Y strain after efflux assay.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ABCC-like activity was evaluated by the thiol-conjugated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methylfluorescein</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(TMF) efflux assay. 10</a:t>
            </a:r>
            <a:r>
              <a:rPr lang="en-US" sz="1200" baseline="30000"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epimastigotes</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were incubated in medium containing 1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μM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CMFDA in the presence or absence of 600 </a:t>
            </a:r>
            <a:r>
              <a:rPr lang="en-US" sz="1200" dirty="0" err="1" smtClean="0">
                <a:effectLst/>
                <a:latin typeface="Times New Roman" panose="02020603050405020304" pitchFamily="18" charset="0"/>
                <a:ea typeface="Calibri" panose="020F0502020204030204" pitchFamily="34" charset="0"/>
                <a:cs typeface="Times New Roman" panose="02020603050405020304" pitchFamily="18" charset="0"/>
              </a:rPr>
              <a:t>μM</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 indomethacin for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Parasites were then centrifuged and incubated in medium in the presence or absence of indomethacin for another 30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min. </a:t>
            </a:r>
            <a:r>
              <a:rPr lang="en-US" sz="1200" dirty="0" smtClean="0">
                <a:effectLst/>
                <a:latin typeface="Times New Roman" panose="02020603050405020304" pitchFamily="18" charset="0"/>
                <a:ea typeface="Calibri" panose="020F0502020204030204" pitchFamily="34" charset="0"/>
                <a:cs typeface="Times New Roman" panose="02020603050405020304" pitchFamily="18" charset="0"/>
              </a:rPr>
              <a:t>After incubation, parasites were centrifuged, suspended in PBS and kept on ice for acquisition by flow cytometry. (A) Dot-plots of Forward Scatter × Side Scatter of the epimastigote forms (highlighted region) of the assay performed at 37 °C. (B) Histograms for TMF fluorescence intensity, with the percentages of CF+ parasites. Representative figure of 16 independent experiments.</a:t>
            </a:r>
            <a:endParaRPr lang="pt-B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Espaço Reservado para Número de Slide 3"/>
          <p:cNvSpPr>
            <a:spLocks noGrp="1"/>
          </p:cNvSpPr>
          <p:nvPr>
            <p:ph type="sldNum" sz="quarter" idx="12"/>
          </p:nvPr>
        </p:nvSpPr>
        <p:spPr/>
        <p:txBody>
          <a:bodyPr/>
          <a:lstStyle/>
          <a:p>
            <a:fld id="{B4DAD3B5-2FD3-43C1-968B-0B1BB847547A}" type="slidenum">
              <a:rPr lang="pt-BR" smtClean="0"/>
              <a:t>9</a:t>
            </a:fld>
            <a:endParaRPr lang="pt-BR"/>
          </a:p>
        </p:txBody>
      </p:sp>
    </p:spTree>
    <p:extLst>
      <p:ext uri="{BB962C8B-B14F-4D97-AF65-F5344CB8AC3E}">
        <p14:creationId xmlns:p14="http://schemas.microsoft.com/office/powerpoint/2010/main" val="2738424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Personalizar design">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104</TotalTime>
  <Words>1822</Words>
  <Application>Microsoft Office PowerPoint</Application>
  <PresentationFormat>Papel A4 (210 x 297 mm)</PresentationFormat>
  <Paragraphs>29</Paragraphs>
  <Slides>11</Slides>
  <Notes>4</Notes>
  <HiddenSlides>0</HiddenSlides>
  <MMClips>0</MMClips>
  <ScaleCrop>false</ScaleCrop>
  <HeadingPairs>
    <vt:vector size="8" baseType="variant">
      <vt:variant>
        <vt:lpstr>Fontes usadas</vt:lpstr>
      </vt:variant>
      <vt:variant>
        <vt:i4>4</vt:i4>
      </vt:variant>
      <vt:variant>
        <vt:lpstr>Tema</vt:lpstr>
      </vt:variant>
      <vt:variant>
        <vt:i4>1</vt:i4>
      </vt:variant>
      <vt:variant>
        <vt:lpstr>Servidores OLE inseridos</vt:lpstr>
      </vt:variant>
      <vt:variant>
        <vt:i4>1</vt:i4>
      </vt:variant>
      <vt:variant>
        <vt:lpstr>Títulos de slides</vt:lpstr>
      </vt:variant>
      <vt:variant>
        <vt:i4>11</vt:i4>
      </vt:variant>
    </vt:vector>
  </HeadingPairs>
  <TitlesOfParts>
    <vt:vector size="17" baseType="lpstr">
      <vt:lpstr>Arial</vt:lpstr>
      <vt:lpstr>Calibri</vt:lpstr>
      <vt:lpstr>Calibri Light</vt:lpstr>
      <vt:lpstr>Times New Roman</vt:lpstr>
      <vt:lpstr>Personalizar design</vt:lpstr>
      <vt:lpstr>Document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Micro</dc:creator>
  <cp:lastModifiedBy>Micro</cp:lastModifiedBy>
  <cp:revision>16</cp:revision>
  <cp:lastPrinted>2017-09-14T22:08:58Z</cp:lastPrinted>
  <dcterms:created xsi:type="dcterms:W3CDTF">2017-09-14T21:12:55Z</dcterms:created>
  <dcterms:modified xsi:type="dcterms:W3CDTF">2018-02-06T21:37:01Z</dcterms:modified>
</cp:coreProperties>
</file>