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sldIdLst>
    <p:sldId id="262" r:id="rId2"/>
  </p:sldIdLst>
  <p:sldSz cx="8350250" cy="46974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776" autoAdjust="0"/>
    <p:restoredTop sz="78942" autoAdjust="0"/>
  </p:normalViewPr>
  <p:slideViewPr>
    <p:cSldViewPr snapToGrid="0">
      <p:cViewPr varScale="1">
        <p:scale>
          <a:sx n="77" d="100"/>
          <a:sy n="77" d="100"/>
        </p:scale>
        <p:origin x="1468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B3E510-DEBA-4253-B429-7BB4009E2AA9}" type="datetimeFigureOut">
              <a:rPr kumimoji="1" lang="ja-JP" altLang="en-US" smtClean="0"/>
              <a:t>2017/12/22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467468-4EA4-4F48-87EF-016AE247441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7093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26364" rtl="0" eaLnBrk="1" latinLnBrk="0" hangingPunct="1">
      <a:defRPr kumimoji="1" sz="822" kern="1200">
        <a:solidFill>
          <a:schemeClr val="tx1"/>
        </a:solidFill>
        <a:latin typeface="+mn-lt"/>
        <a:ea typeface="+mn-ea"/>
        <a:cs typeface="+mn-cs"/>
      </a:defRPr>
    </a:lvl1pPr>
    <a:lvl2pPr marL="313182" algn="l" defTabSz="626364" rtl="0" eaLnBrk="1" latinLnBrk="0" hangingPunct="1">
      <a:defRPr kumimoji="1" sz="822" kern="1200">
        <a:solidFill>
          <a:schemeClr val="tx1"/>
        </a:solidFill>
        <a:latin typeface="+mn-lt"/>
        <a:ea typeface="+mn-ea"/>
        <a:cs typeface="+mn-cs"/>
      </a:defRPr>
    </a:lvl2pPr>
    <a:lvl3pPr marL="626364" algn="l" defTabSz="626364" rtl="0" eaLnBrk="1" latinLnBrk="0" hangingPunct="1">
      <a:defRPr kumimoji="1" sz="822" kern="1200">
        <a:solidFill>
          <a:schemeClr val="tx1"/>
        </a:solidFill>
        <a:latin typeface="+mn-lt"/>
        <a:ea typeface="+mn-ea"/>
        <a:cs typeface="+mn-cs"/>
      </a:defRPr>
    </a:lvl3pPr>
    <a:lvl4pPr marL="939546" algn="l" defTabSz="626364" rtl="0" eaLnBrk="1" latinLnBrk="0" hangingPunct="1">
      <a:defRPr kumimoji="1" sz="822" kern="1200">
        <a:solidFill>
          <a:schemeClr val="tx1"/>
        </a:solidFill>
        <a:latin typeface="+mn-lt"/>
        <a:ea typeface="+mn-ea"/>
        <a:cs typeface="+mn-cs"/>
      </a:defRPr>
    </a:lvl4pPr>
    <a:lvl5pPr marL="1252728" algn="l" defTabSz="626364" rtl="0" eaLnBrk="1" latinLnBrk="0" hangingPunct="1">
      <a:defRPr kumimoji="1" sz="822" kern="1200">
        <a:solidFill>
          <a:schemeClr val="tx1"/>
        </a:solidFill>
        <a:latin typeface="+mn-lt"/>
        <a:ea typeface="+mn-ea"/>
        <a:cs typeface="+mn-cs"/>
      </a:defRPr>
    </a:lvl5pPr>
    <a:lvl6pPr marL="1565910" algn="l" defTabSz="626364" rtl="0" eaLnBrk="1" latinLnBrk="0" hangingPunct="1">
      <a:defRPr kumimoji="1" sz="822" kern="1200">
        <a:solidFill>
          <a:schemeClr val="tx1"/>
        </a:solidFill>
        <a:latin typeface="+mn-lt"/>
        <a:ea typeface="+mn-ea"/>
        <a:cs typeface="+mn-cs"/>
      </a:defRPr>
    </a:lvl6pPr>
    <a:lvl7pPr marL="1879092" algn="l" defTabSz="626364" rtl="0" eaLnBrk="1" latinLnBrk="0" hangingPunct="1">
      <a:defRPr kumimoji="1" sz="822" kern="1200">
        <a:solidFill>
          <a:schemeClr val="tx1"/>
        </a:solidFill>
        <a:latin typeface="+mn-lt"/>
        <a:ea typeface="+mn-ea"/>
        <a:cs typeface="+mn-cs"/>
      </a:defRPr>
    </a:lvl7pPr>
    <a:lvl8pPr marL="2192274" algn="l" defTabSz="626364" rtl="0" eaLnBrk="1" latinLnBrk="0" hangingPunct="1">
      <a:defRPr kumimoji="1" sz="822" kern="1200">
        <a:solidFill>
          <a:schemeClr val="tx1"/>
        </a:solidFill>
        <a:latin typeface="+mn-lt"/>
        <a:ea typeface="+mn-ea"/>
        <a:cs typeface="+mn-cs"/>
      </a:defRPr>
    </a:lvl8pPr>
    <a:lvl9pPr marL="2505456" algn="l" defTabSz="626364" rtl="0" eaLnBrk="1" latinLnBrk="0" hangingPunct="1">
      <a:defRPr kumimoji="1" sz="82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sz="1200" kern="1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Additional</a:t>
            </a:r>
            <a:r>
              <a:rPr kumimoji="1" lang="ja-JP" altLang="en-US" sz="1200" kern="1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1" lang="en-US" altLang="ja-JP" sz="1200" kern="1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File</a:t>
            </a:r>
            <a:r>
              <a:rPr kumimoji="1" lang="ja-JP" altLang="en-US" sz="1200" kern="1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1" lang="en-US" altLang="ja-JP" sz="1200" kern="120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4.</a:t>
            </a:r>
            <a:endParaRPr kumimoji="1" lang="en-US" altLang="ja-JP" sz="1200" kern="12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r>
              <a:rPr kumimoji="1" lang="en-US" altLang="ja-JP" sz="1200" kern="1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The detail of exclusion criteria and a flow diagram of recruitment</a:t>
            </a:r>
          </a:p>
          <a:p>
            <a:endParaRPr kumimoji="1" lang="en-US" altLang="ja-JP" sz="1200" i="1" kern="12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r>
              <a:rPr kumimoji="1" lang="en-US" altLang="ja-JP" sz="1200" i="1" kern="1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ICU</a:t>
            </a:r>
            <a:r>
              <a:rPr kumimoji="1" lang="en-US" altLang="ja-JP" sz="1200" kern="1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intensive care unit</a:t>
            </a:r>
          </a:p>
          <a:p>
            <a:r>
              <a:rPr kumimoji="1" lang="en-US" altLang="ja-JP" sz="1200" kern="1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There were no missing</a:t>
            </a:r>
            <a:r>
              <a:rPr kumimoji="1" lang="ja-JP" altLang="en-US" sz="1200" kern="1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1" lang="en-US" altLang="ja-JP" sz="1200" kern="1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data.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467468-4EA4-4F48-87EF-016AE2474411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14136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3781" y="768767"/>
            <a:ext cx="6262688" cy="1635396"/>
          </a:xfrm>
        </p:spPr>
        <p:txBody>
          <a:bodyPr anchor="b"/>
          <a:lstStyle>
            <a:lvl1pPr algn="ctr">
              <a:defRPr sz="410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43781" y="2467230"/>
            <a:ext cx="6262688" cy="1134120"/>
          </a:xfrm>
        </p:spPr>
        <p:txBody>
          <a:bodyPr/>
          <a:lstStyle>
            <a:lvl1pPr marL="0" indent="0" algn="ctr">
              <a:buNone/>
              <a:defRPr sz="1644"/>
            </a:lvl1pPr>
            <a:lvl2pPr marL="313128" indent="0" algn="ctr">
              <a:buNone/>
              <a:defRPr sz="1371"/>
            </a:lvl2pPr>
            <a:lvl3pPr marL="626258" indent="0" algn="ctr">
              <a:buNone/>
              <a:defRPr sz="1233"/>
            </a:lvl3pPr>
            <a:lvl4pPr marL="939386" indent="0" algn="ctr">
              <a:buNone/>
              <a:defRPr sz="1096"/>
            </a:lvl4pPr>
            <a:lvl5pPr marL="1252514" indent="0" algn="ctr">
              <a:buNone/>
              <a:defRPr sz="1096"/>
            </a:lvl5pPr>
            <a:lvl6pPr marL="1565642" indent="0" algn="ctr">
              <a:buNone/>
              <a:defRPr sz="1096"/>
            </a:lvl6pPr>
            <a:lvl7pPr marL="1878772" indent="0" algn="ctr">
              <a:buNone/>
              <a:defRPr sz="1096"/>
            </a:lvl7pPr>
            <a:lvl8pPr marL="2191900" indent="0" algn="ctr">
              <a:buNone/>
              <a:defRPr sz="1096"/>
            </a:lvl8pPr>
            <a:lvl9pPr marL="2505028" indent="0" algn="ctr">
              <a:buNone/>
              <a:defRPr sz="1096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3639A-956F-41D8-B6FC-4B25B23C618E}" type="datetime1">
              <a:rPr kumimoji="1" lang="ja-JP" altLang="en-US" smtClean="0"/>
              <a:t>2017/12/22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0A2A1-A4A9-402A-A711-71E446A9F2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927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19CC4-FC7A-42AC-BFEB-E2EEE3385F2F}" type="datetime1">
              <a:rPr kumimoji="1" lang="ja-JP" altLang="en-US" smtClean="0"/>
              <a:t>2017/12/22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0A2A1-A4A9-402A-A711-71E446A9F2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13828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5647" y="250094"/>
            <a:ext cx="1800523" cy="398084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4081" y="250094"/>
            <a:ext cx="5297190" cy="398084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7DAEC-638E-4AEE-8186-C050D4E19CFC}" type="datetime1">
              <a:rPr kumimoji="1" lang="ja-JP" altLang="en-US" smtClean="0"/>
              <a:t>2017/12/22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0A2A1-A4A9-402A-A711-71E446A9F2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59115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63CFF-DD6F-43DB-A6E0-4E2153469AE8}" type="datetime1">
              <a:rPr kumimoji="1" lang="ja-JP" altLang="en-US" smtClean="0"/>
              <a:t>2017/12/22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0A2A1-A4A9-402A-A711-71E446A9F2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19395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9732" y="1171094"/>
            <a:ext cx="7202091" cy="1953993"/>
          </a:xfrm>
        </p:spPr>
        <p:txBody>
          <a:bodyPr anchor="b"/>
          <a:lstStyle>
            <a:lvl1pPr>
              <a:defRPr sz="410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9732" y="3143572"/>
            <a:ext cx="7202091" cy="1027559"/>
          </a:xfrm>
        </p:spPr>
        <p:txBody>
          <a:bodyPr/>
          <a:lstStyle>
            <a:lvl1pPr marL="0" indent="0">
              <a:buNone/>
              <a:defRPr sz="1644">
                <a:solidFill>
                  <a:schemeClr val="tx1">
                    <a:tint val="75000"/>
                  </a:schemeClr>
                </a:solidFill>
              </a:defRPr>
            </a:lvl1pPr>
            <a:lvl2pPr marL="313128" indent="0">
              <a:buNone/>
              <a:defRPr sz="1371">
                <a:solidFill>
                  <a:schemeClr val="tx1">
                    <a:tint val="75000"/>
                  </a:schemeClr>
                </a:solidFill>
              </a:defRPr>
            </a:lvl2pPr>
            <a:lvl3pPr marL="626258" indent="0">
              <a:buNone/>
              <a:defRPr sz="1233">
                <a:solidFill>
                  <a:schemeClr val="tx1">
                    <a:tint val="75000"/>
                  </a:schemeClr>
                </a:solidFill>
              </a:defRPr>
            </a:lvl3pPr>
            <a:lvl4pPr marL="939386" indent="0">
              <a:buNone/>
              <a:defRPr sz="1096">
                <a:solidFill>
                  <a:schemeClr val="tx1">
                    <a:tint val="75000"/>
                  </a:schemeClr>
                </a:solidFill>
              </a:defRPr>
            </a:lvl4pPr>
            <a:lvl5pPr marL="1252514" indent="0">
              <a:buNone/>
              <a:defRPr sz="1096">
                <a:solidFill>
                  <a:schemeClr val="tx1">
                    <a:tint val="75000"/>
                  </a:schemeClr>
                </a:solidFill>
              </a:defRPr>
            </a:lvl5pPr>
            <a:lvl6pPr marL="1565642" indent="0">
              <a:buNone/>
              <a:defRPr sz="1096">
                <a:solidFill>
                  <a:schemeClr val="tx1">
                    <a:tint val="75000"/>
                  </a:schemeClr>
                </a:solidFill>
              </a:defRPr>
            </a:lvl6pPr>
            <a:lvl7pPr marL="1878772" indent="0">
              <a:buNone/>
              <a:defRPr sz="1096">
                <a:solidFill>
                  <a:schemeClr val="tx1">
                    <a:tint val="75000"/>
                  </a:schemeClr>
                </a:solidFill>
              </a:defRPr>
            </a:lvl7pPr>
            <a:lvl8pPr marL="2191900" indent="0">
              <a:buNone/>
              <a:defRPr sz="1096">
                <a:solidFill>
                  <a:schemeClr val="tx1">
                    <a:tint val="75000"/>
                  </a:schemeClr>
                </a:solidFill>
              </a:defRPr>
            </a:lvl8pPr>
            <a:lvl9pPr marL="2505028" indent="0">
              <a:buNone/>
              <a:defRPr sz="109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AAD39-241B-4544-98F8-E4D88318B0B6}" type="datetime1">
              <a:rPr kumimoji="1" lang="ja-JP" altLang="en-US" smtClean="0"/>
              <a:t>2017/12/22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0A2A1-A4A9-402A-A711-71E446A9F2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02291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4080" y="1250471"/>
            <a:ext cx="3548856" cy="298046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27314" y="1250471"/>
            <a:ext cx="3548856" cy="298046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3C407-DF54-4A78-A5D5-DAB10DBF511D}" type="datetime1">
              <a:rPr kumimoji="1" lang="ja-JP" altLang="en-US" smtClean="0"/>
              <a:t>2017/12/22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0A2A1-A4A9-402A-A711-71E446A9F2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1699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5169" y="250096"/>
            <a:ext cx="7202091" cy="90794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5169" y="1151519"/>
            <a:ext cx="3532546" cy="564342"/>
          </a:xfrm>
        </p:spPr>
        <p:txBody>
          <a:bodyPr anchor="b"/>
          <a:lstStyle>
            <a:lvl1pPr marL="0" indent="0">
              <a:buNone/>
              <a:defRPr sz="1644" b="1"/>
            </a:lvl1pPr>
            <a:lvl2pPr marL="313128" indent="0">
              <a:buNone/>
              <a:defRPr sz="1371" b="1"/>
            </a:lvl2pPr>
            <a:lvl3pPr marL="626258" indent="0">
              <a:buNone/>
              <a:defRPr sz="1233" b="1"/>
            </a:lvl3pPr>
            <a:lvl4pPr marL="939386" indent="0">
              <a:buNone/>
              <a:defRPr sz="1096" b="1"/>
            </a:lvl4pPr>
            <a:lvl5pPr marL="1252514" indent="0">
              <a:buNone/>
              <a:defRPr sz="1096" b="1"/>
            </a:lvl5pPr>
            <a:lvl6pPr marL="1565642" indent="0">
              <a:buNone/>
              <a:defRPr sz="1096" b="1"/>
            </a:lvl6pPr>
            <a:lvl7pPr marL="1878772" indent="0">
              <a:buNone/>
              <a:defRPr sz="1096" b="1"/>
            </a:lvl7pPr>
            <a:lvl8pPr marL="2191900" indent="0">
              <a:buNone/>
              <a:defRPr sz="1096" b="1"/>
            </a:lvl8pPr>
            <a:lvl9pPr marL="2505028" indent="0">
              <a:buNone/>
              <a:defRPr sz="1096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5169" y="1715861"/>
            <a:ext cx="3532546" cy="25237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27314" y="1151519"/>
            <a:ext cx="3549944" cy="564342"/>
          </a:xfrm>
        </p:spPr>
        <p:txBody>
          <a:bodyPr anchor="b"/>
          <a:lstStyle>
            <a:lvl1pPr marL="0" indent="0">
              <a:buNone/>
              <a:defRPr sz="1644" b="1"/>
            </a:lvl1pPr>
            <a:lvl2pPr marL="313128" indent="0">
              <a:buNone/>
              <a:defRPr sz="1371" b="1"/>
            </a:lvl2pPr>
            <a:lvl3pPr marL="626258" indent="0">
              <a:buNone/>
              <a:defRPr sz="1233" b="1"/>
            </a:lvl3pPr>
            <a:lvl4pPr marL="939386" indent="0">
              <a:buNone/>
              <a:defRPr sz="1096" b="1"/>
            </a:lvl4pPr>
            <a:lvl5pPr marL="1252514" indent="0">
              <a:buNone/>
              <a:defRPr sz="1096" b="1"/>
            </a:lvl5pPr>
            <a:lvl6pPr marL="1565642" indent="0">
              <a:buNone/>
              <a:defRPr sz="1096" b="1"/>
            </a:lvl6pPr>
            <a:lvl7pPr marL="1878772" indent="0">
              <a:buNone/>
              <a:defRPr sz="1096" b="1"/>
            </a:lvl7pPr>
            <a:lvl8pPr marL="2191900" indent="0">
              <a:buNone/>
              <a:defRPr sz="1096" b="1"/>
            </a:lvl8pPr>
            <a:lvl9pPr marL="2505028" indent="0">
              <a:buNone/>
              <a:defRPr sz="1096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27314" y="1715861"/>
            <a:ext cx="3549944" cy="25237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75C91-EAEF-4C4C-A7C8-9EC197CAAF7F}" type="datetime1">
              <a:rPr kumimoji="1" lang="ja-JP" altLang="en-US" smtClean="0"/>
              <a:t>2017/12/22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0A2A1-A4A9-402A-A711-71E446A9F2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47714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F6348-BF4E-4DEC-9ABE-06DFA9B3B692}" type="datetime1">
              <a:rPr kumimoji="1" lang="ja-JP" altLang="en-US" smtClean="0"/>
              <a:t>2017/12/22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0A2A1-A4A9-402A-A711-71E446A9F2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79950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738EC-FBAB-4CC6-9FD3-BC00059289C1}" type="datetime1">
              <a:rPr kumimoji="1" lang="ja-JP" altLang="en-US" smtClean="0"/>
              <a:t>2017/12/22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0A2A1-A4A9-402A-A711-71E446A9F2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99202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5168" y="313163"/>
            <a:ext cx="2693173" cy="1096063"/>
          </a:xfrm>
        </p:spPr>
        <p:txBody>
          <a:bodyPr anchor="b"/>
          <a:lstStyle>
            <a:lvl1pPr>
              <a:defRPr sz="219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49944" y="676341"/>
            <a:ext cx="4227314" cy="3338208"/>
          </a:xfrm>
        </p:spPr>
        <p:txBody>
          <a:bodyPr/>
          <a:lstStyle>
            <a:lvl1pPr>
              <a:defRPr sz="2192"/>
            </a:lvl1pPr>
            <a:lvl2pPr>
              <a:defRPr sz="1919"/>
            </a:lvl2pPr>
            <a:lvl3pPr>
              <a:defRPr sz="1644"/>
            </a:lvl3pPr>
            <a:lvl4pPr>
              <a:defRPr sz="1371"/>
            </a:lvl4pPr>
            <a:lvl5pPr>
              <a:defRPr sz="1371"/>
            </a:lvl5pPr>
            <a:lvl6pPr>
              <a:defRPr sz="1371"/>
            </a:lvl6pPr>
            <a:lvl7pPr>
              <a:defRPr sz="1371"/>
            </a:lvl7pPr>
            <a:lvl8pPr>
              <a:defRPr sz="1371"/>
            </a:lvl8pPr>
            <a:lvl9pPr>
              <a:defRPr sz="137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5168" y="1409224"/>
            <a:ext cx="2693173" cy="2610762"/>
          </a:xfrm>
        </p:spPr>
        <p:txBody>
          <a:bodyPr/>
          <a:lstStyle>
            <a:lvl1pPr marL="0" indent="0">
              <a:buNone/>
              <a:defRPr sz="1096"/>
            </a:lvl1pPr>
            <a:lvl2pPr marL="313128" indent="0">
              <a:buNone/>
              <a:defRPr sz="959"/>
            </a:lvl2pPr>
            <a:lvl3pPr marL="626258" indent="0">
              <a:buNone/>
              <a:defRPr sz="823"/>
            </a:lvl3pPr>
            <a:lvl4pPr marL="939386" indent="0">
              <a:buNone/>
              <a:defRPr sz="685"/>
            </a:lvl4pPr>
            <a:lvl5pPr marL="1252514" indent="0">
              <a:buNone/>
              <a:defRPr sz="685"/>
            </a:lvl5pPr>
            <a:lvl6pPr marL="1565642" indent="0">
              <a:buNone/>
              <a:defRPr sz="685"/>
            </a:lvl6pPr>
            <a:lvl7pPr marL="1878772" indent="0">
              <a:buNone/>
              <a:defRPr sz="685"/>
            </a:lvl7pPr>
            <a:lvl8pPr marL="2191900" indent="0">
              <a:buNone/>
              <a:defRPr sz="685"/>
            </a:lvl8pPr>
            <a:lvl9pPr marL="2505028" indent="0">
              <a:buNone/>
              <a:defRPr sz="68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A567E-D050-4CFF-AC16-AEF46B4EBF6F}" type="datetime1">
              <a:rPr kumimoji="1" lang="ja-JP" altLang="en-US" smtClean="0"/>
              <a:t>2017/12/22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0A2A1-A4A9-402A-A711-71E446A9F2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3701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5168" y="313163"/>
            <a:ext cx="2693173" cy="1096063"/>
          </a:xfrm>
        </p:spPr>
        <p:txBody>
          <a:bodyPr anchor="b"/>
          <a:lstStyle>
            <a:lvl1pPr>
              <a:defRPr sz="219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49944" y="676341"/>
            <a:ext cx="4227314" cy="3338208"/>
          </a:xfrm>
        </p:spPr>
        <p:txBody>
          <a:bodyPr anchor="t"/>
          <a:lstStyle>
            <a:lvl1pPr marL="0" indent="0">
              <a:buNone/>
              <a:defRPr sz="2192"/>
            </a:lvl1pPr>
            <a:lvl2pPr marL="313128" indent="0">
              <a:buNone/>
              <a:defRPr sz="1919"/>
            </a:lvl2pPr>
            <a:lvl3pPr marL="626258" indent="0">
              <a:buNone/>
              <a:defRPr sz="1644"/>
            </a:lvl3pPr>
            <a:lvl4pPr marL="939386" indent="0">
              <a:buNone/>
              <a:defRPr sz="1371"/>
            </a:lvl4pPr>
            <a:lvl5pPr marL="1252514" indent="0">
              <a:buNone/>
              <a:defRPr sz="1371"/>
            </a:lvl5pPr>
            <a:lvl6pPr marL="1565642" indent="0">
              <a:buNone/>
              <a:defRPr sz="1371"/>
            </a:lvl6pPr>
            <a:lvl7pPr marL="1878772" indent="0">
              <a:buNone/>
              <a:defRPr sz="1371"/>
            </a:lvl7pPr>
            <a:lvl8pPr marL="2191900" indent="0">
              <a:buNone/>
              <a:defRPr sz="1371"/>
            </a:lvl8pPr>
            <a:lvl9pPr marL="2505028" indent="0">
              <a:buNone/>
              <a:defRPr sz="1371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5168" y="1409224"/>
            <a:ext cx="2693173" cy="2610762"/>
          </a:xfrm>
        </p:spPr>
        <p:txBody>
          <a:bodyPr/>
          <a:lstStyle>
            <a:lvl1pPr marL="0" indent="0">
              <a:buNone/>
              <a:defRPr sz="1096"/>
            </a:lvl1pPr>
            <a:lvl2pPr marL="313128" indent="0">
              <a:buNone/>
              <a:defRPr sz="959"/>
            </a:lvl2pPr>
            <a:lvl3pPr marL="626258" indent="0">
              <a:buNone/>
              <a:defRPr sz="823"/>
            </a:lvl3pPr>
            <a:lvl4pPr marL="939386" indent="0">
              <a:buNone/>
              <a:defRPr sz="685"/>
            </a:lvl4pPr>
            <a:lvl5pPr marL="1252514" indent="0">
              <a:buNone/>
              <a:defRPr sz="685"/>
            </a:lvl5pPr>
            <a:lvl6pPr marL="1565642" indent="0">
              <a:buNone/>
              <a:defRPr sz="685"/>
            </a:lvl6pPr>
            <a:lvl7pPr marL="1878772" indent="0">
              <a:buNone/>
              <a:defRPr sz="685"/>
            </a:lvl7pPr>
            <a:lvl8pPr marL="2191900" indent="0">
              <a:buNone/>
              <a:defRPr sz="685"/>
            </a:lvl8pPr>
            <a:lvl9pPr marL="2505028" indent="0">
              <a:buNone/>
              <a:defRPr sz="68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020C5-5C3D-4CA1-A1DB-4928136B6381}" type="datetime1">
              <a:rPr kumimoji="1" lang="ja-JP" altLang="en-US" smtClean="0"/>
              <a:t>2017/12/22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0A2A1-A4A9-402A-A711-71E446A9F2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5413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4081" y="250096"/>
            <a:ext cx="7202091" cy="9079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4081" y="1250471"/>
            <a:ext cx="7202091" cy="29804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4080" y="4353806"/>
            <a:ext cx="1878807" cy="2500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D86778-6F5F-4A02-96E1-44A637B5B6E4}" type="datetime1">
              <a:rPr kumimoji="1" lang="ja-JP" altLang="en-US" smtClean="0"/>
              <a:t>2017/12/22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6022" y="4353806"/>
            <a:ext cx="2818209" cy="2500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897364" y="4353806"/>
            <a:ext cx="1878807" cy="2500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20A2A1-A4A9-402A-A711-71E446A9F2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4426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ftr="0" dt="0"/>
  <p:txStyles>
    <p:titleStyle>
      <a:lvl1pPr algn="l" defTabSz="626258" rtl="0" eaLnBrk="1" latinLnBrk="0" hangingPunct="1">
        <a:lnSpc>
          <a:spcPct val="90000"/>
        </a:lnSpc>
        <a:spcBef>
          <a:spcPct val="0"/>
        </a:spcBef>
        <a:buNone/>
        <a:defRPr kumimoji="1" sz="301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6564" indent="-156564" algn="l" defTabSz="626258" rtl="0" eaLnBrk="1" latinLnBrk="0" hangingPunct="1">
        <a:lnSpc>
          <a:spcPct val="90000"/>
        </a:lnSpc>
        <a:spcBef>
          <a:spcPts val="685"/>
        </a:spcBef>
        <a:buFont typeface="Arial" panose="020B0604020202020204" pitchFamily="34" charset="0"/>
        <a:buChar char="•"/>
        <a:defRPr kumimoji="1" sz="1919" kern="1200">
          <a:solidFill>
            <a:schemeClr val="tx1"/>
          </a:solidFill>
          <a:latin typeface="+mn-lt"/>
          <a:ea typeface="+mn-ea"/>
          <a:cs typeface="+mn-cs"/>
        </a:defRPr>
      </a:lvl1pPr>
      <a:lvl2pPr marL="469692" indent="-156564" algn="l" defTabSz="626258" rtl="0" eaLnBrk="1" latinLnBrk="0" hangingPunct="1">
        <a:lnSpc>
          <a:spcPct val="90000"/>
        </a:lnSpc>
        <a:spcBef>
          <a:spcPts val="343"/>
        </a:spcBef>
        <a:buFont typeface="Arial" panose="020B0604020202020204" pitchFamily="34" charset="0"/>
        <a:buChar char="•"/>
        <a:defRPr kumimoji="1" sz="1644" kern="1200">
          <a:solidFill>
            <a:schemeClr val="tx1"/>
          </a:solidFill>
          <a:latin typeface="+mn-lt"/>
          <a:ea typeface="+mn-ea"/>
          <a:cs typeface="+mn-cs"/>
        </a:defRPr>
      </a:lvl2pPr>
      <a:lvl3pPr marL="782822" indent="-156564" algn="l" defTabSz="626258" rtl="0" eaLnBrk="1" latinLnBrk="0" hangingPunct="1">
        <a:lnSpc>
          <a:spcPct val="90000"/>
        </a:lnSpc>
        <a:spcBef>
          <a:spcPts val="343"/>
        </a:spcBef>
        <a:buFont typeface="Arial" panose="020B0604020202020204" pitchFamily="34" charset="0"/>
        <a:buChar char="•"/>
        <a:defRPr kumimoji="1" sz="1371" kern="1200">
          <a:solidFill>
            <a:schemeClr val="tx1"/>
          </a:solidFill>
          <a:latin typeface="+mn-lt"/>
          <a:ea typeface="+mn-ea"/>
          <a:cs typeface="+mn-cs"/>
        </a:defRPr>
      </a:lvl3pPr>
      <a:lvl4pPr marL="1095950" indent="-156564" algn="l" defTabSz="626258" rtl="0" eaLnBrk="1" latinLnBrk="0" hangingPunct="1">
        <a:lnSpc>
          <a:spcPct val="90000"/>
        </a:lnSpc>
        <a:spcBef>
          <a:spcPts val="343"/>
        </a:spcBef>
        <a:buFont typeface="Arial" panose="020B0604020202020204" pitchFamily="34" charset="0"/>
        <a:buChar char="•"/>
        <a:defRPr kumimoji="1" sz="1233" kern="1200">
          <a:solidFill>
            <a:schemeClr val="tx1"/>
          </a:solidFill>
          <a:latin typeface="+mn-lt"/>
          <a:ea typeface="+mn-ea"/>
          <a:cs typeface="+mn-cs"/>
        </a:defRPr>
      </a:lvl4pPr>
      <a:lvl5pPr marL="1409078" indent="-156564" algn="l" defTabSz="626258" rtl="0" eaLnBrk="1" latinLnBrk="0" hangingPunct="1">
        <a:lnSpc>
          <a:spcPct val="90000"/>
        </a:lnSpc>
        <a:spcBef>
          <a:spcPts val="343"/>
        </a:spcBef>
        <a:buFont typeface="Arial" panose="020B0604020202020204" pitchFamily="34" charset="0"/>
        <a:buChar char="•"/>
        <a:defRPr kumimoji="1" sz="1233" kern="1200">
          <a:solidFill>
            <a:schemeClr val="tx1"/>
          </a:solidFill>
          <a:latin typeface="+mn-lt"/>
          <a:ea typeface="+mn-ea"/>
          <a:cs typeface="+mn-cs"/>
        </a:defRPr>
      </a:lvl5pPr>
      <a:lvl6pPr marL="1722208" indent="-156564" algn="l" defTabSz="626258" rtl="0" eaLnBrk="1" latinLnBrk="0" hangingPunct="1">
        <a:lnSpc>
          <a:spcPct val="90000"/>
        </a:lnSpc>
        <a:spcBef>
          <a:spcPts val="343"/>
        </a:spcBef>
        <a:buFont typeface="Arial" panose="020B0604020202020204" pitchFamily="34" charset="0"/>
        <a:buChar char="•"/>
        <a:defRPr kumimoji="1" sz="1233" kern="1200">
          <a:solidFill>
            <a:schemeClr val="tx1"/>
          </a:solidFill>
          <a:latin typeface="+mn-lt"/>
          <a:ea typeface="+mn-ea"/>
          <a:cs typeface="+mn-cs"/>
        </a:defRPr>
      </a:lvl6pPr>
      <a:lvl7pPr marL="2035336" indent="-156564" algn="l" defTabSz="626258" rtl="0" eaLnBrk="1" latinLnBrk="0" hangingPunct="1">
        <a:lnSpc>
          <a:spcPct val="90000"/>
        </a:lnSpc>
        <a:spcBef>
          <a:spcPts val="343"/>
        </a:spcBef>
        <a:buFont typeface="Arial" panose="020B0604020202020204" pitchFamily="34" charset="0"/>
        <a:buChar char="•"/>
        <a:defRPr kumimoji="1" sz="1233" kern="1200">
          <a:solidFill>
            <a:schemeClr val="tx1"/>
          </a:solidFill>
          <a:latin typeface="+mn-lt"/>
          <a:ea typeface="+mn-ea"/>
          <a:cs typeface="+mn-cs"/>
        </a:defRPr>
      </a:lvl7pPr>
      <a:lvl8pPr marL="2348464" indent="-156564" algn="l" defTabSz="626258" rtl="0" eaLnBrk="1" latinLnBrk="0" hangingPunct="1">
        <a:lnSpc>
          <a:spcPct val="90000"/>
        </a:lnSpc>
        <a:spcBef>
          <a:spcPts val="343"/>
        </a:spcBef>
        <a:buFont typeface="Arial" panose="020B0604020202020204" pitchFamily="34" charset="0"/>
        <a:buChar char="•"/>
        <a:defRPr kumimoji="1" sz="1233" kern="1200">
          <a:solidFill>
            <a:schemeClr val="tx1"/>
          </a:solidFill>
          <a:latin typeface="+mn-lt"/>
          <a:ea typeface="+mn-ea"/>
          <a:cs typeface="+mn-cs"/>
        </a:defRPr>
      </a:lvl8pPr>
      <a:lvl9pPr marL="2661592" indent="-156564" algn="l" defTabSz="626258" rtl="0" eaLnBrk="1" latinLnBrk="0" hangingPunct="1">
        <a:lnSpc>
          <a:spcPct val="90000"/>
        </a:lnSpc>
        <a:spcBef>
          <a:spcPts val="343"/>
        </a:spcBef>
        <a:buFont typeface="Arial" panose="020B0604020202020204" pitchFamily="34" charset="0"/>
        <a:buChar char="•"/>
        <a:defRPr kumimoji="1" sz="12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26258" rtl="0" eaLnBrk="1" latinLnBrk="0" hangingPunct="1">
        <a:defRPr kumimoji="1" sz="1233" kern="1200">
          <a:solidFill>
            <a:schemeClr val="tx1"/>
          </a:solidFill>
          <a:latin typeface="+mn-lt"/>
          <a:ea typeface="+mn-ea"/>
          <a:cs typeface="+mn-cs"/>
        </a:defRPr>
      </a:lvl1pPr>
      <a:lvl2pPr marL="313128" algn="l" defTabSz="626258" rtl="0" eaLnBrk="1" latinLnBrk="0" hangingPunct="1">
        <a:defRPr kumimoji="1" sz="1233" kern="1200">
          <a:solidFill>
            <a:schemeClr val="tx1"/>
          </a:solidFill>
          <a:latin typeface="+mn-lt"/>
          <a:ea typeface="+mn-ea"/>
          <a:cs typeface="+mn-cs"/>
        </a:defRPr>
      </a:lvl2pPr>
      <a:lvl3pPr marL="626258" algn="l" defTabSz="626258" rtl="0" eaLnBrk="1" latinLnBrk="0" hangingPunct="1">
        <a:defRPr kumimoji="1" sz="1233" kern="1200">
          <a:solidFill>
            <a:schemeClr val="tx1"/>
          </a:solidFill>
          <a:latin typeface="+mn-lt"/>
          <a:ea typeface="+mn-ea"/>
          <a:cs typeface="+mn-cs"/>
        </a:defRPr>
      </a:lvl3pPr>
      <a:lvl4pPr marL="939386" algn="l" defTabSz="626258" rtl="0" eaLnBrk="1" latinLnBrk="0" hangingPunct="1">
        <a:defRPr kumimoji="1" sz="1233" kern="1200">
          <a:solidFill>
            <a:schemeClr val="tx1"/>
          </a:solidFill>
          <a:latin typeface="+mn-lt"/>
          <a:ea typeface="+mn-ea"/>
          <a:cs typeface="+mn-cs"/>
        </a:defRPr>
      </a:lvl4pPr>
      <a:lvl5pPr marL="1252514" algn="l" defTabSz="626258" rtl="0" eaLnBrk="1" latinLnBrk="0" hangingPunct="1">
        <a:defRPr kumimoji="1" sz="1233" kern="1200">
          <a:solidFill>
            <a:schemeClr val="tx1"/>
          </a:solidFill>
          <a:latin typeface="+mn-lt"/>
          <a:ea typeface="+mn-ea"/>
          <a:cs typeface="+mn-cs"/>
        </a:defRPr>
      </a:lvl5pPr>
      <a:lvl6pPr marL="1565642" algn="l" defTabSz="626258" rtl="0" eaLnBrk="1" latinLnBrk="0" hangingPunct="1">
        <a:defRPr kumimoji="1" sz="1233" kern="1200">
          <a:solidFill>
            <a:schemeClr val="tx1"/>
          </a:solidFill>
          <a:latin typeface="+mn-lt"/>
          <a:ea typeface="+mn-ea"/>
          <a:cs typeface="+mn-cs"/>
        </a:defRPr>
      </a:lvl6pPr>
      <a:lvl7pPr marL="1878772" algn="l" defTabSz="626258" rtl="0" eaLnBrk="1" latinLnBrk="0" hangingPunct="1">
        <a:defRPr kumimoji="1" sz="1233" kern="1200">
          <a:solidFill>
            <a:schemeClr val="tx1"/>
          </a:solidFill>
          <a:latin typeface="+mn-lt"/>
          <a:ea typeface="+mn-ea"/>
          <a:cs typeface="+mn-cs"/>
        </a:defRPr>
      </a:lvl7pPr>
      <a:lvl8pPr marL="2191900" algn="l" defTabSz="626258" rtl="0" eaLnBrk="1" latinLnBrk="0" hangingPunct="1">
        <a:defRPr kumimoji="1" sz="1233" kern="1200">
          <a:solidFill>
            <a:schemeClr val="tx1"/>
          </a:solidFill>
          <a:latin typeface="+mn-lt"/>
          <a:ea typeface="+mn-ea"/>
          <a:cs typeface="+mn-cs"/>
        </a:defRPr>
      </a:lvl8pPr>
      <a:lvl9pPr marL="2505028" algn="l" defTabSz="626258" rtl="0" eaLnBrk="1" latinLnBrk="0" hangingPunct="1">
        <a:defRPr kumimoji="1" sz="123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1 つの角を丸めた四角形 3">
            <a:extLst>
              <a:ext uri="{FF2B5EF4-FFF2-40B4-BE49-F238E27FC236}">
                <a16:creationId xmlns:a16="http://schemas.microsoft.com/office/drawing/2014/main" id="{8100D17D-B7F2-4FCE-B349-8DC55C7AC37E}"/>
              </a:ext>
            </a:extLst>
          </p:cNvPr>
          <p:cNvSpPr/>
          <p:nvPr/>
        </p:nvSpPr>
        <p:spPr>
          <a:xfrm>
            <a:off x="1357147" y="282011"/>
            <a:ext cx="2446511" cy="233864"/>
          </a:xfrm>
          <a:prstGeom prst="round1Rect">
            <a:avLst>
              <a:gd name="adj" fmla="val 1785"/>
            </a:avLst>
          </a:prstGeom>
          <a:noFill/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69762">
              <a:defRPr/>
            </a:pPr>
            <a:r>
              <a:rPr lang="en-US" altLang="ja-JP" sz="925" kern="0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839 patients admitted to the ICU</a:t>
            </a:r>
            <a:endParaRPr lang="ja-JP" altLang="en-US" sz="925" kern="0" dirty="0">
              <a:latin typeface="Arial" panose="020B0604020202020204" pitchFamily="34" charset="0"/>
              <a:ea typeface="Arial Unicode MS" panose="020B0604020202020204" pitchFamily="50" charset="-128"/>
              <a:cs typeface="Arial" panose="020B0604020202020204" pitchFamily="34" charset="0"/>
            </a:endParaRPr>
          </a:p>
        </p:txBody>
      </p: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672BB805-3761-4BE6-83AF-3C00F017E4B0}"/>
              </a:ext>
            </a:extLst>
          </p:cNvPr>
          <p:cNvCxnSpPr>
            <a:cxnSpLocks/>
            <a:stCxn id="52" idx="2"/>
          </p:cNvCxnSpPr>
          <p:nvPr/>
        </p:nvCxnSpPr>
        <p:spPr>
          <a:xfrm flipH="1">
            <a:off x="2565102" y="515876"/>
            <a:ext cx="0" cy="6922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矢印コネクタ 53">
            <a:extLst>
              <a:ext uri="{FF2B5EF4-FFF2-40B4-BE49-F238E27FC236}">
                <a16:creationId xmlns:a16="http://schemas.microsoft.com/office/drawing/2014/main" id="{461A3E30-AC88-4AB3-9795-F64759E6C349}"/>
              </a:ext>
            </a:extLst>
          </p:cNvPr>
          <p:cNvCxnSpPr>
            <a:cxnSpLocks/>
          </p:cNvCxnSpPr>
          <p:nvPr/>
        </p:nvCxnSpPr>
        <p:spPr>
          <a:xfrm>
            <a:off x="2565104" y="861329"/>
            <a:ext cx="169461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1 つの角を丸めた四角形 3">
            <a:extLst>
              <a:ext uri="{FF2B5EF4-FFF2-40B4-BE49-F238E27FC236}">
                <a16:creationId xmlns:a16="http://schemas.microsoft.com/office/drawing/2014/main" id="{9B908537-A7C5-4281-A721-1C70F719764A}"/>
              </a:ext>
            </a:extLst>
          </p:cNvPr>
          <p:cNvSpPr/>
          <p:nvPr/>
        </p:nvSpPr>
        <p:spPr>
          <a:xfrm>
            <a:off x="4259717" y="679635"/>
            <a:ext cx="2328939" cy="364737"/>
          </a:xfrm>
          <a:prstGeom prst="round1Rect">
            <a:avLst>
              <a:gd name="adj" fmla="val 1785"/>
            </a:avLst>
          </a:prstGeom>
          <a:noFill/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defTabSz="469762">
              <a:defRPr/>
            </a:pPr>
            <a:r>
              <a:rPr lang="en-US" altLang="ja-JP" sz="925" kern="0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389 were planned post-surgical patients</a:t>
            </a:r>
          </a:p>
          <a:p>
            <a:pPr defTabSz="469762">
              <a:defRPr/>
            </a:pPr>
            <a:r>
              <a:rPr lang="en-US" altLang="ja-JP" sz="925" kern="0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11 were under 18 years old</a:t>
            </a:r>
            <a:endParaRPr lang="ja-JP" altLang="en-US" sz="925" kern="0" dirty="0">
              <a:latin typeface="Arial" panose="020B0604020202020204" pitchFamily="34" charset="0"/>
              <a:ea typeface="Arial Unicode MS" panose="020B0604020202020204" pitchFamily="50" charset="-128"/>
              <a:cs typeface="Arial" panose="020B0604020202020204" pitchFamily="34" charset="0"/>
            </a:endParaRPr>
          </a:p>
        </p:txBody>
      </p:sp>
      <p:sp>
        <p:nvSpPr>
          <p:cNvPr id="56" name="1 つの角を丸めた四角形 3">
            <a:extLst>
              <a:ext uri="{FF2B5EF4-FFF2-40B4-BE49-F238E27FC236}">
                <a16:creationId xmlns:a16="http://schemas.microsoft.com/office/drawing/2014/main" id="{E188D23F-2330-4354-B1A9-E361A6483BE8}"/>
              </a:ext>
            </a:extLst>
          </p:cNvPr>
          <p:cNvSpPr/>
          <p:nvPr/>
        </p:nvSpPr>
        <p:spPr>
          <a:xfrm>
            <a:off x="1341847" y="1222945"/>
            <a:ext cx="2446511" cy="233864"/>
          </a:xfrm>
          <a:prstGeom prst="round1Rect">
            <a:avLst>
              <a:gd name="adj" fmla="val 1785"/>
            </a:avLst>
          </a:prstGeom>
          <a:noFill/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69762">
              <a:defRPr/>
            </a:pPr>
            <a:r>
              <a:rPr lang="en-US" altLang="ja-JP" sz="925" kern="0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439 patients eligible</a:t>
            </a:r>
            <a:endParaRPr lang="ja-JP" altLang="en-US" sz="925" kern="0" dirty="0">
              <a:latin typeface="Arial" panose="020B0604020202020204" pitchFamily="34" charset="0"/>
              <a:ea typeface="Arial Unicode MS" panose="020B0604020202020204" pitchFamily="50" charset="-128"/>
              <a:cs typeface="Arial" panose="020B0604020202020204" pitchFamily="34" charset="0"/>
            </a:endParaRPr>
          </a:p>
        </p:txBody>
      </p:sp>
      <p:cxnSp>
        <p:nvCxnSpPr>
          <p:cNvPr id="57" name="直線矢印コネクタ 56">
            <a:extLst>
              <a:ext uri="{FF2B5EF4-FFF2-40B4-BE49-F238E27FC236}">
                <a16:creationId xmlns:a16="http://schemas.microsoft.com/office/drawing/2014/main" id="{DDCFA08E-1FD4-440E-A935-227A3639619A}"/>
              </a:ext>
            </a:extLst>
          </p:cNvPr>
          <p:cNvCxnSpPr>
            <a:cxnSpLocks/>
            <a:stCxn id="56" idx="2"/>
            <a:endCxn id="60" idx="0"/>
          </p:cNvCxnSpPr>
          <p:nvPr/>
        </p:nvCxnSpPr>
        <p:spPr>
          <a:xfrm>
            <a:off x="2565102" y="1456809"/>
            <a:ext cx="0" cy="27699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線矢印コネクタ 57">
            <a:extLst>
              <a:ext uri="{FF2B5EF4-FFF2-40B4-BE49-F238E27FC236}">
                <a16:creationId xmlns:a16="http://schemas.microsoft.com/office/drawing/2014/main" id="{E1ACA941-572C-44B4-9B4C-0AA13D4340B7}"/>
              </a:ext>
            </a:extLst>
          </p:cNvPr>
          <p:cNvCxnSpPr>
            <a:cxnSpLocks/>
          </p:cNvCxnSpPr>
          <p:nvPr/>
        </p:nvCxnSpPr>
        <p:spPr>
          <a:xfrm>
            <a:off x="2565104" y="2837730"/>
            <a:ext cx="78370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1 つの角を丸めた四角形 3">
            <a:extLst>
              <a:ext uri="{FF2B5EF4-FFF2-40B4-BE49-F238E27FC236}">
                <a16:creationId xmlns:a16="http://schemas.microsoft.com/office/drawing/2014/main" id="{8CE8E5C0-D49A-4259-BDDF-0C2F551934C6}"/>
              </a:ext>
            </a:extLst>
          </p:cNvPr>
          <p:cNvSpPr/>
          <p:nvPr/>
        </p:nvSpPr>
        <p:spPr>
          <a:xfrm>
            <a:off x="3348806" y="1634403"/>
            <a:ext cx="3923987" cy="2414723"/>
          </a:xfrm>
          <a:prstGeom prst="round1Rect">
            <a:avLst>
              <a:gd name="adj" fmla="val 1785"/>
            </a:avLst>
          </a:prstGeom>
          <a:noFill/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defTabSz="469762">
              <a:defRPr/>
            </a:pPr>
            <a:r>
              <a:rPr lang="en-US" altLang="ja-JP" sz="925" kern="0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Total of 207 patients excluded</a:t>
            </a:r>
          </a:p>
          <a:p>
            <a:pPr defTabSz="469762">
              <a:defRPr/>
            </a:pPr>
            <a:r>
              <a:rPr lang="en-US" altLang="ja-JP" sz="925" kern="0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 60 Acute</a:t>
            </a:r>
            <a:r>
              <a:rPr lang="ja-JP" altLang="en-US" sz="925" kern="0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 </a:t>
            </a:r>
            <a:r>
              <a:rPr lang="en-US" altLang="ja-JP" sz="925" kern="0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cardiovascular</a:t>
            </a:r>
            <a:r>
              <a:rPr lang="ja-JP" altLang="en-US" sz="925" kern="0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 </a:t>
            </a:r>
            <a:r>
              <a:rPr lang="en-US" altLang="ja-JP" sz="925" kern="0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disease</a:t>
            </a:r>
          </a:p>
          <a:p>
            <a:pPr defTabSz="469762">
              <a:defRPr/>
            </a:pPr>
            <a:r>
              <a:rPr lang="en-US" altLang="ja-JP" sz="925" kern="0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	29 Acute myocardial infarction</a:t>
            </a:r>
          </a:p>
          <a:p>
            <a:pPr defTabSz="469762">
              <a:defRPr/>
            </a:pPr>
            <a:r>
              <a:rPr lang="en-US" altLang="ja-JP" sz="925" kern="0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	11 Acute aortic dissection</a:t>
            </a:r>
          </a:p>
          <a:p>
            <a:pPr defTabSz="469762">
              <a:defRPr/>
            </a:pPr>
            <a:r>
              <a:rPr lang="en-US" altLang="ja-JP" sz="925" kern="0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	7 Acute aortic aneurysm rapture</a:t>
            </a:r>
          </a:p>
          <a:p>
            <a:pPr defTabSz="469762">
              <a:defRPr/>
            </a:pPr>
            <a:r>
              <a:rPr lang="en-US" altLang="ja-JP" sz="925" kern="0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	10 Acute pulmonary embolism</a:t>
            </a:r>
          </a:p>
          <a:p>
            <a:pPr defTabSz="469762">
              <a:defRPr/>
            </a:pPr>
            <a:r>
              <a:rPr lang="en-US" altLang="ja-JP" sz="925" kern="0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	3 Unstable arrhythmias </a:t>
            </a:r>
          </a:p>
          <a:p>
            <a:pPr defTabSz="469762">
              <a:defRPr/>
            </a:pPr>
            <a:r>
              <a:rPr lang="en-US" altLang="ja-JP" sz="925" kern="0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 42 Acute cerebrovascular disease with </a:t>
            </a:r>
          </a:p>
          <a:p>
            <a:pPr defTabSz="469762">
              <a:defRPr/>
            </a:pPr>
            <a:r>
              <a:rPr lang="en-US" altLang="ja-JP" sz="925" kern="0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	31 Acute stroke</a:t>
            </a:r>
          </a:p>
          <a:p>
            <a:pPr defTabSz="469762">
              <a:defRPr/>
            </a:pPr>
            <a:r>
              <a:rPr lang="en-US" altLang="ja-JP" sz="925" kern="0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	11 Traumatic brain injury with increased intracranial pressure</a:t>
            </a:r>
          </a:p>
          <a:p>
            <a:pPr defTabSz="469762">
              <a:defRPr/>
            </a:pPr>
            <a:r>
              <a:rPr lang="en-US" altLang="ja-JP" sz="925" kern="0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 14 Progressive neuromuscular disease</a:t>
            </a:r>
          </a:p>
          <a:p>
            <a:pPr defTabSz="469762">
              <a:defRPr/>
            </a:pPr>
            <a:r>
              <a:rPr lang="en-US" altLang="ja-JP" sz="925" kern="0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 46 Post cardiopulmonary syndrome</a:t>
            </a:r>
          </a:p>
          <a:p>
            <a:pPr defTabSz="469762">
              <a:defRPr/>
            </a:pPr>
            <a:r>
              <a:rPr lang="en-US" altLang="ja-JP" sz="925" kern="0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 35 Condition limiting mobilization </a:t>
            </a:r>
          </a:p>
          <a:p>
            <a:pPr defTabSz="469762">
              <a:defRPr/>
            </a:pPr>
            <a:r>
              <a:rPr lang="en-US" altLang="ja-JP" sz="925" kern="0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	25 unstable pelvic fracture</a:t>
            </a:r>
          </a:p>
          <a:p>
            <a:pPr defTabSz="469762">
              <a:defRPr/>
            </a:pPr>
            <a:r>
              <a:rPr lang="en-US" altLang="ja-JP" sz="925" kern="0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	8 spinal injury with fracture of spine</a:t>
            </a:r>
          </a:p>
          <a:p>
            <a:pPr defTabSz="469762">
              <a:defRPr/>
            </a:pPr>
            <a:r>
              <a:rPr lang="en-US" altLang="ja-JP" sz="925" kern="0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	2 multiple absent limbs</a:t>
            </a:r>
          </a:p>
          <a:p>
            <a:pPr defTabSz="469762">
              <a:defRPr/>
            </a:pPr>
            <a:r>
              <a:rPr lang="en-US" altLang="ja-JP" sz="925" kern="0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 10 Refusal by patient or family</a:t>
            </a:r>
          </a:p>
        </p:txBody>
      </p:sp>
      <p:sp>
        <p:nvSpPr>
          <p:cNvPr id="60" name="1 つの角を丸めた四角形 3">
            <a:extLst>
              <a:ext uri="{FF2B5EF4-FFF2-40B4-BE49-F238E27FC236}">
                <a16:creationId xmlns:a16="http://schemas.microsoft.com/office/drawing/2014/main" id="{39587B92-50DE-4AB6-8AA4-3F52D3639085}"/>
              </a:ext>
            </a:extLst>
          </p:cNvPr>
          <p:cNvSpPr/>
          <p:nvPr/>
        </p:nvSpPr>
        <p:spPr>
          <a:xfrm>
            <a:off x="1341847" y="4226717"/>
            <a:ext cx="2446511" cy="233864"/>
          </a:xfrm>
          <a:prstGeom prst="round1Rect">
            <a:avLst>
              <a:gd name="adj" fmla="val 1785"/>
            </a:avLst>
          </a:prstGeom>
          <a:noFill/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69762">
              <a:defRPr/>
            </a:pPr>
            <a:r>
              <a:rPr lang="en-US" altLang="ja-JP" sz="925" kern="0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232 patients enrolled</a:t>
            </a:r>
            <a:endParaRPr lang="ja-JP" altLang="en-US" sz="925" kern="0" dirty="0">
              <a:latin typeface="Arial" panose="020B0604020202020204" pitchFamily="34" charset="0"/>
              <a:ea typeface="Arial Unicode MS" panose="020B0604020202020204" pitchFamily="50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84173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5748</TotalTime>
  <Words>59</Words>
  <Application>Microsoft Office PowerPoint</Application>
  <PresentationFormat>ユーザー設定</PresentationFormat>
  <Paragraphs>28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0" baseType="lpstr">
      <vt:lpstr>Arial Unicode MS</vt:lpstr>
      <vt:lpstr>ＭＳ Ｐゴシック</vt:lpstr>
      <vt:lpstr>游ゴシック</vt:lpstr>
      <vt:lpstr>游ゴシック Light</vt:lpstr>
      <vt:lpstr>Arial</vt:lpstr>
      <vt:lpstr>Calibri</vt:lpstr>
      <vt:lpstr>Calibri Light</vt:lpstr>
      <vt:lpstr>Times New Roman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劉啓文</dc:creator>
  <cp:lastModifiedBy>Liu Keibun</cp:lastModifiedBy>
  <cp:revision>106</cp:revision>
  <cp:lastPrinted>2017-06-26T02:17:48Z</cp:lastPrinted>
  <dcterms:created xsi:type="dcterms:W3CDTF">2016-10-08T04:09:34Z</dcterms:created>
  <dcterms:modified xsi:type="dcterms:W3CDTF">2017-12-22T03:27:02Z</dcterms:modified>
</cp:coreProperties>
</file>