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5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344" y="1896"/>
      </p:cViewPr>
      <p:guideLst>
        <p:guide orient="horz" pos="4319"/>
        <p:guide pos="26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2" d="100"/>
          <a:sy n="72" d="100"/>
        </p:scale>
        <p:origin x="-443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zezhangwen:Documents:Data:TThompson:Milks:the%20fixer:biofilm%20compil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zezhangwen:Documents:Data:TThompson:Milks:the%20fixer:Lactate%20Assay%20Compiled%20Data%2010_18_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68346949296304"/>
          <c:y val="0.0708955223880597"/>
          <c:w val="0.900992278644312"/>
          <c:h val="0.8189552238805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Sheet1!$B$92:$I$92</c:f>
                <c:numCache>
                  <c:formatCode>General</c:formatCode>
                  <c:ptCount val="8"/>
                  <c:pt idx="0">
                    <c:v>1.243691841186286</c:v>
                  </c:pt>
                  <c:pt idx="1">
                    <c:v>0.111500840804005</c:v>
                  </c:pt>
                  <c:pt idx="2">
                    <c:v>1.92208324481538</c:v>
                  </c:pt>
                  <c:pt idx="3">
                    <c:v>1.661454013056034</c:v>
                  </c:pt>
                  <c:pt idx="4">
                    <c:v>0.0347742720987801</c:v>
                  </c:pt>
                  <c:pt idx="5">
                    <c:v>0.769614608640799</c:v>
                  </c:pt>
                  <c:pt idx="6">
                    <c:v>0.790888951328398</c:v>
                  </c:pt>
                  <c:pt idx="7">
                    <c:v>0.270464993113711</c:v>
                  </c:pt>
                </c:numCache>
              </c:numRef>
            </c:plus>
            <c:minus>
              <c:numRef>
                <c:f>Sheet1!$B$92:$I$92</c:f>
                <c:numCache>
                  <c:formatCode>General</c:formatCode>
                  <c:ptCount val="8"/>
                  <c:pt idx="0">
                    <c:v>1.243691841186286</c:v>
                  </c:pt>
                  <c:pt idx="1">
                    <c:v>0.111500840804005</c:v>
                  </c:pt>
                  <c:pt idx="2">
                    <c:v>1.92208324481538</c:v>
                  </c:pt>
                  <c:pt idx="3">
                    <c:v>1.661454013056034</c:v>
                  </c:pt>
                  <c:pt idx="4">
                    <c:v>0.0347742720987801</c:v>
                  </c:pt>
                  <c:pt idx="5">
                    <c:v>0.769614608640799</c:v>
                  </c:pt>
                  <c:pt idx="6">
                    <c:v>0.790888951328398</c:v>
                  </c:pt>
                  <c:pt idx="7">
                    <c:v>0.270464993113711</c:v>
                  </c:pt>
                </c:numCache>
              </c:numRef>
            </c:minus>
          </c:errBars>
          <c:cat>
            <c:strRef>
              <c:f>Sheet1!$B$86:$I$86</c:f>
              <c:strCache>
                <c:ptCount val="8"/>
                <c:pt idx="0">
                  <c:v>SOd</c:v>
                </c:pt>
                <c:pt idx="1">
                  <c:v>SUd</c:v>
                </c:pt>
                <c:pt idx="2">
                  <c:v>COWd</c:v>
                </c:pt>
                <c:pt idx="3">
                  <c:v>SOYd</c:v>
                </c:pt>
                <c:pt idx="4">
                  <c:v>VANd</c:v>
                </c:pt>
                <c:pt idx="5">
                  <c:v>CHOCd</c:v>
                </c:pt>
                <c:pt idx="6">
                  <c:v>AOd</c:v>
                </c:pt>
                <c:pt idx="7">
                  <c:v>AUd</c:v>
                </c:pt>
              </c:strCache>
            </c:strRef>
          </c:cat>
          <c:val>
            <c:numRef>
              <c:f>Sheet1!$B$91:$I$91</c:f>
              <c:numCache>
                <c:formatCode>General</c:formatCode>
                <c:ptCount val="8"/>
                <c:pt idx="0">
                  <c:v>1.678916666666667</c:v>
                </c:pt>
                <c:pt idx="1">
                  <c:v>0.402</c:v>
                </c:pt>
                <c:pt idx="2">
                  <c:v>9.444000000000001</c:v>
                </c:pt>
                <c:pt idx="3">
                  <c:v>4.81825</c:v>
                </c:pt>
                <c:pt idx="4">
                  <c:v>0.4015</c:v>
                </c:pt>
                <c:pt idx="5">
                  <c:v>2.648666666666667</c:v>
                </c:pt>
                <c:pt idx="6">
                  <c:v>10.07433333333333</c:v>
                </c:pt>
                <c:pt idx="7">
                  <c:v>1.172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006424"/>
        <c:axId val="458511624"/>
      </c:barChart>
      <c:catAx>
        <c:axId val="456006424"/>
        <c:scaling>
          <c:orientation val="minMax"/>
        </c:scaling>
        <c:delete val="0"/>
        <c:axPos val="b"/>
        <c:majorTickMark val="out"/>
        <c:minorTickMark val="none"/>
        <c:tickLblPos val="nextTo"/>
        <c:crossAx val="458511624"/>
        <c:crosses val="autoZero"/>
        <c:auto val="1"/>
        <c:lblAlgn val="ctr"/>
        <c:lblOffset val="100"/>
        <c:noMultiLvlLbl val="0"/>
      </c:catAx>
      <c:valAx>
        <c:axId val="458511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60064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1.0</c:v>
                </c:pt>
              </c:numLit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Sheet1!$C$75:$J$75</c:f>
              <c:strCache>
                <c:ptCount val="8"/>
                <c:pt idx="0">
                  <c:v>SOd</c:v>
                </c:pt>
                <c:pt idx="1">
                  <c:v>SUd</c:v>
                </c:pt>
                <c:pt idx="2">
                  <c:v>COWd</c:v>
                </c:pt>
                <c:pt idx="3">
                  <c:v>SOYd</c:v>
                </c:pt>
                <c:pt idx="4">
                  <c:v>VANd</c:v>
                </c:pt>
                <c:pt idx="5">
                  <c:v>CHOCd</c:v>
                </c:pt>
                <c:pt idx="6">
                  <c:v>AOd</c:v>
                </c:pt>
                <c:pt idx="7">
                  <c:v>AUd</c:v>
                </c:pt>
              </c:strCache>
            </c:strRef>
          </c:cat>
          <c:val>
            <c:numRef>
              <c:f>Sheet1!$C$78:$J$78</c:f>
              <c:numCache>
                <c:formatCode>General</c:formatCode>
                <c:ptCount val="8"/>
                <c:pt idx="0">
                  <c:v>9.356335865404586</c:v>
                </c:pt>
                <c:pt idx="1">
                  <c:v>2.635290866739857</c:v>
                </c:pt>
                <c:pt idx="2">
                  <c:v>14.12484236372808</c:v>
                </c:pt>
                <c:pt idx="3">
                  <c:v>11.6935810510074</c:v>
                </c:pt>
                <c:pt idx="4">
                  <c:v>11.87537276341948</c:v>
                </c:pt>
                <c:pt idx="5">
                  <c:v>12.37149120204148</c:v>
                </c:pt>
                <c:pt idx="6">
                  <c:v>7.520494569894066</c:v>
                </c:pt>
                <c:pt idx="7">
                  <c:v>3.216709073914719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237176"/>
        <c:axId val="455830888"/>
      </c:barChart>
      <c:catAx>
        <c:axId val="3692371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800"/>
            </a:pPr>
            <a:endParaRPr lang="en-US"/>
          </a:p>
        </c:txPr>
        <c:crossAx val="455830888"/>
        <c:crosses val="autoZero"/>
        <c:auto val="1"/>
        <c:lblAlgn val="ctr"/>
        <c:lblOffset val="100"/>
        <c:noMultiLvlLbl val="0"/>
      </c:catAx>
      <c:valAx>
        <c:axId val="455830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800"/>
            </a:pPr>
            <a:endParaRPr lang="en-US"/>
          </a:p>
        </c:txPr>
        <c:crossAx val="369237176"/>
        <c:crosses val="autoZero"/>
        <c:crossBetween val="between"/>
        <c:majorUnit val="4.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95273-CAB3-1642-A674-096601ABA71C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7AB9C-813C-454C-A893-C8BB84823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0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06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68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6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96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3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7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9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35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7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58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DBA4-1DB7-6141-B656-43840A4160D7}" type="datetimeFigureOut">
              <a:rPr lang="en-US" smtClean="0"/>
              <a:t>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A092-3CCD-E54B-AA10-D0A21811E7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9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4897" y="4903300"/>
            <a:ext cx="6670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</a:t>
            </a:r>
            <a:r>
              <a:rPr lang="en-US" sz="1200" b="1" dirty="0" smtClean="0"/>
              <a:t>S1</a:t>
            </a:r>
            <a:r>
              <a:rPr lang="en-US" sz="1200" b="1" dirty="0"/>
              <a:t>. Biofilm formation in </a:t>
            </a:r>
            <a:r>
              <a:rPr lang="en-US" sz="1200" b="1" dirty="0" smtClean="0"/>
              <a:t>milk </a:t>
            </a:r>
            <a:r>
              <a:rPr lang="en-US" sz="1200" b="1" dirty="0"/>
              <a:t>and milk alternatives. </a:t>
            </a:r>
            <a:r>
              <a:rPr lang="en-US" sz="1200" i="1" dirty="0"/>
              <a:t>S. mutans</a:t>
            </a:r>
            <a:r>
              <a:rPr lang="en-US" sz="1200" dirty="0"/>
              <a:t> was grown in 96-well polystyrene plates in milk beverages </a:t>
            </a:r>
            <a:r>
              <a:rPr lang="en-US" sz="1200" dirty="0" smtClean="0"/>
              <a:t>that were diluted by 1:2 ratio with deionized water for </a:t>
            </a:r>
            <a:r>
              <a:rPr lang="en-US" sz="1200" dirty="0"/>
              <a:t>24 h and biofilms were assessed by crystal violet staining. </a:t>
            </a:r>
            <a:r>
              <a:rPr lang="en-US" sz="1200" dirty="0" smtClean="0"/>
              <a:t>Data </a:t>
            </a:r>
            <a:r>
              <a:rPr lang="en-US" sz="1200" dirty="0"/>
              <a:t>represent averages (</a:t>
            </a:r>
            <a:r>
              <a:rPr lang="en-US" sz="1200" dirty="0" smtClean="0">
                <a:sym typeface="Symbol"/>
              </a:rPr>
              <a:t>standard deviation in error </a:t>
            </a:r>
            <a:r>
              <a:rPr lang="en-US" sz="1200" dirty="0" smtClean="0">
                <a:sym typeface="Symbol"/>
              </a:rPr>
              <a:t>bars, N=9</a:t>
            </a:r>
            <a:r>
              <a:rPr lang="en-US" sz="1200" dirty="0" smtClean="0"/>
              <a:t>) </a:t>
            </a:r>
            <a:r>
              <a:rPr lang="en-US" sz="1200" dirty="0"/>
              <a:t>of three </a:t>
            </a:r>
            <a:r>
              <a:rPr lang="en-US" sz="1200" dirty="0" smtClean="0"/>
              <a:t>sets </a:t>
            </a:r>
            <a:r>
              <a:rPr lang="en-US" sz="1200" dirty="0" smtClean="0"/>
              <a:t>of </a:t>
            </a:r>
            <a:r>
              <a:rPr lang="en-US" sz="1200" dirty="0"/>
              <a:t>separate experiments. </a:t>
            </a:r>
            <a:r>
              <a:rPr lang="en-US" sz="1200" dirty="0" smtClean="0"/>
              <a:t>*</a:t>
            </a:r>
            <a:r>
              <a:rPr lang="en-US" sz="1200" i="1" dirty="0" smtClean="0"/>
              <a:t>P</a:t>
            </a:r>
            <a:r>
              <a:rPr lang="en-US" sz="1200" dirty="0"/>
              <a:t>&lt;</a:t>
            </a:r>
            <a:r>
              <a:rPr lang="en-US" sz="1200" dirty="0" smtClean="0"/>
              <a:t>0.05 vs SOYd, &lt;0.001 </a:t>
            </a:r>
            <a:r>
              <a:rPr lang="en-US" sz="1200" dirty="0"/>
              <a:t>vs </a:t>
            </a:r>
            <a:r>
              <a:rPr lang="en-US" sz="1200" dirty="0" smtClean="0"/>
              <a:t>all other almonds</a:t>
            </a:r>
            <a:r>
              <a:rPr lang="en-US" sz="1200" dirty="0"/>
              <a:t>; #&lt;0.001 vs </a:t>
            </a:r>
            <a:r>
              <a:rPr lang="en-US" sz="1200" dirty="0" smtClean="0"/>
              <a:t>VANd, &lt;0.01 vs SUd, &lt;0.05 vs </a:t>
            </a:r>
            <a:r>
              <a:rPr lang="en-US" sz="1200" dirty="0" smtClean="0"/>
              <a:t>SOd</a:t>
            </a:r>
            <a:r>
              <a:rPr lang="en-US" sz="1200" dirty="0" smtClean="0"/>
              <a:t>, CHOCd and AUd; </a:t>
            </a:r>
            <a:r>
              <a:rPr lang="en-US" sz="1200" baseline="30000" dirty="0" smtClean="0"/>
              <a:t>#</a:t>
            </a:r>
            <a:r>
              <a:rPr lang="en-US" sz="1200" baseline="30000" dirty="0"/>
              <a:t>#</a:t>
            </a:r>
            <a:r>
              <a:rPr lang="en-US" sz="1200" i="1" dirty="0"/>
              <a:t>P</a:t>
            </a:r>
            <a:r>
              <a:rPr lang="en-US" sz="1200" dirty="0"/>
              <a:t>&lt;0.001 vs </a:t>
            </a:r>
            <a:r>
              <a:rPr lang="en-US" sz="1200" dirty="0" smtClean="0"/>
              <a:t>AOd, &lt;0.01 vs COWd, &lt;0.05 </a:t>
            </a:r>
            <a:r>
              <a:rPr lang="en-US" sz="1200" dirty="0"/>
              <a:t>vs </a:t>
            </a:r>
            <a:r>
              <a:rPr lang="en-US" sz="1200" dirty="0" smtClean="0"/>
              <a:t>SOYd and CHOCd; *</a:t>
            </a:r>
            <a:r>
              <a:rPr lang="en-US" sz="1200" dirty="0"/>
              <a:t>* </a:t>
            </a:r>
            <a:r>
              <a:rPr lang="en-US" sz="1200" i="1" dirty="0"/>
              <a:t>P</a:t>
            </a:r>
            <a:r>
              <a:rPr lang="en-US" sz="1200" dirty="0"/>
              <a:t>&lt;0.05 vs </a:t>
            </a:r>
            <a:r>
              <a:rPr lang="en-US" sz="1200" dirty="0" smtClean="0"/>
              <a:t>SUd, SOYd </a:t>
            </a:r>
            <a:r>
              <a:rPr lang="en-US" sz="1200" dirty="0"/>
              <a:t>and </a:t>
            </a:r>
            <a:r>
              <a:rPr lang="en-US" sz="1200" dirty="0" smtClean="0"/>
              <a:t>CHOCd</a:t>
            </a:r>
            <a:r>
              <a:rPr lang="en-US" sz="1200" dirty="0"/>
              <a:t>,</a:t>
            </a:r>
            <a:r>
              <a:rPr lang="en-US" sz="1200" dirty="0" smtClean="0"/>
              <a:t> </a:t>
            </a:r>
            <a:r>
              <a:rPr lang="en-US" sz="1200" dirty="0"/>
              <a:t>&lt;</a:t>
            </a:r>
            <a:r>
              <a:rPr lang="en-US" sz="1200" dirty="0" smtClean="0"/>
              <a:t>0.001 </a:t>
            </a:r>
            <a:r>
              <a:rPr lang="en-US" sz="1200" dirty="0"/>
              <a:t>vs </a:t>
            </a:r>
            <a:r>
              <a:rPr lang="en-US" sz="1200" dirty="0" smtClean="0"/>
              <a:t>COWd and AOd. </a:t>
            </a:r>
            <a:endParaRPr lang="en-US" sz="1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311198" y="1431968"/>
            <a:ext cx="6639002" cy="3403600"/>
            <a:chOff x="1311198" y="1499700"/>
            <a:chExt cx="6639002" cy="34036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52051" y="2895602"/>
              <a:ext cx="1456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Biofilms, A</a:t>
              </a:r>
              <a:r>
                <a:rPr lang="en-US" sz="1600" baseline="-25000" dirty="0" smtClean="0"/>
                <a:t>575nm</a:t>
              </a:r>
              <a:endParaRPr lang="en-US" sz="1600" baseline="-25000" dirty="0"/>
            </a:p>
          </p:txBody>
        </p:sp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5957936"/>
                </p:ext>
              </p:extLst>
            </p:nvPr>
          </p:nvGraphicFramePr>
          <p:xfrm>
            <a:off x="1649752" y="1499700"/>
            <a:ext cx="6300448" cy="3403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031063" y="402166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##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56196" y="398939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##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64395" y="3870857"/>
              <a:ext cx="414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95527" y="1710261"/>
              <a:ext cx="299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3062" y="151552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6619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49401" y="4652010"/>
            <a:ext cx="6502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dirty="0" smtClean="0"/>
              <a:t>Figure S2. </a:t>
            </a:r>
            <a:r>
              <a:rPr lang="en-US" sz="1200" b="1" dirty="0"/>
              <a:t>Lactic acid concentration of </a:t>
            </a:r>
            <a:r>
              <a:rPr lang="en-US" sz="1200" b="1" dirty="0" smtClean="0"/>
              <a:t>bacterial cultures grown in diluted milk </a:t>
            </a:r>
            <a:r>
              <a:rPr lang="en-US" sz="1200" b="1" dirty="0"/>
              <a:t>and milk </a:t>
            </a:r>
            <a:r>
              <a:rPr lang="en-US" sz="1200" b="1" dirty="0" smtClean="0"/>
              <a:t>alternatives. </a:t>
            </a:r>
            <a:r>
              <a:rPr lang="en-US" sz="1200" dirty="0"/>
              <a:t>Lactic acid in the 24 hour culture medium was analyzed using a colorimetric assay. Data represent averages (</a:t>
            </a:r>
            <a:r>
              <a:rPr lang="en-US" sz="1200" dirty="0" smtClean="0">
                <a:sym typeface="Symbol"/>
              </a:rPr>
              <a:t>standard </a:t>
            </a:r>
            <a:r>
              <a:rPr lang="en-US" sz="1200" dirty="0" smtClean="0">
                <a:sym typeface="Symbol"/>
              </a:rPr>
              <a:t>deviation in error bars, N=9</a:t>
            </a:r>
            <a:r>
              <a:rPr lang="en-US" sz="1200" dirty="0" smtClean="0"/>
              <a:t>) of three sets of separate experiments. ##</a:t>
            </a:r>
            <a:r>
              <a:rPr lang="en-US" sz="1200" i="1" dirty="0" smtClean="0"/>
              <a:t>P</a:t>
            </a:r>
            <a:r>
              <a:rPr lang="en-US" sz="1200" dirty="0" smtClean="0"/>
              <a:t>&lt;0.001 vs SUd and AUd, &lt;0.05 vs COWd, &lt;</a:t>
            </a:r>
            <a:r>
              <a:rPr lang="en-US" sz="1200" dirty="0" smtClean="0"/>
              <a:t>0.0</a:t>
            </a:r>
            <a:r>
              <a:rPr lang="en-US" sz="1200" dirty="0" smtClean="0"/>
              <a:t>1 vs AOd; **</a:t>
            </a:r>
            <a:r>
              <a:rPr lang="en-US" sz="1200" i="1" dirty="0" smtClean="0"/>
              <a:t>P</a:t>
            </a:r>
            <a:r>
              <a:rPr lang="en-US" sz="1200" dirty="0" smtClean="0"/>
              <a:t>&lt;0.001 vs COWd, SOd, &lt;0.01 vs VANd, &lt;0.05 vs SOYd and AOd;  #</a:t>
            </a:r>
            <a:r>
              <a:rPr lang="en-US" sz="1200" i="1" dirty="0" smtClean="0"/>
              <a:t>P</a:t>
            </a:r>
            <a:r>
              <a:rPr lang="en-US" sz="1200" dirty="0" smtClean="0"/>
              <a:t>&lt;0.001 vs SUd, AUd and AOd; *</a:t>
            </a:r>
            <a:r>
              <a:rPr lang="en-US" sz="1200" i="1" dirty="0" smtClean="0"/>
              <a:t>P</a:t>
            </a:r>
            <a:r>
              <a:rPr lang="en-US" sz="1200" dirty="0" smtClean="0"/>
              <a:t>&lt;0.05 vs SUd and AUd, &lt;0.01 vs COWd AO, &lt;0.05 vs VANd and CHOCd. </a:t>
            </a:r>
            <a:endParaRPr lang="en-US" sz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377435" y="1143000"/>
            <a:ext cx="6674364" cy="3225799"/>
            <a:chOff x="1377435" y="1143000"/>
            <a:chExt cx="6674364" cy="3225799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46125974"/>
                </p:ext>
              </p:extLst>
            </p:nvPr>
          </p:nvGraphicFramePr>
          <p:xfrm>
            <a:off x="1746766" y="1185333"/>
            <a:ext cx="6305033" cy="31834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 rot="16200000">
              <a:off x="699782" y="2648715"/>
              <a:ext cx="1724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Lactic acid (mM)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34143" y="187116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##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4200" y="2933700"/>
              <a:ext cx="414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27900" y="2850634"/>
              <a:ext cx="414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98900" y="11430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92900" y="2164295"/>
              <a:ext cx="299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49096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296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LSUHSC School of Dentistry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Zezhang  Wen</dc:creator>
  <cp:lastModifiedBy>Zezhang  Wen</cp:lastModifiedBy>
  <cp:revision>144</cp:revision>
  <cp:lastPrinted>2017-01-11T20:51:20Z</cp:lastPrinted>
  <dcterms:created xsi:type="dcterms:W3CDTF">2016-09-15T16:13:00Z</dcterms:created>
  <dcterms:modified xsi:type="dcterms:W3CDTF">2017-01-23T22:06:32Z</dcterms:modified>
</cp:coreProperties>
</file>