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7" d="100"/>
          <a:sy n="127" d="100"/>
        </p:scale>
        <p:origin x="-3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A4D63-A1A7-DF4E-9B05-97E5F2E0CC3F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AFF5-300B-A84F-9B78-BD7DFB3F5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855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A4D63-A1A7-DF4E-9B05-97E5F2E0CC3F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AFF5-300B-A84F-9B78-BD7DFB3F5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086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A4D63-A1A7-DF4E-9B05-97E5F2E0CC3F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AFF5-300B-A84F-9B78-BD7DFB3F5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64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A4D63-A1A7-DF4E-9B05-97E5F2E0CC3F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AFF5-300B-A84F-9B78-BD7DFB3F5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092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A4D63-A1A7-DF4E-9B05-97E5F2E0CC3F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AFF5-300B-A84F-9B78-BD7DFB3F5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884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A4D63-A1A7-DF4E-9B05-97E5F2E0CC3F}" type="datetimeFigureOut">
              <a:rPr lang="en-US" smtClean="0"/>
              <a:t>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AFF5-300B-A84F-9B78-BD7DFB3F5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745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A4D63-A1A7-DF4E-9B05-97E5F2E0CC3F}" type="datetimeFigureOut">
              <a:rPr lang="en-US" smtClean="0"/>
              <a:t>1/23/18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AFF5-300B-A84F-9B78-BD7DFB3F5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908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A4D63-A1A7-DF4E-9B05-97E5F2E0CC3F}" type="datetimeFigureOut">
              <a:rPr lang="en-US" smtClean="0"/>
              <a:t>1/23/18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AFF5-300B-A84F-9B78-BD7DFB3F5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032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A4D63-A1A7-DF4E-9B05-97E5F2E0CC3F}" type="datetimeFigureOut">
              <a:rPr lang="en-US" smtClean="0"/>
              <a:t>1/23/18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AFF5-300B-A84F-9B78-BD7DFB3F5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68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A4D63-A1A7-DF4E-9B05-97E5F2E0CC3F}" type="datetimeFigureOut">
              <a:rPr lang="en-US" smtClean="0"/>
              <a:t>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AFF5-300B-A84F-9B78-BD7DFB3F5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78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A4D63-A1A7-DF4E-9B05-97E5F2E0CC3F}" type="datetimeFigureOut">
              <a:rPr lang="en-US" smtClean="0"/>
              <a:t>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AFF5-300B-A84F-9B78-BD7DFB3F5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48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A4D63-A1A7-DF4E-9B05-97E5F2E0CC3F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9AFF5-300B-A84F-9B78-BD7DFB3F5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093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1-Targeting Efficiency table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9" t="7998" r="8503" b="70669"/>
          <a:stretch/>
        </p:blipFill>
        <p:spPr>
          <a:xfrm>
            <a:off x="1346197" y="1318301"/>
            <a:ext cx="5848833" cy="183492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35979" y="1352628"/>
            <a:ext cx="5454211" cy="6001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100" b="1" dirty="0">
                <a:latin typeface="Times New Roman"/>
                <a:cs typeface="Times New Roman"/>
              </a:rPr>
              <a:t>Figure 1-source data 1. Pol </a:t>
            </a:r>
            <a:r>
              <a:rPr lang="en-US" sz="1100" dirty="0" err="1">
                <a:latin typeface="Times New Roman"/>
                <a:cs typeface="Times New Roman"/>
              </a:rPr>
              <a:t>ε</a:t>
            </a:r>
            <a:r>
              <a:rPr lang="en-US" sz="1100" dirty="0">
                <a:latin typeface="Times New Roman"/>
                <a:cs typeface="Times New Roman"/>
              </a:rPr>
              <a:t> </a:t>
            </a:r>
            <a:r>
              <a:rPr lang="en-US" sz="1100" b="1" dirty="0" err="1">
                <a:latin typeface="Times New Roman"/>
                <a:cs typeface="Times New Roman"/>
              </a:rPr>
              <a:t>rAAV</a:t>
            </a:r>
            <a:r>
              <a:rPr lang="en-US" sz="1100" b="1" dirty="0">
                <a:latin typeface="Times New Roman"/>
                <a:cs typeface="Times New Roman"/>
              </a:rPr>
              <a:t> targeting efficiencies in human HCT-116 cells. </a:t>
            </a:r>
            <a:r>
              <a:rPr lang="en-US" sz="1100" dirty="0">
                <a:latin typeface="Times New Roman"/>
                <a:cs typeface="Times New Roman"/>
              </a:rPr>
              <a:t>HCT-116 cells (37.4 x 10</a:t>
            </a:r>
            <a:r>
              <a:rPr lang="en-US" sz="1100" baseline="30000" dirty="0">
                <a:latin typeface="Times New Roman"/>
                <a:cs typeface="Times New Roman"/>
              </a:rPr>
              <a:t>6</a:t>
            </a:r>
            <a:r>
              <a:rPr lang="en-US" sz="1100" dirty="0">
                <a:latin typeface="Times New Roman"/>
                <a:cs typeface="Times New Roman"/>
              </a:rPr>
              <a:t>) were transduced with Pol </a:t>
            </a:r>
            <a:r>
              <a:rPr lang="en-US" sz="1100" dirty="0" err="1">
                <a:latin typeface="Times New Roman"/>
                <a:cs typeface="Times New Roman"/>
              </a:rPr>
              <a:t>ε</a:t>
            </a:r>
            <a:r>
              <a:rPr lang="en-US" sz="1100" dirty="0">
                <a:latin typeface="Times New Roman"/>
                <a:cs typeface="Times New Roman"/>
              </a:rPr>
              <a:t> </a:t>
            </a:r>
            <a:r>
              <a:rPr lang="en-US" sz="1100" dirty="0" err="1">
                <a:latin typeface="Times New Roman"/>
                <a:cs typeface="Times New Roman"/>
              </a:rPr>
              <a:t>rAAV</a:t>
            </a:r>
            <a:r>
              <a:rPr lang="en-US" sz="1100" dirty="0">
                <a:latin typeface="Times New Roman"/>
                <a:cs typeface="Times New Roman"/>
              </a:rPr>
              <a:t> and grown in the presence of</a:t>
            </a:r>
            <a:r>
              <a:rPr lang="en-US" sz="1100" b="1" dirty="0">
                <a:latin typeface="Times New Roman"/>
                <a:cs typeface="Times New Roman"/>
              </a:rPr>
              <a:t> </a:t>
            </a:r>
            <a:r>
              <a:rPr lang="en-US" sz="1100" dirty="0">
                <a:latin typeface="Times New Roman"/>
                <a:cs typeface="Times New Roman"/>
              </a:rPr>
              <a:t>10 μg/ml G418 to select for </a:t>
            </a:r>
            <a:r>
              <a:rPr lang="en-US" sz="1100" dirty="0" err="1">
                <a:latin typeface="Times New Roman"/>
                <a:cs typeface="Times New Roman"/>
              </a:rPr>
              <a:t>Neo</a:t>
            </a:r>
            <a:r>
              <a:rPr lang="en-US" sz="1100" baseline="30000" dirty="0" err="1">
                <a:latin typeface="Times New Roman"/>
                <a:cs typeface="Times New Roman"/>
              </a:rPr>
              <a:t>r</a:t>
            </a:r>
            <a:r>
              <a:rPr lang="en-US" sz="1100" dirty="0">
                <a:latin typeface="Times New Roman"/>
                <a:cs typeface="Times New Roman"/>
              </a:rPr>
              <a:t> clones. Targeted clones were identified by PCR analysis.</a:t>
            </a:r>
            <a:r>
              <a:rPr lang="en-US" sz="1100" dirty="0" smtClean="0">
                <a:effectLst/>
                <a:latin typeface="Times New Roman"/>
                <a:cs typeface="Times New Roman"/>
              </a:rPr>
              <a:t> </a:t>
            </a:r>
            <a:endParaRPr lang="en-US" sz="11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41022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59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</dc:creator>
  <cp:lastModifiedBy>Erin</cp:lastModifiedBy>
  <cp:revision>1</cp:revision>
  <dcterms:created xsi:type="dcterms:W3CDTF">2018-01-23T23:58:13Z</dcterms:created>
  <dcterms:modified xsi:type="dcterms:W3CDTF">2018-01-24T00:03:48Z</dcterms:modified>
</cp:coreProperties>
</file>