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1453A96-A889-4536-ACB2-ABEFF3DACFB9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42EDCD6-4C7B-45CF-BB66-AA8E39F16C6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21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Plants grow in soil for 35 days (GMO, small walk-in growth chamber).</a:t>
            </a:r>
          </a:p>
          <a:p>
            <a:r>
              <a:rPr lang="en-US" altLang="zh-TW" dirty="0" smtClean="0"/>
              <a:t>Apum23 F1+R1: primer pair for genotyping som9 ( genomic: 950 </a:t>
            </a:r>
            <a:r>
              <a:rPr lang="en-US" altLang="zh-TW" dirty="0" err="1" smtClean="0"/>
              <a:t>bp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cDNA</a:t>
            </a:r>
            <a:r>
              <a:rPr lang="en-US" altLang="zh-TW" dirty="0" smtClean="0"/>
              <a:t>: 514 </a:t>
            </a:r>
            <a:r>
              <a:rPr lang="en-US" altLang="zh-TW" dirty="0" err="1" smtClean="0"/>
              <a:t>bp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F1: GTTGCTTGAAATCATTCCGC</a:t>
            </a:r>
          </a:p>
          <a:p>
            <a:r>
              <a:rPr lang="en-US" altLang="zh-TW" dirty="0" smtClean="0"/>
              <a:t>R1: CCATGTAGACTTATCTCGAC</a:t>
            </a:r>
          </a:p>
          <a:p>
            <a:r>
              <a:rPr lang="en-US" altLang="zh-TW" dirty="0" smtClean="0"/>
              <a:t>Sahy9-2 is 992.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6E79B-C056-4C1E-83B7-2BF251896D66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9334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750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745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983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298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419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834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673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4200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237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50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0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3E36A-8CF5-40CB-8255-30015336E41E}" type="datetimeFigureOut">
              <a:rPr lang="zh-TW" altLang="en-US" smtClean="0"/>
              <a:t>2017/9/21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C5EBD-1C4D-4B5D-930D-25D647BDDA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40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752604" y="1491724"/>
            <a:ext cx="5987748" cy="3737476"/>
            <a:chOff x="1752604" y="692696"/>
            <a:chExt cx="5987748" cy="3737476"/>
          </a:xfrm>
        </p:grpSpPr>
        <p:cxnSp>
          <p:nvCxnSpPr>
            <p:cNvPr id="45" name="直線單箭頭接點 44"/>
            <p:cNvCxnSpPr/>
            <p:nvPr/>
          </p:nvCxnSpPr>
          <p:spPr>
            <a:xfrm>
              <a:off x="4899213" y="1052175"/>
              <a:ext cx="0" cy="28803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單箭頭接點 45"/>
            <p:cNvCxnSpPr/>
            <p:nvPr/>
          </p:nvCxnSpPr>
          <p:spPr>
            <a:xfrm>
              <a:off x="5413941" y="1124183"/>
              <a:ext cx="0" cy="28803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字方塊 46"/>
            <p:cNvSpPr txBox="1"/>
            <p:nvPr/>
          </p:nvSpPr>
          <p:spPr>
            <a:xfrm>
              <a:off x="4398573" y="692696"/>
              <a:ext cx="984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000" b="1" i="1" dirty="0" smtClean="0"/>
                <a:t>apum23-2</a:t>
              </a:r>
            </a:p>
            <a:p>
              <a:pPr algn="ctr"/>
              <a:r>
                <a:rPr lang="en-US" altLang="zh-TW" sz="1000" b="1" i="1" dirty="0" smtClean="0"/>
                <a:t>(SALK_052992)</a:t>
              </a:r>
              <a:endParaRPr lang="zh-TW" altLang="en-US" sz="1000" b="1" i="1" dirty="0"/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5076056" y="941105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i="1" dirty="0"/>
                <a:t>s</a:t>
              </a:r>
              <a:r>
                <a:rPr lang="en-US" altLang="zh-TW" sz="1000" b="1" i="1" dirty="0" smtClean="0"/>
                <a:t>ahy9/apum23</a:t>
              </a:r>
              <a:endParaRPr lang="zh-TW" altLang="en-US" sz="1000" b="1" i="1" dirty="0"/>
            </a:p>
          </p:txBody>
        </p:sp>
        <p:sp>
          <p:nvSpPr>
            <p:cNvPr id="49" name="矩形 48"/>
            <p:cNvSpPr/>
            <p:nvPr/>
          </p:nvSpPr>
          <p:spPr>
            <a:xfrm>
              <a:off x="3632480" y="2105859"/>
              <a:ext cx="216024" cy="457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156316" y="2105859"/>
              <a:ext cx="216024" cy="45719"/>
            </a:xfrm>
            <a:prstGeom prst="rect">
              <a:avLst/>
            </a:prstGeom>
            <a:solidFill>
              <a:srgbClr val="05074B"/>
            </a:solidFill>
            <a:ln>
              <a:solidFill>
                <a:srgbClr val="0507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1" name="文字方塊 50"/>
            <p:cNvSpPr txBox="1"/>
            <p:nvPr/>
          </p:nvSpPr>
          <p:spPr>
            <a:xfrm>
              <a:off x="2336336" y="2010992"/>
              <a:ext cx="1368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err="1"/>
                <a:t>u</a:t>
              </a:r>
              <a:r>
                <a:rPr lang="en-US" altLang="zh-TW" sz="1000" b="1" dirty="0" err="1" smtClean="0"/>
                <a:t>ntranslated</a:t>
              </a:r>
              <a:r>
                <a:rPr lang="en-US" altLang="zh-TW" sz="1000" b="1" dirty="0" smtClean="0"/>
                <a:t> region</a:t>
              </a:r>
              <a:endParaRPr lang="zh-TW" altLang="en-US" sz="1000" b="1" dirty="0"/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3848504" y="2010992"/>
              <a:ext cx="1368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/>
                <a:t>coding region</a:t>
              </a:r>
              <a:endParaRPr lang="zh-TW" altLang="en-US" sz="1000" b="1" dirty="0"/>
            </a:p>
          </p:txBody>
        </p:sp>
        <p:cxnSp>
          <p:nvCxnSpPr>
            <p:cNvPr id="54" name="直線接點 53"/>
            <p:cNvCxnSpPr/>
            <p:nvPr/>
          </p:nvCxnSpPr>
          <p:spPr>
            <a:xfrm flipV="1">
              <a:off x="4860032" y="2151578"/>
              <a:ext cx="288032" cy="1"/>
            </a:xfrm>
            <a:prstGeom prst="line">
              <a:avLst/>
            </a:prstGeom>
            <a:ln w="254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字方塊 55"/>
            <p:cNvSpPr txBox="1"/>
            <p:nvPr/>
          </p:nvSpPr>
          <p:spPr>
            <a:xfrm>
              <a:off x="5121321" y="2029098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/>
                <a:t>intron</a:t>
              </a:r>
              <a:endParaRPr lang="zh-TW" altLang="en-US" sz="1000" b="1" dirty="0"/>
            </a:p>
          </p:txBody>
        </p:sp>
        <p:sp>
          <p:nvSpPr>
            <p:cNvPr id="57" name="文字方塊 56"/>
            <p:cNvSpPr txBox="1"/>
            <p:nvPr/>
          </p:nvSpPr>
          <p:spPr>
            <a:xfrm>
              <a:off x="1976296" y="967216"/>
              <a:ext cx="1440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i="1" dirty="0" smtClean="0"/>
                <a:t>SAHY9/APUM23</a:t>
              </a:r>
              <a:endParaRPr lang="zh-TW" altLang="en-US" sz="1200" b="1" i="1" dirty="0"/>
            </a:p>
          </p:txBody>
        </p:sp>
        <p:grpSp>
          <p:nvGrpSpPr>
            <p:cNvPr id="73" name="群組 72"/>
            <p:cNvGrpSpPr/>
            <p:nvPr/>
          </p:nvGrpSpPr>
          <p:grpSpPr>
            <a:xfrm>
              <a:off x="2205667" y="2621062"/>
              <a:ext cx="2040766" cy="1809110"/>
              <a:chOff x="2915127" y="3005520"/>
              <a:chExt cx="2040766" cy="1809110"/>
            </a:xfrm>
          </p:grpSpPr>
          <p:pic>
            <p:nvPicPr>
              <p:cNvPr id="74" name="圖片 7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76" t="3686" r="19303" b="3699"/>
              <a:stretch/>
            </p:blipFill>
            <p:spPr>
              <a:xfrm>
                <a:off x="2915127" y="3005520"/>
                <a:ext cx="1933073" cy="1809110"/>
              </a:xfrm>
              <a:prstGeom prst="rect">
                <a:avLst/>
              </a:prstGeom>
            </p:spPr>
          </p:pic>
          <p:grpSp>
            <p:nvGrpSpPr>
              <p:cNvPr id="75" name="群組 74"/>
              <p:cNvGrpSpPr/>
              <p:nvPr/>
            </p:nvGrpSpPr>
            <p:grpSpPr>
              <a:xfrm>
                <a:off x="4366596" y="4520153"/>
                <a:ext cx="589297" cy="276999"/>
                <a:chOff x="4366596" y="4437112"/>
                <a:chExt cx="589297" cy="276999"/>
              </a:xfrm>
            </p:grpSpPr>
            <p:cxnSp>
              <p:nvCxnSpPr>
                <p:cNvPr id="76" name="直線接點 75"/>
                <p:cNvCxnSpPr/>
                <p:nvPr/>
              </p:nvCxnSpPr>
              <p:spPr>
                <a:xfrm>
                  <a:off x="4499992" y="4661087"/>
                  <a:ext cx="216024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文字方塊 76"/>
                <p:cNvSpPr txBox="1"/>
                <p:nvPr/>
              </p:nvSpPr>
              <p:spPr>
                <a:xfrm>
                  <a:off x="4366596" y="4437112"/>
                  <a:ext cx="5892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200" b="1" dirty="0" smtClean="0">
                      <a:solidFill>
                        <a:schemeClr val="bg1"/>
                      </a:solidFill>
                    </a:rPr>
                    <a:t>3 cm</a:t>
                  </a:r>
                  <a:endParaRPr lang="zh-TW" altLang="en-US" sz="1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78" name="文字方塊 77"/>
            <p:cNvSpPr txBox="1"/>
            <p:nvPr/>
          </p:nvSpPr>
          <p:spPr>
            <a:xfrm>
              <a:off x="2336336" y="2396470"/>
              <a:ext cx="6840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 smtClean="0"/>
                <a:t>    Col-0</a:t>
              </a:r>
              <a:endParaRPr lang="zh-TW" altLang="en-US" sz="1200" b="1" i="1" dirty="0"/>
            </a:p>
          </p:txBody>
        </p:sp>
        <p:grpSp>
          <p:nvGrpSpPr>
            <p:cNvPr id="82" name="群組 81"/>
            <p:cNvGrpSpPr/>
            <p:nvPr/>
          </p:nvGrpSpPr>
          <p:grpSpPr>
            <a:xfrm>
              <a:off x="4644007" y="2723064"/>
              <a:ext cx="2232249" cy="1162374"/>
              <a:chOff x="1085516" y="3119689"/>
              <a:chExt cx="2232249" cy="1162374"/>
            </a:xfrm>
          </p:grpSpPr>
          <p:grpSp>
            <p:nvGrpSpPr>
              <p:cNvPr id="67" name="群組 66"/>
              <p:cNvGrpSpPr/>
              <p:nvPr/>
            </p:nvGrpSpPr>
            <p:grpSpPr>
              <a:xfrm>
                <a:off x="1085516" y="3119689"/>
                <a:ext cx="2232249" cy="1131597"/>
                <a:chOff x="1311239" y="2503536"/>
                <a:chExt cx="3366919" cy="1905418"/>
              </a:xfrm>
            </p:grpSpPr>
            <p:sp>
              <p:nvSpPr>
                <p:cNvPr id="68" name="文字方塊 67"/>
                <p:cNvSpPr txBox="1"/>
                <p:nvPr/>
              </p:nvSpPr>
              <p:spPr>
                <a:xfrm>
                  <a:off x="2225521" y="2679195"/>
                  <a:ext cx="870965" cy="4145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>
                      <a:solidFill>
                        <a:prstClr val="black"/>
                      </a:solidFill>
                    </a:rPr>
                    <a:t>C</a:t>
                  </a:r>
                  <a:r>
                    <a:rPr lang="en-US" altLang="zh-TW" sz="1000" b="1" dirty="0" smtClean="0">
                      <a:solidFill>
                        <a:prstClr val="black"/>
                      </a:solidFill>
                    </a:rPr>
                    <a:t>ol-0</a:t>
                  </a:r>
                  <a:endParaRPr lang="zh-TW" altLang="en-US" sz="10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文字方塊 68"/>
                <p:cNvSpPr txBox="1"/>
                <p:nvPr/>
              </p:nvSpPr>
              <p:spPr>
                <a:xfrm>
                  <a:off x="2831784" y="2503536"/>
                  <a:ext cx="931604" cy="5903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altLang="zh-TW" sz="1000" b="1" i="1" dirty="0">
                      <a:solidFill>
                        <a:prstClr val="black"/>
                      </a:solidFill>
                    </a:rPr>
                    <a:t>s</a:t>
                  </a:r>
                  <a:r>
                    <a:rPr lang="en-US" altLang="zh-TW" sz="1000" b="1" i="1" dirty="0" smtClean="0">
                      <a:solidFill>
                        <a:prstClr val="black"/>
                      </a:solidFill>
                    </a:rPr>
                    <a:t>ahy9/ apum23</a:t>
                  </a:r>
                  <a:endParaRPr lang="zh-TW" altLang="en-US" sz="1000" b="1" i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" name="文字方塊 69"/>
                <p:cNvSpPr txBox="1"/>
                <p:nvPr/>
              </p:nvSpPr>
              <p:spPr>
                <a:xfrm>
                  <a:off x="3554755" y="2679195"/>
                  <a:ext cx="1123403" cy="4145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i="1" dirty="0" smtClean="0">
                      <a:solidFill>
                        <a:prstClr val="black"/>
                      </a:solidFill>
                    </a:rPr>
                    <a:t>apum23-2</a:t>
                  </a:r>
                  <a:r>
                    <a:rPr lang="en-US" altLang="zh-TW" sz="1000" i="1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altLang="zh-TW" sz="1000" dirty="0" smtClean="0">
                      <a:solidFill>
                        <a:prstClr val="black"/>
                      </a:solidFill>
                    </a:rPr>
                    <a:t> </a:t>
                  </a:r>
                  <a:endParaRPr lang="zh-TW" altLang="en-US" sz="1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文字方塊 70"/>
                <p:cNvSpPr txBox="1"/>
                <p:nvPr/>
              </p:nvSpPr>
              <p:spPr>
                <a:xfrm>
                  <a:off x="1311239" y="3207216"/>
                  <a:ext cx="1095130" cy="4145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i="1" dirty="0" smtClean="0">
                      <a:solidFill>
                        <a:prstClr val="black"/>
                      </a:solidFill>
                    </a:rPr>
                    <a:t>APUM23</a:t>
                  </a:r>
                  <a:endParaRPr lang="zh-TW" altLang="en-US" sz="1000" b="1" i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" name="文字方塊 71"/>
                <p:cNvSpPr txBox="1"/>
                <p:nvPr/>
              </p:nvSpPr>
              <p:spPr>
                <a:xfrm>
                  <a:off x="1573858" y="3994359"/>
                  <a:ext cx="832512" cy="4145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i="1" dirty="0" smtClean="0">
                      <a:solidFill>
                        <a:prstClr val="black"/>
                      </a:solidFill>
                    </a:rPr>
                    <a:t>UBQ</a:t>
                  </a:r>
                  <a:r>
                    <a:rPr lang="en-US" altLang="zh-TW" sz="1000" b="1" dirty="0" smtClean="0">
                      <a:solidFill>
                        <a:prstClr val="black"/>
                      </a:solidFill>
                    </a:rPr>
                    <a:t>5</a:t>
                  </a:r>
                  <a:endParaRPr lang="zh-TW" altLang="en-US" sz="1000" b="1" dirty="0">
                    <a:solidFill>
                      <a:prstClr val="black"/>
                    </a:solidFill>
                  </a:endParaRPr>
                </a:p>
              </p:txBody>
            </p:sp>
          </p:grpSp>
          <p:pic>
            <p:nvPicPr>
              <p:cNvPr id="79" name="圖片 78"/>
              <p:cNvPicPr>
                <a:picLocks noChangeAspect="1"/>
              </p:cNvPicPr>
              <p:nvPr/>
            </p:nvPicPr>
            <p:blipFill rotWithShape="1">
              <a:blip r:embed="rId4"/>
              <a:srcRect l="18582" t="32292" r="33903"/>
              <a:stretch/>
            </p:blipFill>
            <p:spPr>
              <a:xfrm>
                <a:off x="1713538" y="3911135"/>
                <a:ext cx="1315200" cy="370928"/>
              </a:xfrm>
              <a:prstGeom prst="rect">
                <a:avLst/>
              </a:prstGeom>
            </p:spPr>
          </p:pic>
          <p:pic>
            <p:nvPicPr>
              <p:cNvPr id="80" name="圖片 79"/>
              <p:cNvPicPr>
                <a:picLocks noChangeAspect="1"/>
              </p:cNvPicPr>
              <p:nvPr/>
            </p:nvPicPr>
            <p:blipFill rotWithShape="1">
              <a:blip r:embed="rId5"/>
              <a:srcRect l="18582" t="26958" r="33902"/>
              <a:stretch/>
            </p:blipFill>
            <p:spPr>
              <a:xfrm>
                <a:off x="1713538" y="3440659"/>
                <a:ext cx="1315199" cy="400150"/>
              </a:xfrm>
              <a:prstGeom prst="rect">
                <a:avLst/>
              </a:prstGeom>
            </p:spPr>
          </p:pic>
        </p:grpSp>
        <p:sp>
          <p:nvSpPr>
            <p:cNvPr id="84" name="文字方塊 83"/>
            <p:cNvSpPr txBox="1"/>
            <p:nvPr/>
          </p:nvSpPr>
          <p:spPr>
            <a:xfrm>
              <a:off x="2037339" y="1124744"/>
              <a:ext cx="10739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 smtClean="0"/>
                <a:t>(At1g72320)</a:t>
              </a:r>
              <a:endParaRPr lang="zh-TW" altLang="en-US" sz="1200" b="1" dirty="0"/>
            </a:p>
          </p:txBody>
        </p:sp>
        <p:sp>
          <p:nvSpPr>
            <p:cNvPr id="110" name="文字方塊 109"/>
            <p:cNvSpPr txBox="1"/>
            <p:nvPr/>
          </p:nvSpPr>
          <p:spPr>
            <a:xfrm>
              <a:off x="2987824" y="2293645"/>
              <a:ext cx="705316" cy="357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altLang="zh-TW" sz="1200" b="1" i="1" dirty="0" smtClean="0"/>
                <a:t>sahy9/ apum23</a:t>
              </a:r>
              <a:endParaRPr lang="zh-TW" altLang="en-US" sz="1200" b="1" i="1" dirty="0"/>
            </a:p>
          </p:txBody>
        </p:sp>
        <p:sp>
          <p:nvSpPr>
            <p:cNvPr id="111" name="文字方塊 110"/>
            <p:cNvSpPr txBox="1"/>
            <p:nvPr/>
          </p:nvSpPr>
          <p:spPr>
            <a:xfrm>
              <a:off x="3419872" y="2373758"/>
              <a:ext cx="972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i="1" dirty="0" smtClean="0"/>
                <a:t>    apum23-2</a:t>
              </a:r>
              <a:endParaRPr lang="zh-TW" altLang="en-US" sz="1200" b="1" i="1" dirty="0"/>
            </a:p>
          </p:txBody>
        </p:sp>
        <p:sp>
          <p:nvSpPr>
            <p:cNvPr id="112" name="文字方塊 111"/>
            <p:cNvSpPr txBox="1"/>
            <p:nvPr/>
          </p:nvSpPr>
          <p:spPr>
            <a:xfrm>
              <a:off x="1752604" y="908720"/>
              <a:ext cx="295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b="1" dirty="0"/>
                <a:t>a</a:t>
              </a:r>
              <a:endParaRPr lang="zh-TW" altLang="en-US" sz="1600" b="1" dirty="0"/>
            </a:p>
          </p:txBody>
        </p:sp>
        <p:sp>
          <p:nvSpPr>
            <p:cNvPr id="113" name="文字方塊 112"/>
            <p:cNvSpPr txBox="1"/>
            <p:nvPr/>
          </p:nvSpPr>
          <p:spPr>
            <a:xfrm>
              <a:off x="1763688" y="2370366"/>
              <a:ext cx="295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b="1" dirty="0"/>
                <a:t>b</a:t>
              </a:r>
              <a:endParaRPr lang="zh-TW" altLang="en-US" sz="1600" b="1" dirty="0"/>
            </a:p>
          </p:txBody>
        </p:sp>
        <p:sp>
          <p:nvSpPr>
            <p:cNvPr id="114" name="文字方塊 113"/>
            <p:cNvSpPr txBox="1"/>
            <p:nvPr/>
          </p:nvSpPr>
          <p:spPr>
            <a:xfrm>
              <a:off x="4492708" y="2368336"/>
              <a:ext cx="295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b="1" dirty="0"/>
                <a:t>c</a:t>
              </a:r>
              <a:endParaRPr lang="zh-TW" altLang="en-US" sz="1600" b="1" dirty="0"/>
            </a:p>
          </p:txBody>
        </p:sp>
        <p:cxnSp>
          <p:nvCxnSpPr>
            <p:cNvPr id="32" name="直線接點 31"/>
            <p:cNvCxnSpPr>
              <a:stCxn id="10" idx="3"/>
              <a:endCxn id="11" idx="1"/>
            </p:cNvCxnSpPr>
            <p:nvPr/>
          </p:nvCxnSpPr>
          <p:spPr>
            <a:xfrm flipH="1">
              <a:off x="2922929" y="1520789"/>
              <a:ext cx="134032" cy="0"/>
            </a:xfrm>
            <a:prstGeom prst="line">
              <a:avLst/>
            </a:prstGeom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群組 58"/>
            <p:cNvGrpSpPr/>
            <p:nvPr/>
          </p:nvGrpSpPr>
          <p:grpSpPr>
            <a:xfrm flipH="1">
              <a:off x="2051720" y="1412777"/>
              <a:ext cx="5256972" cy="216024"/>
              <a:chOff x="2051720" y="1412776"/>
              <a:chExt cx="5541199" cy="144017"/>
            </a:xfrm>
          </p:grpSpPr>
          <p:grpSp>
            <p:nvGrpSpPr>
              <p:cNvPr id="58" name="群組 57"/>
              <p:cNvGrpSpPr/>
              <p:nvPr/>
            </p:nvGrpSpPr>
            <p:grpSpPr>
              <a:xfrm>
                <a:off x="2051720" y="1412776"/>
                <a:ext cx="5429490" cy="144017"/>
                <a:chOff x="3099905" y="3861048"/>
                <a:chExt cx="5534686" cy="144017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3275855" y="3861048"/>
                  <a:ext cx="503269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4202084" y="3861048"/>
                  <a:ext cx="281423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>
                  <a:off x="4711141" y="3861048"/>
                  <a:ext cx="192966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5024634" y="3861048"/>
                  <a:ext cx="281423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5781214" y="3861048"/>
                  <a:ext cx="192966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5404101" y="3861048"/>
                  <a:ext cx="168820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6201288" y="3861048"/>
                  <a:ext cx="276948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6587229" y="3861048"/>
                  <a:ext cx="433043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7197237" y="3861048"/>
                  <a:ext cx="471107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7812360" y="3861048"/>
                  <a:ext cx="360040" cy="144016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3099905" y="3861049"/>
                  <a:ext cx="151791" cy="144016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8172400" y="3861049"/>
                  <a:ext cx="45719" cy="144015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16" name="直線接點 15"/>
                <p:cNvCxnSpPr>
                  <a:stCxn id="4" idx="3"/>
                  <a:endCxn id="5" idx="1"/>
                </p:cNvCxnSpPr>
                <p:nvPr/>
              </p:nvCxnSpPr>
              <p:spPr>
                <a:xfrm>
                  <a:off x="3779124" y="3933056"/>
                  <a:ext cx="422960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接點 17"/>
                <p:cNvCxnSpPr>
                  <a:stCxn id="5" idx="3"/>
                  <a:endCxn id="6" idx="1"/>
                </p:cNvCxnSpPr>
                <p:nvPr/>
              </p:nvCxnSpPr>
              <p:spPr>
                <a:xfrm>
                  <a:off x="4483507" y="3933056"/>
                  <a:ext cx="227634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接點 19"/>
                <p:cNvCxnSpPr>
                  <a:stCxn id="6" idx="3"/>
                  <a:endCxn id="65" idx="1"/>
                </p:cNvCxnSpPr>
                <p:nvPr/>
              </p:nvCxnSpPr>
              <p:spPr>
                <a:xfrm>
                  <a:off x="4904107" y="3933056"/>
                  <a:ext cx="120527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接點 21"/>
                <p:cNvCxnSpPr>
                  <a:stCxn id="65" idx="3"/>
                  <a:endCxn id="7" idx="1"/>
                </p:cNvCxnSpPr>
                <p:nvPr/>
              </p:nvCxnSpPr>
              <p:spPr>
                <a:xfrm>
                  <a:off x="5306057" y="3933056"/>
                  <a:ext cx="98044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7" idx="3"/>
                  <a:endCxn id="66" idx="1"/>
                </p:cNvCxnSpPr>
                <p:nvPr/>
              </p:nvCxnSpPr>
              <p:spPr>
                <a:xfrm>
                  <a:off x="5572921" y="3933056"/>
                  <a:ext cx="208293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>
                  <a:stCxn id="66" idx="3"/>
                  <a:endCxn id="8" idx="1"/>
                </p:cNvCxnSpPr>
                <p:nvPr/>
              </p:nvCxnSpPr>
              <p:spPr>
                <a:xfrm>
                  <a:off x="5974180" y="3933056"/>
                  <a:ext cx="227108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接點 27"/>
                <p:cNvCxnSpPr>
                  <a:stCxn id="8" idx="3"/>
                  <a:endCxn id="9" idx="1"/>
                </p:cNvCxnSpPr>
                <p:nvPr/>
              </p:nvCxnSpPr>
              <p:spPr>
                <a:xfrm>
                  <a:off x="6478236" y="3933056"/>
                  <a:ext cx="108993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接點 29"/>
                <p:cNvCxnSpPr>
                  <a:stCxn id="9" idx="3"/>
                  <a:endCxn id="10" idx="1"/>
                </p:cNvCxnSpPr>
                <p:nvPr/>
              </p:nvCxnSpPr>
              <p:spPr>
                <a:xfrm>
                  <a:off x="7020272" y="3933056"/>
                  <a:ext cx="176965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線接點 52"/>
                <p:cNvCxnSpPr/>
                <p:nvPr/>
              </p:nvCxnSpPr>
              <p:spPr>
                <a:xfrm>
                  <a:off x="8225403" y="3933057"/>
                  <a:ext cx="409188" cy="0"/>
                </a:xfrm>
                <a:prstGeom prst="line">
                  <a:avLst/>
                </a:prstGeom>
                <a:ln w="254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矩形 114"/>
              <p:cNvSpPr/>
              <p:nvPr/>
            </p:nvSpPr>
            <p:spPr>
              <a:xfrm>
                <a:off x="7451640" y="1432232"/>
                <a:ext cx="141279" cy="11875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09" name="群組 108"/>
            <p:cNvGrpSpPr/>
            <p:nvPr/>
          </p:nvGrpSpPr>
          <p:grpSpPr>
            <a:xfrm>
              <a:off x="1752604" y="1615229"/>
              <a:ext cx="5682522" cy="301603"/>
              <a:chOff x="1752604" y="1543221"/>
              <a:chExt cx="5682522" cy="301603"/>
            </a:xfrm>
          </p:grpSpPr>
          <p:grpSp>
            <p:nvGrpSpPr>
              <p:cNvPr id="97" name="群組 96"/>
              <p:cNvGrpSpPr/>
              <p:nvPr/>
            </p:nvGrpSpPr>
            <p:grpSpPr>
              <a:xfrm>
                <a:off x="2037339" y="1737938"/>
                <a:ext cx="5271353" cy="106886"/>
                <a:chOff x="2037339" y="1606648"/>
                <a:chExt cx="5271353" cy="106886"/>
              </a:xfrm>
            </p:grpSpPr>
            <p:cxnSp>
              <p:nvCxnSpPr>
                <p:cNvPr id="86" name="直線接點 85"/>
                <p:cNvCxnSpPr/>
                <p:nvPr/>
              </p:nvCxnSpPr>
              <p:spPr>
                <a:xfrm>
                  <a:off x="2037339" y="1700808"/>
                  <a:ext cx="5271353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接點 87"/>
                <p:cNvCxnSpPr/>
                <p:nvPr/>
              </p:nvCxnSpPr>
              <p:spPr>
                <a:xfrm>
                  <a:off x="2047920" y="1616233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接點 88"/>
                <p:cNvCxnSpPr/>
                <p:nvPr/>
              </p:nvCxnSpPr>
              <p:spPr>
                <a:xfrm>
                  <a:off x="2699792" y="1606648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接點 89"/>
                <p:cNvCxnSpPr/>
                <p:nvPr/>
              </p:nvCxnSpPr>
              <p:spPr>
                <a:xfrm>
                  <a:off x="3338438" y="1619374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接點 90"/>
                <p:cNvCxnSpPr/>
                <p:nvPr/>
              </p:nvCxnSpPr>
              <p:spPr>
                <a:xfrm>
                  <a:off x="3981797" y="1614661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接點 91"/>
                <p:cNvCxnSpPr/>
                <p:nvPr/>
              </p:nvCxnSpPr>
              <p:spPr>
                <a:xfrm>
                  <a:off x="4625156" y="1614661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接點 92"/>
                <p:cNvCxnSpPr/>
                <p:nvPr/>
              </p:nvCxnSpPr>
              <p:spPr>
                <a:xfrm>
                  <a:off x="5263802" y="1614661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接點 93"/>
                <p:cNvCxnSpPr/>
                <p:nvPr/>
              </p:nvCxnSpPr>
              <p:spPr>
                <a:xfrm>
                  <a:off x="5907161" y="1609948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接點 94"/>
                <p:cNvCxnSpPr/>
                <p:nvPr/>
              </p:nvCxnSpPr>
              <p:spPr>
                <a:xfrm>
                  <a:off x="6549207" y="1609948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接點 95"/>
                <p:cNvCxnSpPr/>
                <p:nvPr/>
              </p:nvCxnSpPr>
              <p:spPr>
                <a:xfrm>
                  <a:off x="7187853" y="1614661"/>
                  <a:ext cx="0" cy="941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群組 106"/>
              <p:cNvGrpSpPr/>
              <p:nvPr/>
            </p:nvGrpSpPr>
            <p:grpSpPr>
              <a:xfrm>
                <a:off x="1950605" y="1556792"/>
                <a:ext cx="5484521" cy="246221"/>
                <a:chOff x="1950605" y="1556792"/>
                <a:chExt cx="5484521" cy="246221"/>
              </a:xfrm>
            </p:grpSpPr>
            <p:sp>
              <p:nvSpPr>
                <p:cNvPr id="98" name="文字方塊 97"/>
                <p:cNvSpPr txBox="1"/>
                <p:nvPr/>
              </p:nvSpPr>
              <p:spPr>
                <a:xfrm>
                  <a:off x="1950605" y="1556792"/>
                  <a:ext cx="14401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0</a:t>
                  </a:r>
                  <a:endParaRPr lang="zh-TW" altLang="en-US" sz="1000" b="1" dirty="0"/>
                </a:p>
              </p:txBody>
            </p:sp>
            <p:sp>
              <p:nvSpPr>
                <p:cNvPr id="99" name="文字方塊 98"/>
                <p:cNvSpPr txBox="1"/>
                <p:nvPr/>
              </p:nvSpPr>
              <p:spPr>
                <a:xfrm>
                  <a:off x="2510042" y="1556792"/>
                  <a:ext cx="38360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500</a:t>
                  </a:r>
                  <a:endParaRPr lang="zh-TW" altLang="en-US" sz="1000" b="1" dirty="0"/>
                </a:p>
              </p:txBody>
            </p:sp>
            <p:sp>
              <p:nvSpPr>
                <p:cNvPr id="100" name="文字方塊 99"/>
                <p:cNvSpPr txBox="1"/>
                <p:nvPr/>
              </p:nvSpPr>
              <p:spPr>
                <a:xfrm>
                  <a:off x="3111330" y="1556792"/>
                  <a:ext cx="5134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1000</a:t>
                  </a:r>
                  <a:endParaRPr lang="zh-TW" altLang="en-US" sz="1000" b="1" dirty="0"/>
                </a:p>
              </p:txBody>
            </p:sp>
            <p:sp>
              <p:nvSpPr>
                <p:cNvPr id="101" name="文字方塊 100"/>
                <p:cNvSpPr txBox="1"/>
                <p:nvPr/>
              </p:nvSpPr>
              <p:spPr>
                <a:xfrm>
                  <a:off x="3762660" y="1556792"/>
                  <a:ext cx="4808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1500</a:t>
                  </a:r>
                  <a:endParaRPr lang="zh-TW" altLang="en-US" sz="1000" b="1" dirty="0"/>
                </a:p>
              </p:txBody>
            </p:sp>
            <p:sp>
              <p:nvSpPr>
                <p:cNvPr id="102" name="文字方塊 101"/>
                <p:cNvSpPr txBox="1"/>
                <p:nvPr/>
              </p:nvSpPr>
              <p:spPr>
                <a:xfrm>
                  <a:off x="4397522" y="1556792"/>
                  <a:ext cx="46805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2000</a:t>
                  </a:r>
                  <a:endParaRPr lang="zh-TW" altLang="en-US" sz="1000" b="1" dirty="0"/>
                </a:p>
              </p:txBody>
            </p:sp>
            <p:sp>
              <p:nvSpPr>
                <p:cNvPr id="103" name="文字方塊 102"/>
                <p:cNvSpPr txBox="1"/>
                <p:nvPr/>
              </p:nvSpPr>
              <p:spPr>
                <a:xfrm>
                  <a:off x="5034749" y="1556792"/>
                  <a:ext cx="50106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2500</a:t>
                  </a:r>
                  <a:endParaRPr lang="zh-TW" altLang="en-US" sz="1000" b="1" dirty="0"/>
                </a:p>
              </p:txBody>
            </p:sp>
            <p:sp>
              <p:nvSpPr>
                <p:cNvPr id="104" name="文字方塊 103"/>
                <p:cNvSpPr txBox="1"/>
                <p:nvPr/>
              </p:nvSpPr>
              <p:spPr>
                <a:xfrm>
                  <a:off x="5677343" y="1556792"/>
                  <a:ext cx="48991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3000</a:t>
                  </a:r>
                  <a:endParaRPr lang="zh-TW" altLang="en-US" sz="1000" b="1" dirty="0"/>
                </a:p>
              </p:txBody>
            </p:sp>
            <p:sp>
              <p:nvSpPr>
                <p:cNvPr id="105" name="文字方塊 104"/>
                <p:cNvSpPr txBox="1"/>
                <p:nvPr/>
              </p:nvSpPr>
              <p:spPr>
                <a:xfrm>
                  <a:off x="6326547" y="1556792"/>
                  <a:ext cx="51091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3500</a:t>
                  </a:r>
                  <a:endParaRPr lang="zh-TW" altLang="en-US" sz="1000" b="1" dirty="0"/>
                </a:p>
              </p:txBody>
            </p:sp>
            <p:sp>
              <p:nvSpPr>
                <p:cNvPr id="106" name="文字方塊 105"/>
                <p:cNvSpPr txBox="1"/>
                <p:nvPr/>
              </p:nvSpPr>
              <p:spPr>
                <a:xfrm>
                  <a:off x="6959348" y="1556792"/>
                  <a:ext cx="47577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1000" b="1" dirty="0" smtClean="0"/>
                    <a:t>4000</a:t>
                  </a:r>
                  <a:endParaRPr lang="zh-TW" altLang="en-US" sz="1000" b="1" dirty="0"/>
                </a:p>
              </p:txBody>
            </p:sp>
          </p:grpSp>
          <p:sp>
            <p:nvSpPr>
              <p:cNvPr id="108" name="文字方塊 107"/>
              <p:cNvSpPr txBox="1"/>
              <p:nvPr/>
            </p:nvSpPr>
            <p:spPr>
              <a:xfrm>
                <a:off x="1752604" y="1543221"/>
                <a:ext cx="4040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000" b="1" dirty="0" err="1"/>
                  <a:t>b</a:t>
                </a:r>
                <a:r>
                  <a:rPr lang="en-US" altLang="zh-TW" sz="1000" b="1" dirty="0" err="1" smtClean="0"/>
                  <a:t>p</a:t>
                </a:r>
                <a:r>
                  <a:rPr lang="en-US" altLang="zh-TW" sz="1000" b="1" dirty="0" smtClean="0"/>
                  <a:t>:</a:t>
                </a:r>
                <a:endParaRPr lang="zh-TW" altLang="en-US" sz="1000" b="1" dirty="0"/>
              </a:p>
            </p:txBody>
          </p:sp>
        </p:grpSp>
        <p:sp>
          <p:nvSpPr>
            <p:cNvPr id="118" name="文字方塊 117"/>
            <p:cNvSpPr txBox="1"/>
            <p:nvPr/>
          </p:nvSpPr>
          <p:spPr>
            <a:xfrm>
              <a:off x="7264574" y="1781200"/>
              <a:ext cx="4757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b="1" dirty="0" smtClean="0"/>
                <a:t>4138</a:t>
              </a:r>
              <a:endParaRPr lang="zh-TW" altLang="en-US" sz="1000" b="1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1771130" y="1340768"/>
              <a:ext cx="3525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 smtClean="0"/>
                <a:t>5’</a:t>
              </a:r>
              <a:endParaRPr lang="zh-TW" altLang="en-US" sz="1200" b="1" dirty="0"/>
            </a:p>
          </p:txBody>
        </p:sp>
        <p:sp>
          <p:nvSpPr>
            <p:cNvPr id="119" name="文字方塊 118"/>
            <p:cNvSpPr txBox="1"/>
            <p:nvPr/>
          </p:nvSpPr>
          <p:spPr>
            <a:xfrm>
              <a:off x="7315746" y="1340768"/>
              <a:ext cx="3525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dirty="0"/>
                <a:t>3</a:t>
              </a:r>
              <a:r>
                <a:rPr lang="en-US" altLang="zh-TW" sz="1200" b="1" dirty="0" smtClean="0"/>
                <a:t>’</a:t>
              </a:r>
              <a:endParaRPr lang="zh-TW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35027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94</Words>
  <Application>Microsoft Office PowerPoint</Application>
  <PresentationFormat>如螢幕大小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cp:lastPrinted>2017-09-21T09:00:59Z</cp:lastPrinted>
  <dcterms:created xsi:type="dcterms:W3CDTF">2017-06-03T02:47:15Z</dcterms:created>
  <dcterms:modified xsi:type="dcterms:W3CDTF">2017-09-21T09:01:08Z</dcterms:modified>
</cp:coreProperties>
</file>