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1806" y="-96"/>
      </p:cViewPr>
      <p:guideLst>
        <p:guide orient="horz" pos="2160"/>
        <p:guide pos="37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591599653561261"/>
          <c:y val="0.17138156659532125"/>
          <c:w val="0.71492021424222696"/>
          <c:h val="0.5747249446134205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(工作表3!$E$30,工作表3!$E$33)</c:f>
                <c:numCache>
                  <c:formatCode>General</c:formatCode>
                  <c:ptCount val="2"/>
                  <c:pt idx="0">
                    <c:v>0.31183251328722195</c:v>
                  </c:pt>
                  <c:pt idx="1">
                    <c:v>3.0430439033486554</c:v>
                  </c:pt>
                </c:numCache>
              </c:numRef>
            </c:plus>
            <c:minus>
              <c:numRef>
                <c:f>(工作表3!$F$30,工作表3!$F$33)</c:f>
                <c:numCache>
                  <c:formatCode>General</c:formatCode>
                  <c:ptCount val="2"/>
                  <c:pt idx="0">
                    <c:v>0.23770756566005857</c:v>
                  </c:pt>
                  <c:pt idx="1">
                    <c:v>2.3784529229452982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(工作表3!$B$30,工作表3!$B$33)</c:f>
              <c:numCache>
                <c:formatCode>General</c:formatCode>
                <c:ptCount val="2"/>
                <c:pt idx="0">
                  <c:v>1</c:v>
                </c:pt>
                <c:pt idx="1">
                  <c:v>10.890512931995813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(工作表3!$E$31,工作表3!$E$34)</c:f>
                <c:numCache>
                  <c:formatCode>General</c:formatCode>
                  <c:ptCount val="2"/>
                  <c:pt idx="0">
                    <c:v>0.11398276547759401</c:v>
                  </c:pt>
                  <c:pt idx="1">
                    <c:v>0.43704689288806753</c:v>
                  </c:pt>
                </c:numCache>
              </c:numRef>
            </c:plus>
            <c:minus>
              <c:numRef>
                <c:f>(工作表3!$F$31,工作表3!$F$34)</c:f>
                <c:numCache>
                  <c:formatCode>General</c:formatCode>
                  <c:ptCount val="2"/>
                  <c:pt idx="0">
                    <c:v>8.9998058441161155E-2</c:v>
                  </c:pt>
                  <c:pt idx="1">
                    <c:v>0.37651018187503649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(工作表3!$B$31,工作表3!$B$34)</c:f>
              <c:numCache>
                <c:formatCode>General</c:formatCode>
                <c:ptCount val="2"/>
                <c:pt idx="0">
                  <c:v>0.42769868204583028</c:v>
                </c:pt>
                <c:pt idx="1">
                  <c:v>2.7182283671437824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(工作表3!$E$32,工作表3!$E$35)</c:f>
                <c:numCache>
                  <c:formatCode>General</c:formatCode>
                  <c:ptCount val="2"/>
                  <c:pt idx="0">
                    <c:v>6.5212185125865463E-2</c:v>
                  </c:pt>
                  <c:pt idx="1">
                    <c:v>1.4253040652558098</c:v>
                  </c:pt>
                </c:numCache>
              </c:numRef>
            </c:plus>
            <c:minus>
              <c:numRef>
                <c:f>(工作表3!$F$32,工作表3!$F$35)</c:f>
                <c:numCache>
                  <c:formatCode>General</c:formatCode>
                  <c:ptCount val="2"/>
                  <c:pt idx="0">
                    <c:v>5.6946402092646842E-2</c:v>
                  </c:pt>
                  <c:pt idx="1">
                    <c:v>0.89083773517905751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(工作表3!$B$32,工作表3!$B$35)</c:f>
              <c:numCache>
                <c:formatCode>General</c:formatCode>
                <c:ptCount val="2"/>
                <c:pt idx="0">
                  <c:v>0.44927374703563394</c:v>
                </c:pt>
                <c:pt idx="1">
                  <c:v>2.3756681646375206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45485568"/>
        <c:axId val="42827072"/>
      </c:barChart>
      <c:catAx>
        <c:axId val="45485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2827072"/>
        <c:crosses val="autoZero"/>
        <c:auto val="1"/>
        <c:lblAlgn val="ctr"/>
        <c:lblOffset val="100"/>
        <c:noMultiLvlLbl val="0"/>
      </c:catAx>
      <c:valAx>
        <c:axId val="42827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900" b="1" i="0" baseline="0" dirty="0">
                    <a:solidFill>
                      <a:sysClr val="windowText" lastClr="000000"/>
                    </a:solidFill>
                    <a:effectLst/>
                  </a:rPr>
                  <a:t>Relative expression level</a:t>
                </a:r>
                <a:endParaRPr lang="zh-TW" altLang="zh-TW" sz="900">
                  <a:solidFill>
                    <a:sysClr val="windowText" lastClr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6.1543097349109274E-2"/>
              <c:y val="0.1341247042919905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5485568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300674352980166"/>
          <c:y val="0.37193703428159802"/>
          <c:w val="0.71025565629604603"/>
          <c:h val="0.50089488787331282"/>
        </c:manualLayout>
      </c:layout>
      <c:barChart>
        <c:barDir val="col"/>
        <c:grouping val="clustered"/>
        <c:varyColors val="0"/>
        <c:ser>
          <c:idx val="0"/>
          <c:order val="0"/>
          <c:tx>
            <c:v>Col-0 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('Analysis Result'!$G$55,'Analysis Result'!$G$64)</c:f>
                <c:numCache>
                  <c:formatCode>General</c:formatCode>
                  <c:ptCount val="2"/>
                  <c:pt idx="0">
                    <c:v>1.2277177435774653</c:v>
                  </c:pt>
                  <c:pt idx="1">
                    <c:v>2.6927899416213301</c:v>
                  </c:pt>
                </c:numCache>
              </c:numRef>
            </c:plus>
            <c:minus>
              <c:numRef>
                <c:f>('Analysis Result'!$G$55,'Analysis Result'!$G$64)</c:f>
                <c:numCache>
                  <c:formatCode>General</c:formatCode>
                  <c:ptCount val="2"/>
                  <c:pt idx="0">
                    <c:v>1.2277177435774653</c:v>
                  </c:pt>
                  <c:pt idx="1">
                    <c:v>2.6927899416213301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'Analysis Result'!$I$53:$I$54</c:f>
              <c:strCache>
                <c:ptCount val="2"/>
                <c:pt idx="0">
                  <c:v>1S</c:v>
                </c:pt>
                <c:pt idx="1">
                  <c:v>150 mM NaCl</c:v>
                </c:pt>
              </c:strCache>
            </c:strRef>
          </c:cat>
          <c:val>
            <c:numRef>
              <c:f>('Analysis Result'!$F$55,'Analysis Result'!$F$64)</c:f>
              <c:numCache>
                <c:formatCode>General</c:formatCode>
                <c:ptCount val="2"/>
                <c:pt idx="0">
                  <c:v>14.055752104859828</c:v>
                </c:pt>
                <c:pt idx="1">
                  <c:v>38.100528128809039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('Analysis Result'!$G$58,'Analysis Result'!$G$67)</c:f>
                <c:numCache>
                  <c:formatCode>General</c:formatCode>
                  <c:ptCount val="2"/>
                  <c:pt idx="0">
                    <c:v>1.161164325540025</c:v>
                  </c:pt>
                  <c:pt idx="1">
                    <c:v>7.3531377077941187</c:v>
                  </c:pt>
                </c:numCache>
              </c:numRef>
            </c:plus>
            <c:minus>
              <c:numRef>
                <c:f>('Analysis Result'!$G$58,'Analysis Result'!$G$67)</c:f>
                <c:numCache>
                  <c:formatCode>General</c:formatCode>
                  <c:ptCount val="2"/>
                  <c:pt idx="0">
                    <c:v>1.161164325540025</c:v>
                  </c:pt>
                  <c:pt idx="1">
                    <c:v>7.3531377077941187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'Analysis Result'!$I$53:$I$54</c:f>
              <c:strCache>
                <c:ptCount val="2"/>
                <c:pt idx="0">
                  <c:v>1S</c:v>
                </c:pt>
                <c:pt idx="1">
                  <c:v>150 mM NaCl</c:v>
                </c:pt>
              </c:strCache>
            </c:strRef>
          </c:cat>
          <c:val>
            <c:numRef>
              <c:f>('Analysis Result'!$F$58,'Analysis Result'!$F$67)</c:f>
              <c:numCache>
                <c:formatCode>General</c:formatCode>
                <c:ptCount val="2"/>
                <c:pt idx="0">
                  <c:v>12.943368909848973</c:v>
                </c:pt>
                <c:pt idx="1">
                  <c:v>36.250990409899309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('Analysis Result'!$G$61,'Analysis Result'!$G$70)</c:f>
                <c:numCache>
                  <c:formatCode>General</c:formatCode>
                  <c:ptCount val="2"/>
                  <c:pt idx="0">
                    <c:v>0.62539744558176769</c:v>
                  </c:pt>
                  <c:pt idx="1">
                    <c:v>2.4056374601286521</c:v>
                  </c:pt>
                </c:numCache>
              </c:numRef>
            </c:plus>
            <c:minus>
              <c:numRef>
                <c:f>('Analysis Result'!$G$61,'Analysis Result'!$G$70)</c:f>
                <c:numCache>
                  <c:formatCode>General</c:formatCode>
                  <c:ptCount val="2"/>
                  <c:pt idx="0">
                    <c:v>0.62539744558176769</c:v>
                  </c:pt>
                  <c:pt idx="1">
                    <c:v>2.4056374601286521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'Analysis Result'!$I$53:$I$54</c:f>
              <c:strCache>
                <c:ptCount val="2"/>
                <c:pt idx="0">
                  <c:v>1S</c:v>
                </c:pt>
                <c:pt idx="1">
                  <c:v>150 mM NaCl</c:v>
                </c:pt>
              </c:strCache>
            </c:strRef>
          </c:cat>
          <c:val>
            <c:numRef>
              <c:f>('Analysis Result'!$F$61,'Analysis Result'!$F$70)</c:f>
              <c:numCache>
                <c:formatCode>General</c:formatCode>
                <c:ptCount val="2"/>
                <c:pt idx="0">
                  <c:v>11.140106360337986</c:v>
                </c:pt>
                <c:pt idx="1">
                  <c:v>40.071836383328446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491712"/>
        <c:axId val="71715072"/>
      </c:barChart>
      <c:catAx>
        <c:axId val="45491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1715072"/>
        <c:crosses val="autoZero"/>
        <c:auto val="1"/>
        <c:lblAlgn val="ctr"/>
        <c:lblOffset val="100"/>
        <c:noMultiLvlLbl val="0"/>
      </c:catAx>
      <c:valAx>
        <c:axId val="7171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b="1">
                    <a:solidFill>
                      <a:schemeClr val="tx1"/>
                    </a:solidFill>
                  </a:rPr>
                  <a:t>Proline Content (μmole/g)</a:t>
                </a:r>
                <a:endParaRPr lang="zh-TW" altLang="en-US" b="1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4.642167286976101E-2"/>
              <c:y val="0.2674092181244907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5491712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4806328708575"/>
          <c:y val="8.6688559095907211E-2"/>
          <c:w val="0.67133472097871483"/>
          <c:h val="0.60439859114026795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('C:\Users\Kai-Chau\Downloads\[20160601 QPCR result.xlsx]工作表8'!$E$9,'C:\Users\Kai-Chau\Downloads\[20160601 QPCR result.xlsx]工作表8'!$E$12)</c:f>
                <c:numCache>
                  <c:formatCode>General</c:formatCode>
                  <c:ptCount val="2"/>
                  <c:pt idx="0">
                    <c:v>0.31901140482562429</c:v>
                  </c:pt>
                  <c:pt idx="1">
                    <c:v>0.67368451856151634</c:v>
                  </c:pt>
                </c:numCache>
              </c:numRef>
            </c:plus>
            <c:minus>
              <c:numRef>
                <c:f>('C:\Users\Kai-Chau\Downloads\[20160601 QPCR result.xlsx]工作表8'!$F$9,'C:\Users\Kai-Chau\Downloads\[20160601 QPCR result.xlsx]工作表8'!$F$12)</c:f>
                <c:numCache>
                  <c:formatCode>General</c:formatCode>
                  <c:ptCount val="2"/>
                  <c:pt idx="0">
                    <c:v>0.24185644161871234</c:v>
                  </c:pt>
                  <c:pt idx="1">
                    <c:v>0.49041878411479534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('C:\Users\Kai-Chau\Downloads\[20160601 QPCR result.xlsx]工作表8'!$B$9,'C:\Users\Kai-Chau\Downloads\[20160601 QPCR result.xlsx]工作表8'!$B$12)</c:f>
              <c:numCache>
                <c:formatCode>General</c:formatCode>
                <c:ptCount val="2"/>
                <c:pt idx="0">
                  <c:v>1</c:v>
                </c:pt>
                <c:pt idx="1">
                  <c:v>1.8027785907023988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trellis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('C:\Users\Kai-Chau\Downloads\[20160601 QPCR result.xlsx]工作表8'!$E$10,'C:\Users\Kai-Chau\Downloads\[20160601 QPCR result.xlsx]工作表8'!$E$13)</c:f>
                <c:numCache>
                  <c:formatCode>General</c:formatCode>
                  <c:ptCount val="2"/>
                  <c:pt idx="0">
                    <c:v>0.33078014758465235</c:v>
                  </c:pt>
                  <c:pt idx="1">
                    <c:v>0.50733734419762477</c:v>
                  </c:pt>
                </c:numCache>
              </c:numRef>
            </c:plus>
            <c:minus>
              <c:numRef>
                <c:f>('C:\Users\Kai-Chau\Downloads\[20160601 QPCR result.xlsx]工作表8'!$F$10,'C:\Users\Kai-Chau\Downloads\[20160601 QPCR result.xlsx]工作表8'!$F$13)</c:f>
                <c:numCache>
                  <c:formatCode>General</c:formatCode>
                  <c:ptCount val="2"/>
                  <c:pt idx="0">
                    <c:v>0.25176319258162194</c:v>
                  </c:pt>
                  <c:pt idx="1">
                    <c:v>0.41452038625224796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('C:\Users\Kai-Chau\Downloads\[20160601 QPCR result.xlsx]工作表8'!$B$10,'C:\Users\Kai-Chau\Downloads\[20160601 QPCR result.xlsx]工作表8'!$B$13)</c:f>
              <c:numCache>
                <c:formatCode>General</c:formatCode>
                <c:ptCount val="2"/>
                <c:pt idx="0">
                  <c:v>1.0539290712396865</c:v>
                </c:pt>
                <c:pt idx="1">
                  <c:v>2.2657677705915966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smConfetti">
              <a:fgClr>
                <a:schemeClr val="accent3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('C:\Users\Kai-Chau\Downloads\[20160601 QPCR result.xlsx]工作表8'!$E$11,'C:\Users\Kai-Chau\Downloads\[20160601 QPCR result.xlsx]工作表8'!$E$14)</c:f>
                <c:numCache>
                  <c:formatCode>General</c:formatCode>
                  <c:ptCount val="2"/>
                  <c:pt idx="0">
                    <c:v>5.6683140837543111E-2</c:v>
                  </c:pt>
                  <c:pt idx="1">
                    <c:v>0.8252232003300648</c:v>
                  </c:pt>
                </c:numCache>
              </c:numRef>
            </c:plus>
            <c:minus>
              <c:numRef>
                <c:f>('C:\Users\Kai-Chau\Downloads\[20160601 QPCR result.xlsx]工作表8'!$F$11,'C:\Users\Kai-Chau\Downloads\[20160601 QPCR result.xlsx]工作表8'!$F$14)</c:f>
                <c:numCache>
                  <c:formatCode>General</c:formatCode>
                  <c:ptCount val="2"/>
                  <c:pt idx="0">
                    <c:v>5.3111278378767501E-2</c:v>
                  </c:pt>
                  <c:pt idx="1">
                    <c:v>0.61396441618552466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('C:\Users\Kai-Chau\Downloads\[20160601 QPCR result.xlsx]工作表8'!$B$11,'C:\Users\Kai-Chau\Downloads\[20160601 QPCR result.xlsx]工作表8'!$B$14)</c:f>
              <c:numCache>
                <c:formatCode>General</c:formatCode>
                <c:ptCount val="2"/>
                <c:pt idx="0">
                  <c:v>0.84284154475469963</c:v>
                </c:pt>
                <c:pt idx="1">
                  <c:v>2.3982798275822264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48609280"/>
        <c:axId val="71716800"/>
      </c:barChart>
      <c:catAx>
        <c:axId val="48609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1716800"/>
        <c:crosses val="autoZero"/>
        <c:auto val="1"/>
        <c:lblAlgn val="ctr"/>
        <c:lblOffset val="100"/>
        <c:noMultiLvlLbl val="0"/>
      </c:catAx>
      <c:valAx>
        <c:axId val="71716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>
                    <a:solidFill>
                      <a:schemeClr val="tx1"/>
                    </a:solidFill>
                  </a:rPr>
                  <a:t>Relative expression level</a:t>
                </a:r>
                <a:endParaRPr lang="zh-TW" altLang="en-US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5.7060653391453234E-2"/>
              <c:y val="4.7284668597767567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8609280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30587339200401"/>
          <c:y val="9.8338176330134697E-2"/>
          <c:w val="0.70136397452582333"/>
          <c:h val="0.59209940843342845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(工作表3!$E$9,工作表3!$E$12)</c:f>
                <c:numCache>
                  <c:formatCode>General</c:formatCode>
                  <c:ptCount val="2"/>
                  <c:pt idx="0">
                    <c:v>0.21262415221513176</c:v>
                  </c:pt>
                  <c:pt idx="1">
                    <c:v>0.26820459139630692</c:v>
                  </c:pt>
                </c:numCache>
              </c:numRef>
            </c:plus>
            <c:minus>
              <c:numRef>
                <c:f>(工作表3!$F$9,工作表3!$F$12)</c:f>
                <c:numCache>
                  <c:formatCode>General</c:formatCode>
                  <c:ptCount val="2"/>
                  <c:pt idx="0">
                    <c:v>0.17534217162566468</c:v>
                  </c:pt>
                  <c:pt idx="1">
                    <c:v>0.24434975799635605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(工作表3!$B$9,工作表3!$B$12)</c:f>
              <c:numCache>
                <c:formatCode>General</c:formatCode>
                <c:ptCount val="2"/>
                <c:pt idx="0">
                  <c:v>1</c:v>
                </c:pt>
                <c:pt idx="1">
                  <c:v>2.747272466859235</c:v>
                </c:pt>
              </c:numCache>
            </c:numRef>
          </c:val>
        </c:ser>
        <c:ser>
          <c:idx val="1"/>
          <c:order val="1"/>
          <c:tx>
            <c:v>sahy9-1</c:v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(工作表3!$E$10,工作表3!$E$13)</c:f>
                <c:numCache>
                  <c:formatCode>General</c:formatCode>
                  <c:ptCount val="2"/>
                  <c:pt idx="0">
                    <c:v>0.35845926190043997</c:v>
                  </c:pt>
                  <c:pt idx="1">
                    <c:v>0.62830274509370287</c:v>
                  </c:pt>
                </c:numCache>
              </c:numRef>
            </c:plus>
            <c:minus>
              <c:numRef>
                <c:f>(工作表3!$F$10,工作表3!$F$13)</c:f>
                <c:numCache>
                  <c:formatCode>General</c:formatCode>
                  <c:ptCount val="2"/>
                  <c:pt idx="0">
                    <c:v>0.26236820986742626</c:v>
                  </c:pt>
                  <c:pt idx="1">
                    <c:v>0.50646273888626459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(工作表3!$B$10,工作表3!$B$13)</c:f>
              <c:numCache>
                <c:formatCode>General</c:formatCode>
                <c:ptCount val="2"/>
                <c:pt idx="0">
                  <c:v>0.9787416503974341</c:v>
                </c:pt>
                <c:pt idx="1">
                  <c:v>2.6117195741778381</c:v>
                </c:pt>
              </c:numCache>
            </c:numRef>
          </c:val>
        </c:ser>
        <c:ser>
          <c:idx val="2"/>
          <c:order val="2"/>
          <c:tx>
            <c:v>sahy9-2</c:v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(工作表3!$E$11,工作表3!$E$14)</c:f>
                <c:numCache>
                  <c:formatCode>General</c:formatCode>
                  <c:ptCount val="2"/>
                  <c:pt idx="0">
                    <c:v>0.14588049559476368</c:v>
                  </c:pt>
                  <c:pt idx="1">
                    <c:v>1.3407718526010597</c:v>
                  </c:pt>
                </c:numCache>
              </c:numRef>
            </c:plus>
            <c:minus>
              <c:numRef>
                <c:f>(工作表3!$F$11,工作表3!$F$14)</c:f>
                <c:numCache>
                  <c:formatCode>General</c:formatCode>
                  <c:ptCount val="2"/>
                  <c:pt idx="0">
                    <c:v>0.12633650306310418</c:v>
                  </c:pt>
                  <c:pt idx="1">
                    <c:v>0.93499450677636231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'C:\Users\Kai-Chau\Downloads\[20160601 QPCR result.xlsx]工作表8'!$I$10:$I$11</c:f>
              <c:strCache>
                <c:ptCount val="2"/>
                <c:pt idx="0">
                  <c:v>normal</c:v>
                </c:pt>
                <c:pt idx="1">
                  <c:v>150 mM NaCl</c:v>
                </c:pt>
              </c:strCache>
            </c:strRef>
          </c:cat>
          <c:val>
            <c:numRef>
              <c:f>(工作表3!$B$11,工作表3!$B$14)</c:f>
              <c:numCache>
                <c:formatCode>General</c:formatCode>
                <c:ptCount val="2"/>
                <c:pt idx="0">
                  <c:v>0.94300239056580581</c:v>
                </c:pt>
                <c:pt idx="1">
                  <c:v>3.0894142561717639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45493760"/>
        <c:axId val="71720256"/>
      </c:barChart>
      <c:catAx>
        <c:axId val="45493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1720256"/>
        <c:crosses val="autoZero"/>
        <c:auto val="1"/>
        <c:lblAlgn val="ctr"/>
        <c:lblOffset val="100"/>
        <c:noMultiLvlLbl val="0"/>
      </c:catAx>
      <c:valAx>
        <c:axId val="7172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>
                    <a:solidFill>
                      <a:schemeClr val="tx1"/>
                    </a:solidFill>
                  </a:rPr>
                  <a:t>Relative expression level</a:t>
                </a:r>
                <a:endParaRPr lang="zh-TW" altLang="en-US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12269406618919704"/>
              <c:y val="5.1181431282911652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5493760"/>
        <c:crosses val="autoZero"/>
        <c:crossBetween val="between"/>
      </c:valAx>
      <c:spPr>
        <a:noFill/>
        <a:ln w="254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3977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9507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243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8186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1213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432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663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155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93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1511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5620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F216A-BF68-4A02-A990-9E5ACED27AEB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442F2-2958-48D1-A516-2DDF66BC05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861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群組 31"/>
          <p:cNvGrpSpPr/>
          <p:nvPr/>
        </p:nvGrpSpPr>
        <p:grpSpPr>
          <a:xfrm>
            <a:off x="2051720" y="1375609"/>
            <a:ext cx="4824536" cy="3853591"/>
            <a:chOff x="2051720" y="356464"/>
            <a:chExt cx="4824536" cy="3853591"/>
          </a:xfrm>
        </p:grpSpPr>
        <p:grpSp>
          <p:nvGrpSpPr>
            <p:cNvPr id="4" name="群組 3"/>
            <p:cNvGrpSpPr/>
            <p:nvPr/>
          </p:nvGrpSpPr>
          <p:grpSpPr>
            <a:xfrm>
              <a:off x="2230058" y="860520"/>
              <a:ext cx="2269954" cy="1704384"/>
              <a:chOff x="1201584" y="4581128"/>
              <a:chExt cx="2269954" cy="1704384"/>
            </a:xfrm>
          </p:grpSpPr>
          <p:grpSp>
            <p:nvGrpSpPr>
              <p:cNvPr id="5" name="群組 4"/>
              <p:cNvGrpSpPr/>
              <p:nvPr/>
            </p:nvGrpSpPr>
            <p:grpSpPr>
              <a:xfrm>
                <a:off x="1201584" y="4581128"/>
                <a:ext cx="2269954" cy="1704384"/>
                <a:chOff x="1331771" y="5153616"/>
                <a:chExt cx="2269954" cy="1704384"/>
              </a:xfrm>
            </p:grpSpPr>
            <p:graphicFrame>
              <p:nvGraphicFramePr>
                <p:cNvPr id="10" name="圖表 9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379537695"/>
                    </p:ext>
                  </p:extLst>
                </p:nvPr>
              </p:nvGraphicFramePr>
              <p:xfrm>
                <a:off x="1331771" y="5153616"/>
                <a:ext cx="2269954" cy="170438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11" name="文字方塊 10"/>
                <p:cNvSpPr txBox="1"/>
                <p:nvPr/>
              </p:nvSpPr>
              <p:spPr>
                <a:xfrm>
                  <a:off x="2051720" y="5204924"/>
                  <a:ext cx="108352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TW" sz="1200" b="1" i="1" dirty="0" smtClean="0"/>
                    <a:t>P5CS1</a:t>
                  </a:r>
                  <a:endParaRPr lang="zh-TW" altLang="en-US" sz="1200" b="1" i="1" dirty="0"/>
                </a:p>
              </p:txBody>
            </p:sp>
          </p:grpSp>
          <p:sp>
            <p:nvSpPr>
              <p:cNvPr id="6" name="文字方塊 5"/>
              <p:cNvSpPr txBox="1"/>
              <p:nvPr/>
            </p:nvSpPr>
            <p:spPr>
              <a:xfrm>
                <a:off x="2180200" y="5673563"/>
                <a:ext cx="3600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**</a:t>
                </a:r>
                <a:endParaRPr lang="zh-TW" altLang="en-US" sz="1000" b="1" dirty="0"/>
              </a:p>
            </p:txBody>
          </p:sp>
          <p:sp>
            <p:nvSpPr>
              <p:cNvPr id="7" name="文字方塊 6"/>
              <p:cNvSpPr txBox="1"/>
              <p:nvPr/>
            </p:nvSpPr>
            <p:spPr>
              <a:xfrm>
                <a:off x="2812828" y="5517232"/>
                <a:ext cx="3600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**</a:t>
                </a:r>
                <a:endParaRPr lang="zh-TW" altLang="en-US" sz="1000" b="1" dirty="0"/>
              </a:p>
            </p:txBody>
          </p:sp>
          <p:sp>
            <p:nvSpPr>
              <p:cNvPr id="8" name="文字方塊 7"/>
              <p:cNvSpPr txBox="1"/>
              <p:nvPr/>
            </p:nvSpPr>
            <p:spPr>
              <a:xfrm>
                <a:off x="3033186" y="5477307"/>
                <a:ext cx="251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</a:t>
                </a:r>
                <a:endParaRPr lang="zh-TW" altLang="en-US" sz="1000" b="1" dirty="0"/>
              </a:p>
            </p:txBody>
          </p:sp>
          <p:sp>
            <p:nvSpPr>
              <p:cNvPr id="9" name="文字方塊 8"/>
              <p:cNvSpPr txBox="1"/>
              <p:nvPr/>
            </p:nvSpPr>
            <p:spPr>
              <a:xfrm>
                <a:off x="2040508" y="5677887"/>
                <a:ext cx="251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000" b="1" dirty="0" smtClean="0"/>
                  <a:t>*</a:t>
                </a:r>
                <a:endParaRPr lang="zh-TW" altLang="en-US" sz="1000" b="1" dirty="0"/>
              </a:p>
            </p:txBody>
          </p:sp>
        </p:grpSp>
        <p:grpSp>
          <p:nvGrpSpPr>
            <p:cNvPr id="14" name="群組 13"/>
            <p:cNvGrpSpPr/>
            <p:nvPr/>
          </p:nvGrpSpPr>
          <p:grpSpPr>
            <a:xfrm>
              <a:off x="4414044" y="356464"/>
              <a:ext cx="2462212" cy="2117025"/>
              <a:chOff x="3563888" y="980728"/>
              <a:chExt cx="2462212" cy="2117025"/>
            </a:xfrm>
          </p:grpSpPr>
          <p:graphicFrame>
            <p:nvGraphicFramePr>
              <p:cNvPr id="12" name="圖表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83512674"/>
                  </p:ext>
                </p:extLst>
              </p:nvPr>
            </p:nvGraphicFramePr>
            <p:xfrm>
              <a:off x="3563888" y="980728"/>
              <a:ext cx="2462212" cy="21170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3" name="文字方塊 12"/>
              <p:cNvSpPr txBox="1"/>
              <p:nvPr/>
            </p:nvSpPr>
            <p:spPr>
              <a:xfrm>
                <a:off x="4283969" y="1538686"/>
                <a:ext cx="15121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200" b="1" dirty="0" err="1" smtClean="0"/>
                  <a:t>Proline</a:t>
                </a:r>
                <a:r>
                  <a:rPr lang="en-US" altLang="zh-TW" sz="1200" b="1" dirty="0" smtClean="0"/>
                  <a:t> content</a:t>
                </a:r>
                <a:endParaRPr lang="zh-TW" altLang="en-US" sz="1200" b="1" dirty="0"/>
              </a:p>
            </p:txBody>
          </p:sp>
        </p:grpSp>
        <p:grpSp>
          <p:nvGrpSpPr>
            <p:cNvPr id="15" name="群組 14"/>
            <p:cNvGrpSpPr/>
            <p:nvPr/>
          </p:nvGrpSpPr>
          <p:grpSpPr>
            <a:xfrm>
              <a:off x="2181796" y="2427437"/>
              <a:ext cx="2448272" cy="1721643"/>
              <a:chOff x="5689825" y="5024209"/>
              <a:chExt cx="2448272" cy="1750777"/>
            </a:xfrm>
          </p:grpSpPr>
          <p:graphicFrame>
            <p:nvGraphicFramePr>
              <p:cNvPr id="16" name="圖表 1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69707772"/>
                  </p:ext>
                </p:extLst>
              </p:nvPr>
            </p:nvGraphicFramePr>
            <p:xfrm>
              <a:off x="5689825" y="5136200"/>
              <a:ext cx="2448272" cy="163878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7" name="文字方塊 16"/>
              <p:cNvSpPr txBox="1"/>
              <p:nvPr/>
            </p:nvSpPr>
            <p:spPr>
              <a:xfrm>
                <a:off x="6593205" y="5024209"/>
                <a:ext cx="10835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200" b="1" i="1" dirty="0" smtClean="0"/>
                  <a:t>DREB2A</a:t>
                </a:r>
                <a:endParaRPr lang="zh-TW" altLang="en-US" sz="1200" b="1" i="1" dirty="0"/>
              </a:p>
            </p:txBody>
          </p:sp>
        </p:grpSp>
        <p:grpSp>
          <p:nvGrpSpPr>
            <p:cNvPr id="18" name="群組 17"/>
            <p:cNvGrpSpPr/>
            <p:nvPr/>
          </p:nvGrpSpPr>
          <p:grpSpPr>
            <a:xfrm>
              <a:off x="4297187" y="2427437"/>
              <a:ext cx="2482671" cy="1721643"/>
              <a:chOff x="3779912" y="2012208"/>
              <a:chExt cx="2362532" cy="1704824"/>
            </a:xfrm>
          </p:grpSpPr>
          <p:graphicFrame>
            <p:nvGraphicFramePr>
              <p:cNvPr id="19" name="圖表 1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33911929"/>
                  </p:ext>
                </p:extLst>
              </p:nvPr>
            </p:nvGraphicFramePr>
            <p:xfrm>
              <a:off x="3779912" y="2116939"/>
              <a:ext cx="2362532" cy="160009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0" name="文字方塊 19"/>
              <p:cNvSpPr txBox="1"/>
              <p:nvPr/>
            </p:nvSpPr>
            <p:spPr>
              <a:xfrm>
                <a:off x="4572000" y="2012208"/>
                <a:ext cx="10835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200" b="1" i="1" dirty="0" smtClean="0"/>
                  <a:t>DREB2B</a:t>
                </a:r>
                <a:endParaRPr lang="zh-TW" altLang="en-US" sz="1200" b="1" i="1" dirty="0"/>
              </a:p>
            </p:txBody>
          </p:sp>
        </p:grpSp>
        <p:grpSp>
          <p:nvGrpSpPr>
            <p:cNvPr id="21" name="群組 20"/>
            <p:cNvGrpSpPr/>
            <p:nvPr/>
          </p:nvGrpSpPr>
          <p:grpSpPr>
            <a:xfrm>
              <a:off x="2987824" y="3933056"/>
              <a:ext cx="3622403" cy="276999"/>
              <a:chOff x="3961633" y="6165304"/>
              <a:chExt cx="3622403" cy="276999"/>
            </a:xfrm>
          </p:grpSpPr>
          <p:grpSp>
            <p:nvGrpSpPr>
              <p:cNvPr id="22" name="群組 21"/>
              <p:cNvGrpSpPr/>
              <p:nvPr/>
            </p:nvGrpSpPr>
            <p:grpSpPr>
              <a:xfrm>
                <a:off x="3961633" y="6165304"/>
                <a:ext cx="970407" cy="276999"/>
                <a:chOff x="3961633" y="6165304"/>
                <a:chExt cx="970407" cy="276999"/>
              </a:xfrm>
            </p:grpSpPr>
            <p:sp>
              <p:nvSpPr>
                <p:cNvPr id="29" name="矩形 28"/>
                <p:cNvSpPr/>
                <p:nvPr/>
              </p:nvSpPr>
              <p:spPr>
                <a:xfrm>
                  <a:off x="3961633" y="6237312"/>
                  <a:ext cx="161735" cy="14401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200"/>
                </a:p>
              </p:txBody>
            </p:sp>
            <p:sp>
              <p:nvSpPr>
                <p:cNvPr id="30" name="文字方塊 29"/>
                <p:cNvSpPr txBox="1"/>
                <p:nvPr/>
              </p:nvSpPr>
              <p:spPr>
                <a:xfrm>
                  <a:off x="4100467" y="6165304"/>
                  <a:ext cx="83157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200" b="1" dirty="0" smtClean="0"/>
                    <a:t>: Col-0</a:t>
                  </a:r>
                  <a:endParaRPr lang="zh-TW" altLang="en-US" sz="1200" b="1" dirty="0"/>
                </a:p>
              </p:txBody>
            </p:sp>
          </p:grpSp>
          <p:grpSp>
            <p:nvGrpSpPr>
              <p:cNvPr id="23" name="群組 22"/>
              <p:cNvGrpSpPr/>
              <p:nvPr/>
            </p:nvGrpSpPr>
            <p:grpSpPr>
              <a:xfrm>
                <a:off x="4860032" y="6165304"/>
                <a:ext cx="1601895" cy="276999"/>
                <a:chOff x="5058337" y="6165304"/>
                <a:chExt cx="1601895" cy="276999"/>
              </a:xfrm>
            </p:grpSpPr>
            <p:sp>
              <p:nvSpPr>
                <p:cNvPr id="27" name="矩形 26"/>
                <p:cNvSpPr/>
                <p:nvPr/>
              </p:nvSpPr>
              <p:spPr>
                <a:xfrm>
                  <a:off x="5058337" y="6237312"/>
                  <a:ext cx="161735" cy="144016"/>
                </a:xfrm>
                <a:prstGeom prst="rect">
                  <a:avLst/>
                </a:prstGeom>
                <a:pattFill prst="pct80">
                  <a:fgClr>
                    <a:schemeClr val="tx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200"/>
                </a:p>
              </p:txBody>
            </p:sp>
            <p:sp>
              <p:nvSpPr>
                <p:cNvPr id="28" name="文字方塊 27"/>
                <p:cNvSpPr txBox="1"/>
                <p:nvPr/>
              </p:nvSpPr>
              <p:spPr>
                <a:xfrm>
                  <a:off x="5164325" y="6165304"/>
                  <a:ext cx="149590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200" b="1" dirty="0" smtClean="0"/>
                    <a:t>: </a:t>
                  </a:r>
                  <a:r>
                    <a:rPr lang="en-US" altLang="zh-TW" sz="1200" b="1" i="1" dirty="0" smtClean="0"/>
                    <a:t>sahy9/apum23</a:t>
                  </a:r>
                  <a:endParaRPr lang="zh-TW" altLang="en-US" sz="1200" b="1" i="1" dirty="0"/>
                </a:p>
              </p:txBody>
            </p:sp>
          </p:grpSp>
          <p:grpSp>
            <p:nvGrpSpPr>
              <p:cNvPr id="24" name="群組 23"/>
              <p:cNvGrpSpPr/>
              <p:nvPr/>
            </p:nvGrpSpPr>
            <p:grpSpPr>
              <a:xfrm>
                <a:off x="6426489" y="6165304"/>
                <a:ext cx="1157547" cy="276999"/>
                <a:chOff x="6426489" y="6165304"/>
                <a:chExt cx="1157547" cy="276999"/>
              </a:xfrm>
            </p:grpSpPr>
            <p:sp>
              <p:nvSpPr>
                <p:cNvPr id="25" name="矩形 24"/>
                <p:cNvSpPr/>
                <p:nvPr/>
              </p:nvSpPr>
              <p:spPr>
                <a:xfrm>
                  <a:off x="6426489" y="6237312"/>
                  <a:ext cx="161735" cy="144016"/>
                </a:xfrm>
                <a:prstGeom prst="rect">
                  <a:avLst/>
                </a:prstGeom>
                <a:pattFill prst="pct5">
                  <a:fgClr>
                    <a:schemeClr val="tx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200"/>
                </a:p>
              </p:txBody>
            </p:sp>
            <p:sp>
              <p:nvSpPr>
                <p:cNvPr id="26" name="文字方塊 25"/>
                <p:cNvSpPr txBox="1"/>
                <p:nvPr/>
              </p:nvSpPr>
              <p:spPr>
                <a:xfrm>
                  <a:off x="6548739" y="6165304"/>
                  <a:ext cx="103529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200" b="1" i="1" dirty="0" smtClean="0"/>
                    <a:t>: apum23-2</a:t>
                  </a:r>
                  <a:endParaRPr lang="zh-TW" altLang="en-US" sz="1200" b="1" i="1" dirty="0"/>
                </a:p>
              </p:txBody>
            </p:sp>
          </p:grpSp>
        </p:grpSp>
        <p:sp>
          <p:nvSpPr>
            <p:cNvPr id="3" name="文字方塊 2"/>
            <p:cNvSpPr txBox="1"/>
            <p:nvPr/>
          </p:nvSpPr>
          <p:spPr>
            <a:xfrm>
              <a:off x="2051720" y="692696"/>
              <a:ext cx="432048" cy="368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b="1" dirty="0"/>
                <a:t>a</a:t>
              </a:r>
              <a:endParaRPr lang="zh-TW" altLang="en-US" b="1" dirty="0"/>
            </a:p>
          </p:txBody>
        </p:sp>
        <p:sp>
          <p:nvSpPr>
            <p:cNvPr id="31" name="文字方塊 30"/>
            <p:cNvSpPr txBox="1"/>
            <p:nvPr/>
          </p:nvSpPr>
          <p:spPr>
            <a:xfrm>
              <a:off x="2060773" y="2412722"/>
              <a:ext cx="432048" cy="368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b="1" dirty="0"/>
                <a:t>b</a:t>
              </a:r>
              <a:endParaRPr lang="zh-TW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03130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31</Words>
  <Application>Microsoft Office PowerPoint</Application>
  <PresentationFormat>如螢幕大小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11</cp:revision>
  <cp:lastPrinted>2017-09-21T09:02:25Z</cp:lastPrinted>
  <dcterms:created xsi:type="dcterms:W3CDTF">2017-05-31T00:59:24Z</dcterms:created>
  <dcterms:modified xsi:type="dcterms:W3CDTF">2017-09-21T09:02:31Z</dcterms:modified>
</cp:coreProperties>
</file>