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99300" cy="102346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18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461286981185096"/>
          <c:y val="0.14793693977620492"/>
          <c:w val="0.65795181254370427"/>
          <c:h val="0.60120594598881849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(工作表3!$E$23,工作表3!$E$26)</c:f>
                <c:numCache>
                  <c:formatCode>General</c:formatCode>
                  <c:ptCount val="2"/>
                  <c:pt idx="0">
                    <c:v>0.84756028433916253</c:v>
                  </c:pt>
                  <c:pt idx="1">
                    <c:v>2.7850461673379829</c:v>
                  </c:pt>
                </c:numCache>
              </c:numRef>
            </c:plus>
            <c:minus>
              <c:numRef>
                <c:f>(工作表3!$F$23,工作表3!$F$26)</c:f>
                <c:numCache>
                  <c:formatCode>General</c:formatCode>
                  <c:ptCount val="2"/>
                  <c:pt idx="0">
                    <c:v>0.45874567207549544</c:v>
                  </c:pt>
                  <c:pt idx="1">
                    <c:v>1.1387834082867387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(工作表3!$B$23,工作表3!$B$26)</c:f>
              <c:numCache>
                <c:formatCode>General</c:formatCode>
                <c:ptCount val="2"/>
                <c:pt idx="0">
                  <c:v>1</c:v>
                </c:pt>
                <c:pt idx="1">
                  <c:v>1.926523788040293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(工作表3!$E$24,工作表3!$E$27)</c:f>
                <c:numCache>
                  <c:formatCode>General</c:formatCode>
                  <c:ptCount val="2"/>
                  <c:pt idx="0">
                    <c:v>2.0766368656073624</c:v>
                  </c:pt>
                  <c:pt idx="1">
                    <c:v>4.0173935752157082</c:v>
                  </c:pt>
                </c:numCache>
              </c:numRef>
            </c:plus>
            <c:minus>
              <c:numRef>
                <c:f>(工作表3!$F$24,工作表3!$F$27)</c:f>
                <c:numCache>
                  <c:formatCode>General</c:formatCode>
                  <c:ptCount val="2"/>
                  <c:pt idx="0">
                    <c:v>1.5158921360280289</c:v>
                  </c:pt>
                  <c:pt idx="1">
                    <c:v>2.7271436779449463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(工作表3!$B$24,工作表3!$B$27)</c:f>
              <c:numCache>
                <c:formatCode>General</c:formatCode>
                <c:ptCount val="2"/>
                <c:pt idx="0">
                  <c:v>5.6138869041563044</c:v>
                </c:pt>
                <c:pt idx="1">
                  <c:v>8.491385671598346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(工作表3!$E$25,工作表3!$E$28)</c:f>
                <c:numCache>
                  <c:formatCode>General</c:formatCode>
                  <c:ptCount val="2"/>
                  <c:pt idx="0">
                    <c:v>1.0456345818358503</c:v>
                  </c:pt>
                  <c:pt idx="1">
                    <c:v>3.9362747857045814</c:v>
                  </c:pt>
                </c:numCache>
              </c:numRef>
            </c:plus>
            <c:minus>
              <c:numRef>
                <c:f>(工作表3!$F$25,工作表3!$F$28)</c:f>
                <c:numCache>
                  <c:formatCode>General</c:formatCode>
                  <c:ptCount val="2"/>
                  <c:pt idx="0">
                    <c:v>0.92901950561486668</c:v>
                  </c:pt>
                  <c:pt idx="1">
                    <c:v>2.7455004205049409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(工作表3!$B$25,工作表3!$B$28)</c:f>
              <c:numCache>
                <c:formatCode>General</c:formatCode>
                <c:ptCount val="2"/>
                <c:pt idx="0">
                  <c:v>8.3300972202784713</c:v>
                </c:pt>
                <c:pt idx="1">
                  <c:v>9.0756438794876679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72119296"/>
        <c:axId val="92348416"/>
      </c:barChart>
      <c:catAx>
        <c:axId val="72119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92348416"/>
        <c:crosses val="autoZero"/>
        <c:auto val="1"/>
        <c:lblAlgn val="ctr"/>
        <c:lblOffset val="100"/>
        <c:noMultiLvlLbl val="0"/>
      </c:catAx>
      <c:valAx>
        <c:axId val="92348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900" b="1" i="0" baseline="0">
                    <a:solidFill>
                      <a:sysClr val="windowText" lastClr="000000"/>
                    </a:solidFill>
                    <a:effectLst/>
                  </a:rPr>
                  <a:t>Relative expression level</a:t>
                </a:r>
                <a:endParaRPr lang="zh-TW" altLang="zh-TW" sz="900">
                  <a:solidFill>
                    <a:sysClr val="windowText" lastClr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11412130678290647"/>
              <c:y val="9.985545125829956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2119296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800489488096093"/>
          <c:y val="8.5299120875631809E-2"/>
          <c:w val="0.65787379833613258"/>
          <c:h val="0.59523033204987774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(工作表3!$E$23,工作表3!$E$26)</c:f>
                <c:numCache>
                  <c:formatCode>General</c:formatCode>
                  <c:ptCount val="2"/>
                  <c:pt idx="0">
                    <c:v>0.22089998244453146</c:v>
                  </c:pt>
                  <c:pt idx="1">
                    <c:v>1.1945348944817296</c:v>
                  </c:pt>
                </c:numCache>
              </c:numRef>
            </c:plus>
            <c:minus>
              <c:numRef>
                <c:f>(工作表3!$F$23,工作表3!$F$26)</c:f>
                <c:numCache>
                  <c:formatCode>General</c:formatCode>
                  <c:ptCount val="2"/>
                  <c:pt idx="0">
                    <c:v>0.18093208749355316</c:v>
                  </c:pt>
                  <c:pt idx="1">
                    <c:v>0.97503300153017136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(工作表3!$B$23,工作表3!$B$26)</c:f>
              <c:numCache>
                <c:formatCode>General</c:formatCode>
                <c:ptCount val="2"/>
                <c:pt idx="0">
                  <c:v>1</c:v>
                </c:pt>
                <c:pt idx="1">
                  <c:v>5.3061544387505073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(工作表3!$E$24,工作表3!$E$27)</c:f>
                <c:numCache>
                  <c:formatCode>General</c:formatCode>
                  <c:ptCount val="2"/>
                  <c:pt idx="0">
                    <c:v>1.8172078933094835</c:v>
                  </c:pt>
                  <c:pt idx="1">
                    <c:v>12.663568856844876</c:v>
                  </c:pt>
                </c:numCache>
              </c:numRef>
            </c:plus>
            <c:minus>
              <c:numRef>
                <c:f>(工作表3!$F$24,工作表3!$F$27)</c:f>
                <c:numCache>
                  <c:formatCode>General</c:formatCode>
                  <c:ptCount val="2"/>
                  <c:pt idx="0">
                    <c:v>0.97731236458359594</c:v>
                  </c:pt>
                  <c:pt idx="1">
                    <c:v>9.0127030114134961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(工作表3!$B$24,工作表3!$B$27)</c:f>
              <c:numCache>
                <c:formatCode>General</c:formatCode>
                <c:ptCount val="2"/>
                <c:pt idx="0">
                  <c:v>2.1145245836043545</c:v>
                </c:pt>
                <c:pt idx="1">
                  <c:v>31.261895123906363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(工作表3!$E$25,工作表3!$E$28)</c:f>
                <c:numCache>
                  <c:formatCode>General</c:formatCode>
                  <c:ptCount val="2"/>
                  <c:pt idx="0">
                    <c:v>2.2855911071409576</c:v>
                  </c:pt>
                  <c:pt idx="1">
                    <c:v>13.17761628940135</c:v>
                  </c:pt>
                </c:numCache>
              </c:numRef>
            </c:plus>
            <c:minus>
              <c:numRef>
                <c:f>(工作表3!$F$25,工作表3!$F$28)</c:f>
                <c:numCache>
                  <c:formatCode>General</c:formatCode>
                  <c:ptCount val="2"/>
                  <c:pt idx="0">
                    <c:v>1.8066593946561893</c:v>
                  </c:pt>
                  <c:pt idx="1">
                    <c:v>10.746463017957026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(工作表3!$B$25,工作表3!$B$28)</c:f>
              <c:numCache>
                <c:formatCode>General</c:formatCode>
                <c:ptCount val="2"/>
                <c:pt idx="0">
                  <c:v>8.6218651603493885</c:v>
                </c:pt>
                <c:pt idx="1">
                  <c:v>58.249213565523469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71900160"/>
        <c:axId val="87803008"/>
      </c:barChart>
      <c:catAx>
        <c:axId val="71900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87803008"/>
        <c:crosses val="autoZero"/>
        <c:auto val="1"/>
        <c:lblAlgn val="ctr"/>
        <c:lblOffset val="100"/>
        <c:noMultiLvlLbl val="0"/>
      </c:catAx>
      <c:valAx>
        <c:axId val="87803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900" b="1" i="0" baseline="0">
                    <a:solidFill>
                      <a:sysClr val="windowText" lastClr="000000"/>
                    </a:solidFill>
                    <a:effectLst/>
                  </a:rPr>
                  <a:t>Relative expression level</a:t>
                </a:r>
                <a:endParaRPr lang="zh-TW" altLang="zh-TW" sz="900">
                  <a:solidFill>
                    <a:sysClr val="windowText" lastClr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7.2622649770940489E-2"/>
              <c:y val="4.6526793204890074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1900160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55593178425878"/>
          <c:y val="8.4350531100409132E-2"/>
          <c:w val="0.65128528794021789"/>
          <c:h val="0.60835752549233657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(工作表3!$E$16,工作表3!$E$19)</c:f>
                <c:numCache>
                  <c:formatCode>General</c:formatCode>
                  <c:ptCount val="2"/>
                  <c:pt idx="0">
                    <c:v>0.2448992653176254</c:v>
                  </c:pt>
                  <c:pt idx="1">
                    <c:v>0.47814013257711441</c:v>
                  </c:pt>
                </c:numCache>
              </c:numRef>
            </c:plus>
            <c:minus>
              <c:numRef>
                <c:f>(工作表3!$F$16,工作表3!$F$19)</c:f>
                <c:numCache>
                  <c:formatCode>General</c:formatCode>
                  <c:ptCount val="2"/>
                  <c:pt idx="0">
                    <c:v>0.1967221542661457</c:v>
                  </c:pt>
                  <c:pt idx="1">
                    <c:v>0.39291313217578927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(工作表3!$B$16,工作表3!$B$19)</c:f>
              <c:numCache>
                <c:formatCode>General</c:formatCode>
                <c:ptCount val="2"/>
                <c:pt idx="0">
                  <c:v>1</c:v>
                </c:pt>
                <c:pt idx="1">
                  <c:v>2.2043194788643721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(工作表3!$E$17,工作表3!$E$20)</c:f>
                <c:numCache>
                  <c:formatCode>General</c:formatCode>
                  <c:ptCount val="2"/>
                  <c:pt idx="0">
                    <c:v>1.9125801409278189</c:v>
                  </c:pt>
                  <c:pt idx="1">
                    <c:v>2.0827845287977027</c:v>
                  </c:pt>
                </c:numCache>
              </c:numRef>
            </c:plus>
            <c:minus>
              <c:numRef>
                <c:f>(工作表3!$F$17,工作表3!$F$20)</c:f>
                <c:numCache>
                  <c:formatCode>General</c:formatCode>
                  <c:ptCount val="2"/>
                  <c:pt idx="0">
                    <c:v>1.7086209307269353</c:v>
                  </c:pt>
                  <c:pt idx="1">
                    <c:v>1.966848609914571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(工作表3!$B$17,工作表3!$B$20)</c:f>
              <c:numCache>
                <c:formatCode>General</c:formatCode>
                <c:ptCount val="2"/>
                <c:pt idx="0">
                  <c:v>16.02219609138146</c:v>
                </c:pt>
                <c:pt idx="1">
                  <c:v>35.334363109219069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(工作表3!$E$18,工作表3!$E$21)</c:f>
                <c:numCache>
                  <c:formatCode>General</c:formatCode>
                  <c:ptCount val="2"/>
                  <c:pt idx="0">
                    <c:v>1.8825613346064802</c:v>
                  </c:pt>
                  <c:pt idx="1">
                    <c:v>18.044276061316694</c:v>
                  </c:pt>
                </c:numCache>
              </c:numRef>
            </c:plus>
            <c:minus>
              <c:numRef>
                <c:f>(工作表3!$F$18,工作表3!$F$21)</c:f>
                <c:numCache>
                  <c:formatCode>General</c:formatCode>
                  <c:ptCount val="2"/>
                  <c:pt idx="0">
                    <c:v>1.6757351158118716</c:v>
                  </c:pt>
                  <c:pt idx="1">
                    <c:v>11.817960958105523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(工作表3!$B$18,工作表3!$B$21)</c:f>
              <c:numCache>
                <c:formatCode>General</c:formatCode>
                <c:ptCount val="2"/>
                <c:pt idx="0">
                  <c:v>15.252776724610593</c:v>
                </c:pt>
                <c:pt idx="1">
                  <c:v>34.249238349652117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75066368"/>
        <c:axId val="92396288"/>
      </c:barChart>
      <c:catAx>
        <c:axId val="75066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92396288"/>
        <c:crosses val="autoZero"/>
        <c:auto val="1"/>
        <c:lblAlgn val="ctr"/>
        <c:lblOffset val="100"/>
        <c:noMultiLvlLbl val="0"/>
      </c:catAx>
      <c:valAx>
        <c:axId val="92396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900" b="1" i="0" baseline="0">
                    <a:solidFill>
                      <a:sysClr val="windowText" lastClr="000000"/>
                    </a:solidFill>
                    <a:effectLst/>
                  </a:rPr>
                  <a:t>Relative expression level</a:t>
                </a:r>
                <a:endParaRPr lang="zh-TW" altLang="zh-TW" sz="900" b="1">
                  <a:solidFill>
                    <a:sysClr val="windowText" lastClr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7.6974237672202073E-2"/>
              <c:y val="3.0672920400148775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5066368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57323382397752"/>
          <c:y val="8.8080895713984877E-2"/>
          <c:w val="0.68252098972862774"/>
          <c:h val="0.61405940069682896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(工作表3!$E$30,工作表3!$E$33)</c:f>
                <c:numCache>
                  <c:formatCode>General</c:formatCode>
                  <c:ptCount val="2"/>
                  <c:pt idx="0">
                    <c:v>0.34406022190511676</c:v>
                  </c:pt>
                  <c:pt idx="1">
                    <c:v>0.14493949796819916</c:v>
                  </c:pt>
                </c:numCache>
              </c:numRef>
            </c:plus>
            <c:minus>
              <c:numRef>
                <c:f>(工作表3!$F$30,工作表3!$F$33)</c:f>
                <c:numCache>
                  <c:formatCode>General</c:formatCode>
                  <c:ptCount val="2"/>
                  <c:pt idx="0">
                    <c:v>0.25598571871834286</c:v>
                  </c:pt>
                  <c:pt idx="1">
                    <c:v>0.1184353641130006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(工作表3!$B$30,工作表3!$B$33)</c:f>
              <c:numCache>
                <c:formatCode>General</c:formatCode>
                <c:ptCount val="2"/>
                <c:pt idx="0">
                  <c:v>1</c:v>
                </c:pt>
                <c:pt idx="1">
                  <c:v>0.64767112594597254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(工作表3!$E$31,工作表3!$E$34)</c:f>
                <c:numCache>
                  <c:formatCode>General</c:formatCode>
                  <c:ptCount val="2"/>
                  <c:pt idx="0">
                    <c:v>0.40379833042855706</c:v>
                  </c:pt>
                  <c:pt idx="1">
                    <c:v>0.23048233276656971</c:v>
                  </c:pt>
                </c:numCache>
              </c:numRef>
            </c:plus>
            <c:minus>
              <c:numRef>
                <c:f>(工作表3!$F$31,工作表3!$F$34)</c:f>
                <c:numCache>
                  <c:formatCode>General</c:formatCode>
                  <c:ptCount val="2"/>
                  <c:pt idx="0">
                    <c:v>0.34366004482601897</c:v>
                  </c:pt>
                  <c:pt idx="1">
                    <c:v>0.21197751717997759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(工作表3!$B$31,工作表3!$B$34)</c:f>
              <c:numCache>
                <c:formatCode>General</c:formatCode>
                <c:ptCount val="2"/>
                <c:pt idx="0">
                  <c:v>2.3075042952320564</c:v>
                </c:pt>
                <c:pt idx="1">
                  <c:v>2.6402355876006478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(工作表3!$E$32,工作表3!$E$35)</c:f>
                <c:numCache>
                  <c:formatCode>General</c:formatCode>
                  <c:ptCount val="2"/>
                  <c:pt idx="0">
                    <c:v>0.42892318240465954</c:v>
                  </c:pt>
                  <c:pt idx="1">
                    <c:v>1.6675233139365204</c:v>
                  </c:pt>
                </c:numCache>
              </c:numRef>
            </c:plus>
            <c:minus>
              <c:numRef>
                <c:f>(工作表3!$F$32,工作表3!$F$35)</c:f>
                <c:numCache>
                  <c:formatCode>General</c:formatCode>
                  <c:ptCount val="2"/>
                  <c:pt idx="0">
                    <c:v>0.36998558127609726</c:v>
                  </c:pt>
                  <c:pt idx="1">
                    <c:v>1.0488682725792926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(工作表3!$B$32,工作表3!$B$35)</c:f>
              <c:numCache>
                <c:formatCode>General</c:formatCode>
                <c:ptCount val="2"/>
                <c:pt idx="0">
                  <c:v>2.6926001385535616</c:v>
                </c:pt>
                <c:pt idx="1">
                  <c:v>2.8271204158253509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77842944"/>
        <c:axId val="122168448"/>
      </c:barChart>
      <c:catAx>
        <c:axId val="77842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22168448"/>
        <c:crosses val="autoZero"/>
        <c:auto val="1"/>
        <c:lblAlgn val="ctr"/>
        <c:lblOffset val="100"/>
        <c:noMultiLvlLbl val="0"/>
      </c:catAx>
      <c:valAx>
        <c:axId val="122168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900" b="1" i="0" baseline="0">
                    <a:solidFill>
                      <a:sysClr val="windowText" lastClr="000000"/>
                    </a:solidFill>
                    <a:effectLst/>
                  </a:rPr>
                  <a:t>Relative expression level</a:t>
                </a:r>
                <a:endParaRPr lang="zh-TW" altLang="zh-TW" sz="900" b="1">
                  <a:solidFill>
                    <a:sysClr val="windowText" lastClr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4.8107599401327653E-2"/>
              <c:y val="4.8044124934900838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7842944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740194823684665"/>
          <c:y val="7.9528770685592651E-2"/>
          <c:w val="0.79797990888680648"/>
          <c:h val="0.58010058938630993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(工作表3!$E$30,工作表3!$E$33)</c:f>
                <c:numCache>
                  <c:formatCode>General</c:formatCode>
                  <c:ptCount val="2"/>
                  <c:pt idx="0">
                    <c:v>0.19218106506639443</c:v>
                  </c:pt>
                  <c:pt idx="1">
                    <c:v>0.29781627050831461</c:v>
                  </c:pt>
                </c:numCache>
              </c:numRef>
            </c:plus>
            <c:minus>
              <c:numRef>
                <c:f>(工作表3!$F$30,工作表3!$F$33)</c:f>
                <c:numCache>
                  <c:formatCode>General</c:formatCode>
                  <c:ptCount val="2"/>
                  <c:pt idx="0">
                    <c:v>0.16120123922257701</c:v>
                  </c:pt>
                  <c:pt idx="1">
                    <c:v>0.22903592065007972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(工作表3!$B$30,工作表3!$B$33)</c:f>
              <c:numCache>
                <c:formatCode>General</c:formatCode>
                <c:ptCount val="2"/>
                <c:pt idx="0">
                  <c:v>1</c:v>
                </c:pt>
                <c:pt idx="1">
                  <c:v>0.99171673073829536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(工作表3!$E$31,工作表3!$E$34)</c:f>
                <c:numCache>
                  <c:formatCode>General</c:formatCode>
                  <c:ptCount val="2"/>
                  <c:pt idx="0">
                    <c:v>0.50031817430849035</c:v>
                  </c:pt>
                  <c:pt idx="1">
                    <c:v>0.30715190935795444</c:v>
                  </c:pt>
                </c:numCache>
              </c:numRef>
            </c:plus>
            <c:minus>
              <c:numRef>
                <c:f>(工作表3!$F$31,工作表3!$F$34)</c:f>
                <c:numCache>
                  <c:formatCode>General</c:formatCode>
                  <c:ptCount val="2"/>
                  <c:pt idx="0">
                    <c:v>0.43123558771607495</c:v>
                  </c:pt>
                  <c:pt idx="1">
                    <c:v>0.284687157904008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(工作表3!$B$31,工作表3!$B$34)</c:f>
              <c:numCache>
                <c:formatCode>General</c:formatCode>
                <c:ptCount val="2"/>
                <c:pt idx="0">
                  <c:v>3.1231459704295736</c:v>
                </c:pt>
                <c:pt idx="1">
                  <c:v>3.8924180531961339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(工作表3!$E$32,工作表3!$E$35)</c:f>
                <c:numCache>
                  <c:formatCode>General</c:formatCode>
                  <c:ptCount val="2"/>
                  <c:pt idx="0">
                    <c:v>0.51054044429347467</c:v>
                  </c:pt>
                  <c:pt idx="1">
                    <c:v>1.39752515382891</c:v>
                  </c:pt>
                </c:numCache>
              </c:numRef>
            </c:plus>
            <c:minus>
              <c:numRef>
                <c:f>(工作表3!$F$32,工作表3!$F$35)</c:f>
                <c:numCache>
                  <c:formatCode>General</c:formatCode>
                  <c:ptCount val="2"/>
                  <c:pt idx="0">
                    <c:v>0.43750234000424992</c:v>
                  </c:pt>
                  <c:pt idx="1">
                    <c:v>1.0111247343654104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(工作表3!$B$32,工作表3!$B$35)</c:f>
              <c:numCache>
                <c:formatCode>General</c:formatCode>
                <c:ptCount val="2"/>
                <c:pt idx="0">
                  <c:v>3.0581658877769322</c:v>
                </c:pt>
                <c:pt idx="1">
                  <c:v>3.6570153104290832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75063808"/>
        <c:axId val="122170176"/>
      </c:barChart>
      <c:catAx>
        <c:axId val="75063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22170176"/>
        <c:crosses val="autoZero"/>
        <c:auto val="1"/>
        <c:lblAlgn val="ctr"/>
        <c:lblOffset val="100"/>
        <c:noMultiLvlLbl val="0"/>
      </c:catAx>
      <c:valAx>
        <c:axId val="122170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900" b="1" i="0" baseline="0">
                    <a:solidFill>
                      <a:sysClr val="windowText" lastClr="000000"/>
                    </a:solidFill>
                    <a:effectLst/>
                  </a:rPr>
                  <a:t>Relative expression level</a:t>
                </a:r>
                <a:endParaRPr lang="zh-TW" altLang="zh-TW" sz="900">
                  <a:solidFill>
                    <a:sysClr val="windowText" lastClr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"/>
              <c:y val="2.6895671814546093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5063808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248042489211721"/>
          <c:y val="0.24409047918205604"/>
          <c:w val="0.61840665456036559"/>
          <c:h val="0.54931101614762756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(工作表3!$E$23,工作表3!$E$26)</c:f>
                <c:numCache>
                  <c:formatCode>General</c:formatCode>
                  <c:ptCount val="2"/>
                  <c:pt idx="0">
                    <c:v>0.23185997368010036</c:v>
                  </c:pt>
                  <c:pt idx="1">
                    <c:v>0.25253101648322041</c:v>
                  </c:pt>
                </c:numCache>
              </c:numRef>
            </c:plus>
            <c:minus>
              <c:numRef>
                <c:f>(工作表3!$F$23,工作表3!$F$26)</c:f>
                <c:numCache>
                  <c:formatCode>General</c:formatCode>
                  <c:ptCount val="2"/>
                  <c:pt idx="0">
                    <c:v>0.18821942317634854</c:v>
                  </c:pt>
                  <c:pt idx="1">
                    <c:v>0.202974012980083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(工作表3!$B$23,工作表3!$B$26)</c:f>
              <c:numCache>
                <c:formatCode>General</c:formatCode>
                <c:ptCount val="2"/>
                <c:pt idx="0">
                  <c:v>1</c:v>
                </c:pt>
                <c:pt idx="1">
                  <c:v>1.0343085778843286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(工作表3!$E$24,工作表3!$E$27)</c:f>
                <c:numCache>
                  <c:formatCode>General</c:formatCode>
                  <c:ptCount val="2"/>
                  <c:pt idx="0">
                    <c:v>1.968106574550827</c:v>
                  </c:pt>
                  <c:pt idx="1">
                    <c:v>0.44867245133582934</c:v>
                  </c:pt>
                </c:numCache>
              </c:numRef>
            </c:plus>
            <c:minus>
              <c:numRef>
                <c:f>(工作表3!$F$24,工作表3!$F$27)</c:f>
                <c:numCache>
                  <c:formatCode>General</c:formatCode>
                  <c:ptCount val="2"/>
                  <c:pt idx="0">
                    <c:v>1.6962652327439205</c:v>
                  </c:pt>
                  <c:pt idx="1">
                    <c:v>0.43010612212928478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(工作表3!$B$24,工作表3!$B$27)</c:f>
              <c:numCache>
                <c:formatCode>General</c:formatCode>
                <c:ptCount val="2"/>
                <c:pt idx="0">
                  <c:v>12.280805908898772</c:v>
                </c:pt>
                <c:pt idx="1">
                  <c:v>10.393910718886398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(工作表3!$E$25,工作表3!$E$28)</c:f>
                <c:numCache>
                  <c:formatCode>General</c:formatCode>
                  <c:ptCount val="2"/>
                  <c:pt idx="0">
                    <c:v>1.2924452575753937</c:v>
                  </c:pt>
                  <c:pt idx="1">
                    <c:v>1.1101032816677465</c:v>
                  </c:pt>
                </c:numCache>
              </c:numRef>
            </c:plus>
            <c:minus>
              <c:numRef>
                <c:f>(工作表3!$F$25,工作表3!$F$28)</c:f>
                <c:numCache>
                  <c:formatCode>General</c:formatCode>
                  <c:ptCount val="2"/>
                  <c:pt idx="0">
                    <c:v>1.1073271391155899</c:v>
                  </c:pt>
                  <c:pt idx="1">
                    <c:v>0.93607538106961474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(工作表3!$B$25,工作表3!$B$28)</c:f>
              <c:numCache>
                <c:formatCode>General</c:formatCode>
                <c:ptCount val="2"/>
                <c:pt idx="0">
                  <c:v>7.7310623154654463</c:v>
                </c:pt>
                <c:pt idx="1">
                  <c:v>5.9711135331878387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75065856"/>
        <c:axId val="122173632"/>
      </c:barChart>
      <c:catAx>
        <c:axId val="75065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22173632"/>
        <c:crosses val="autoZero"/>
        <c:auto val="1"/>
        <c:lblAlgn val="ctr"/>
        <c:lblOffset val="100"/>
        <c:noMultiLvlLbl val="0"/>
      </c:catAx>
      <c:valAx>
        <c:axId val="122173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900" b="1" i="0" baseline="0">
                    <a:solidFill>
                      <a:sysClr val="windowText" lastClr="000000"/>
                    </a:solidFill>
                    <a:effectLst/>
                  </a:rPr>
                  <a:t>Relative expression level</a:t>
                </a:r>
                <a:endParaRPr lang="zh-TW" altLang="zh-TW" sz="900">
                  <a:solidFill>
                    <a:sysClr val="windowText" lastClr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11399800831820048"/>
              <c:y val="0.2075586867424686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5065856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0.80903</cdr:x>
      <cdr:y>0.20949</cdr:y>
    </cdr:from>
    <cdr:to>
      <cdr:x>0.92372</cdr:x>
      <cdr:y>0.33714</cdr:y>
    </cdr:to>
    <cdr:sp macro="" textlink="">
      <cdr:nvSpPr>
        <cdr:cNvPr id="9" name="文字方塊 1"/>
        <cdr:cNvSpPr txBox="1"/>
      </cdr:nvSpPr>
      <cdr:spPr>
        <a:xfrm xmlns:a="http://schemas.openxmlformats.org/drawingml/2006/main">
          <a:off x="3698875" y="574675"/>
          <a:ext cx="524393" cy="350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0.38202</cdr:x>
      <cdr:y>0.35065</cdr:y>
    </cdr:from>
    <cdr:to>
      <cdr:x>0.49689</cdr:x>
      <cdr:y>0.47702</cdr:y>
    </cdr:to>
    <cdr:sp macro="" textlink="">
      <cdr:nvSpPr>
        <cdr:cNvPr id="6" name="文字方塊 1"/>
        <cdr:cNvSpPr txBox="1"/>
      </cdr:nvSpPr>
      <cdr:spPr>
        <a:xfrm xmlns:a="http://schemas.openxmlformats.org/drawingml/2006/main">
          <a:off x="1744134" y="971550"/>
          <a:ext cx="524411" cy="3501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***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851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2789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0664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006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2885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2622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1883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8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1291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9973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31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7F565-ED46-4794-9533-37E14B927F9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E72DB-D2AE-47BB-AD33-EA4858DE04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438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群組 9"/>
          <p:cNvGrpSpPr/>
          <p:nvPr/>
        </p:nvGrpSpPr>
        <p:grpSpPr>
          <a:xfrm>
            <a:off x="1112951" y="1609055"/>
            <a:ext cx="6771417" cy="3764161"/>
            <a:chOff x="1112951" y="1177007"/>
            <a:chExt cx="6771417" cy="3764161"/>
          </a:xfrm>
        </p:grpSpPr>
        <p:grpSp>
          <p:nvGrpSpPr>
            <p:cNvPr id="82" name="群組 81"/>
            <p:cNvGrpSpPr/>
            <p:nvPr/>
          </p:nvGrpSpPr>
          <p:grpSpPr>
            <a:xfrm>
              <a:off x="5342373" y="1460120"/>
              <a:ext cx="2448272" cy="1626441"/>
              <a:chOff x="755576" y="2378623"/>
              <a:chExt cx="2448272" cy="1626441"/>
            </a:xfrm>
          </p:grpSpPr>
          <p:grpSp>
            <p:nvGrpSpPr>
              <p:cNvPr id="2" name="群組 1"/>
              <p:cNvGrpSpPr/>
              <p:nvPr/>
            </p:nvGrpSpPr>
            <p:grpSpPr>
              <a:xfrm>
                <a:off x="755576" y="2378623"/>
                <a:ext cx="2448272" cy="1626441"/>
                <a:chOff x="755576" y="692696"/>
                <a:chExt cx="2448272" cy="1626441"/>
              </a:xfrm>
            </p:grpSpPr>
            <p:graphicFrame>
              <p:nvGraphicFramePr>
                <p:cNvPr id="3" name="圖表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637260747"/>
                    </p:ext>
                  </p:extLst>
                </p:nvPr>
              </p:nvGraphicFramePr>
              <p:xfrm>
                <a:off x="755576" y="692696"/>
                <a:ext cx="2448272" cy="162644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4" name="文字方塊 3"/>
                <p:cNvSpPr txBox="1"/>
                <p:nvPr/>
              </p:nvSpPr>
              <p:spPr>
                <a:xfrm>
                  <a:off x="1675690" y="1225734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5" name="文字方塊 4"/>
                <p:cNvSpPr txBox="1"/>
                <p:nvPr/>
              </p:nvSpPr>
              <p:spPr>
                <a:xfrm>
                  <a:off x="1852958" y="1110500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6" name="文字方塊 5"/>
                <p:cNvSpPr txBox="1"/>
                <p:nvPr/>
              </p:nvSpPr>
              <p:spPr>
                <a:xfrm>
                  <a:off x="2688708" y="908720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TW" altLang="en-US" sz="1000" b="1" dirty="0"/>
                </a:p>
              </p:txBody>
            </p:sp>
            <p:sp>
              <p:nvSpPr>
                <p:cNvPr id="7" name="文字方塊 6"/>
                <p:cNvSpPr txBox="1"/>
                <p:nvPr/>
              </p:nvSpPr>
              <p:spPr>
                <a:xfrm>
                  <a:off x="2517618" y="888278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  <p:sp>
              <p:nvSpPr>
                <p:cNvPr id="8" name="文字方塊 7"/>
                <p:cNvSpPr txBox="1"/>
                <p:nvPr/>
              </p:nvSpPr>
              <p:spPr>
                <a:xfrm>
                  <a:off x="1703583" y="692696"/>
                  <a:ext cx="108352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TW" sz="1200" b="1" i="1" dirty="0" smtClean="0"/>
                    <a:t>L22e</a:t>
                  </a:r>
                  <a:endParaRPr lang="zh-TW" altLang="en-US" sz="1200" b="1" i="1" dirty="0"/>
                </a:p>
              </p:txBody>
            </p:sp>
          </p:grpSp>
          <p:sp>
            <p:nvSpPr>
              <p:cNvPr id="22" name="文字方塊 21"/>
              <p:cNvSpPr txBox="1"/>
              <p:nvPr/>
            </p:nvSpPr>
            <p:spPr>
              <a:xfrm>
                <a:off x="2693446" y="2545371"/>
                <a:ext cx="251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</a:t>
                </a:r>
                <a:endParaRPr lang="zh-TW" altLang="en-US" sz="1000" b="1" dirty="0"/>
              </a:p>
            </p:txBody>
          </p:sp>
        </p:grpSp>
        <p:grpSp>
          <p:nvGrpSpPr>
            <p:cNvPr id="46" name="群組 45"/>
            <p:cNvGrpSpPr/>
            <p:nvPr/>
          </p:nvGrpSpPr>
          <p:grpSpPr>
            <a:xfrm>
              <a:off x="1237917" y="1411091"/>
              <a:ext cx="2448272" cy="1770749"/>
              <a:chOff x="899592" y="3728065"/>
              <a:chExt cx="2448272" cy="1770749"/>
            </a:xfrm>
          </p:grpSpPr>
          <p:graphicFrame>
            <p:nvGraphicFramePr>
              <p:cNvPr id="34" name="圖表 3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4483292"/>
                  </p:ext>
                </p:extLst>
              </p:nvPr>
            </p:nvGraphicFramePr>
            <p:xfrm>
              <a:off x="899592" y="3861048"/>
              <a:ext cx="2448272" cy="163776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35" name="文字方塊 34"/>
              <p:cNvSpPr txBox="1"/>
              <p:nvPr/>
            </p:nvSpPr>
            <p:spPr>
              <a:xfrm>
                <a:off x="1763688" y="3728065"/>
                <a:ext cx="10835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200" b="1" i="1" dirty="0" smtClean="0"/>
                  <a:t>APUM8</a:t>
                </a:r>
                <a:endParaRPr lang="zh-TW" altLang="en-US" sz="1200" b="1" i="1" dirty="0"/>
              </a:p>
            </p:txBody>
          </p:sp>
          <p:sp>
            <p:nvSpPr>
              <p:cNvPr id="37" name="文字方塊 36"/>
              <p:cNvSpPr txBox="1"/>
              <p:nvPr/>
            </p:nvSpPr>
            <p:spPr>
              <a:xfrm>
                <a:off x="1733490" y="4770004"/>
                <a:ext cx="251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</a:t>
                </a:r>
                <a:endParaRPr lang="zh-TW" altLang="en-US" sz="1000" b="1" dirty="0"/>
              </a:p>
            </p:txBody>
          </p:sp>
          <p:grpSp>
            <p:nvGrpSpPr>
              <p:cNvPr id="39" name="群組 38"/>
              <p:cNvGrpSpPr/>
              <p:nvPr/>
            </p:nvGrpSpPr>
            <p:grpSpPr>
              <a:xfrm>
                <a:off x="1850110" y="4688268"/>
                <a:ext cx="421484" cy="246221"/>
                <a:chOff x="4582586" y="4167455"/>
                <a:chExt cx="421484" cy="246221"/>
              </a:xfrm>
            </p:grpSpPr>
            <p:sp>
              <p:nvSpPr>
                <p:cNvPr id="36" name="文字方塊 35"/>
                <p:cNvSpPr txBox="1"/>
                <p:nvPr/>
              </p:nvSpPr>
              <p:spPr>
                <a:xfrm>
                  <a:off x="4644030" y="4167455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38" name="文字方塊 37"/>
                <p:cNvSpPr txBox="1"/>
                <p:nvPr/>
              </p:nvSpPr>
              <p:spPr>
                <a:xfrm>
                  <a:off x="4582586" y="4167455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</p:grpSp>
          <p:grpSp>
            <p:nvGrpSpPr>
              <p:cNvPr id="40" name="群組 39"/>
              <p:cNvGrpSpPr/>
              <p:nvPr/>
            </p:nvGrpSpPr>
            <p:grpSpPr>
              <a:xfrm>
                <a:off x="2478726" y="4289112"/>
                <a:ext cx="421484" cy="246221"/>
                <a:chOff x="4527475" y="4143203"/>
                <a:chExt cx="421484" cy="246221"/>
              </a:xfrm>
            </p:grpSpPr>
            <p:sp>
              <p:nvSpPr>
                <p:cNvPr id="41" name="文字方塊 40"/>
                <p:cNvSpPr txBox="1"/>
                <p:nvPr/>
              </p:nvSpPr>
              <p:spPr>
                <a:xfrm>
                  <a:off x="4588919" y="4143203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42" name="文字方塊 41"/>
                <p:cNvSpPr txBox="1"/>
                <p:nvPr/>
              </p:nvSpPr>
              <p:spPr>
                <a:xfrm>
                  <a:off x="4527475" y="4143203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</p:grpSp>
          <p:grpSp>
            <p:nvGrpSpPr>
              <p:cNvPr id="43" name="群組 42"/>
              <p:cNvGrpSpPr/>
              <p:nvPr/>
            </p:nvGrpSpPr>
            <p:grpSpPr>
              <a:xfrm>
                <a:off x="2659866" y="3967996"/>
                <a:ext cx="421484" cy="246221"/>
                <a:chOff x="4515347" y="4133475"/>
                <a:chExt cx="421484" cy="246221"/>
              </a:xfrm>
            </p:grpSpPr>
            <p:sp>
              <p:nvSpPr>
                <p:cNvPr id="44" name="文字方塊 43"/>
                <p:cNvSpPr txBox="1"/>
                <p:nvPr/>
              </p:nvSpPr>
              <p:spPr>
                <a:xfrm>
                  <a:off x="4576791" y="4133475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45" name="文字方塊 44"/>
                <p:cNvSpPr txBox="1"/>
                <p:nvPr/>
              </p:nvSpPr>
              <p:spPr>
                <a:xfrm>
                  <a:off x="4515347" y="4133475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</p:grpSp>
        </p:grpSp>
        <p:grpSp>
          <p:nvGrpSpPr>
            <p:cNvPr id="59" name="群組 58"/>
            <p:cNvGrpSpPr/>
            <p:nvPr/>
          </p:nvGrpSpPr>
          <p:grpSpPr>
            <a:xfrm>
              <a:off x="3371575" y="1451814"/>
              <a:ext cx="2474854" cy="1752904"/>
              <a:chOff x="827584" y="5060472"/>
              <a:chExt cx="2474854" cy="1752904"/>
            </a:xfrm>
          </p:grpSpPr>
          <p:grpSp>
            <p:nvGrpSpPr>
              <p:cNvPr id="57" name="群組 56"/>
              <p:cNvGrpSpPr/>
              <p:nvPr/>
            </p:nvGrpSpPr>
            <p:grpSpPr>
              <a:xfrm>
                <a:off x="827584" y="5060472"/>
                <a:ext cx="2474854" cy="1752904"/>
                <a:chOff x="827584" y="3836336"/>
                <a:chExt cx="2474854" cy="1752904"/>
              </a:xfrm>
            </p:grpSpPr>
            <p:graphicFrame>
              <p:nvGraphicFramePr>
                <p:cNvPr id="47" name="圖表 46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777509612"/>
                    </p:ext>
                  </p:extLst>
                </p:nvPr>
              </p:nvGraphicFramePr>
              <p:xfrm>
                <a:off x="827584" y="3933056"/>
                <a:ext cx="2474854" cy="165618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48" name="文字方塊 47"/>
                <p:cNvSpPr txBox="1"/>
                <p:nvPr/>
              </p:nvSpPr>
              <p:spPr>
                <a:xfrm>
                  <a:off x="1688277" y="3836336"/>
                  <a:ext cx="108352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TW" sz="1200" b="1" i="1" dirty="0" smtClean="0"/>
                    <a:t>NUC-L2</a:t>
                  </a:r>
                  <a:endParaRPr lang="zh-TW" altLang="en-US" sz="1200" b="1" i="1" dirty="0"/>
                </a:p>
              </p:txBody>
            </p:sp>
            <p:sp>
              <p:nvSpPr>
                <p:cNvPr id="50" name="文字方塊 49"/>
                <p:cNvSpPr txBox="1"/>
                <p:nvPr/>
              </p:nvSpPr>
              <p:spPr>
                <a:xfrm>
                  <a:off x="1614330" y="4639719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  <p:sp>
              <p:nvSpPr>
                <p:cNvPr id="51" name="文字方塊 50"/>
                <p:cNvSpPr txBox="1"/>
                <p:nvPr/>
              </p:nvSpPr>
              <p:spPr>
                <a:xfrm>
                  <a:off x="1847216" y="4646424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52" name="文字方塊 51"/>
                <p:cNvSpPr txBox="1"/>
                <p:nvPr/>
              </p:nvSpPr>
              <p:spPr>
                <a:xfrm>
                  <a:off x="1797142" y="4652075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  <p:sp>
              <p:nvSpPr>
                <p:cNvPr id="53" name="文字方塊 52"/>
                <p:cNvSpPr txBox="1"/>
                <p:nvPr/>
              </p:nvSpPr>
              <p:spPr>
                <a:xfrm>
                  <a:off x="2462912" y="4305452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54" name="文字方塊 53"/>
                <p:cNvSpPr txBox="1"/>
                <p:nvPr/>
              </p:nvSpPr>
              <p:spPr>
                <a:xfrm>
                  <a:off x="2391740" y="4305452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  <p:sp>
              <p:nvSpPr>
                <p:cNvPr id="55" name="文字方塊 54"/>
                <p:cNvSpPr txBox="1"/>
                <p:nvPr/>
              </p:nvSpPr>
              <p:spPr>
                <a:xfrm>
                  <a:off x="2641868" y="4052360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56" name="文字方塊 55"/>
                <p:cNvSpPr txBox="1"/>
                <p:nvPr/>
              </p:nvSpPr>
              <p:spPr>
                <a:xfrm>
                  <a:off x="2570696" y="4052360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</p:grpSp>
          <p:sp>
            <p:nvSpPr>
              <p:cNvPr id="58" name="文字方塊 57"/>
              <p:cNvSpPr txBox="1"/>
              <p:nvPr/>
            </p:nvSpPr>
            <p:spPr>
              <a:xfrm>
                <a:off x="1673146" y="5863855"/>
                <a:ext cx="36004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**</a:t>
                </a:r>
                <a:endParaRPr lang="zh-TW" altLang="en-US" sz="1000" b="1" dirty="0"/>
              </a:p>
            </p:txBody>
          </p:sp>
        </p:grpSp>
        <p:grpSp>
          <p:nvGrpSpPr>
            <p:cNvPr id="69" name="群組 68"/>
            <p:cNvGrpSpPr/>
            <p:nvPr/>
          </p:nvGrpSpPr>
          <p:grpSpPr>
            <a:xfrm>
              <a:off x="5508444" y="3137407"/>
              <a:ext cx="2375924" cy="1683367"/>
              <a:chOff x="3150814" y="3813752"/>
              <a:chExt cx="2375924" cy="1683367"/>
            </a:xfrm>
          </p:grpSpPr>
          <p:graphicFrame>
            <p:nvGraphicFramePr>
              <p:cNvPr id="60" name="圖表 5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50550880"/>
                  </p:ext>
                </p:extLst>
              </p:nvPr>
            </p:nvGraphicFramePr>
            <p:xfrm>
              <a:off x="3150814" y="3911077"/>
              <a:ext cx="2375924" cy="158604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pSp>
            <p:nvGrpSpPr>
              <p:cNvPr id="68" name="群組 67"/>
              <p:cNvGrpSpPr/>
              <p:nvPr/>
            </p:nvGrpSpPr>
            <p:grpSpPr>
              <a:xfrm>
                <a:off x="3713447" y="3813752"/>
                <a:ext cx="1682344" cy="789773"/>
                <a:chOff x="3713447" y="3813752"/>
                <a:chExt cx="1682344" cy="789773"/>
              </a:xfrm>
            </p:grpSpPr>
            <p:sp>
              <p:nvSpPr>
                <p:cNvPr id="61" name="文字方塊 60"/>
                <p:cNvSpPr txBox="1"/>
                <p:nvPr/>
              </p:nvSpPr>
              <p:spPr>
                <a:xfrm>
                  <a:off x="3713447" y="3813752"/>
                  <a:ext cx="168234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TW" sz="1200" b="1" i="1" dirty="0" smtClean="0"/>
                    <a:t>U3 </a:t>
                  </a:r>
                  <a:r>
                    <a:rPr lang="en-US" altLang="zh-TW" sz="1200" b="1" i="1" dirty="0" err="1" smtClean="0"/>
                    <a:t>ribonucleoprotein</a:t>
                  </a:r>
                  <a:endParaRPr lang="zh-TW" altLang="en-US" sz="1200" b="1" i="1" dirty="0"/>
                </a:p>
              </p:txBody>
            </p:sp>
            <p:sp>
              <p:nvSpPr>
                <p:cNvPr id="62" name="文字方塊 61"/>
                <p:cNvSpPr txBox="1"/>
                <p:nvPr/>
              </p:nvSpPr>
              <p:spPr>
                <a:xfrm>
                  <a:off x="4111366" y="4272284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63" name="文字方塊 62"/>
                <p:cNvSpPr txBox="1"/>
                <p:nvPr/>
              </p:nvSpPr>
              <p:spPr>
                <a:xfrm>
                  <a:off x="4040194" y="4272284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  <p:sp>
              <p:nvSpPr>
                <p:cNvPr id="64" name="文字方塊 63"/>
                <p:cNvSpPr txBox="1"/>
                <p:nvPr/>
              </p:nvSpPr>
              <p:spPr>
                <a:xfrm>
                  <a:off x="4742582" y="4319008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65" name="文字方塊 64"/>
                <p:cNvSpPr txBox="1"/>
                <p:nvPr/>
              </p:nvSpPr>
              <p:spPr>
                <a:xfrm>
                  <a:off x="4671410" y="4319008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  <p:sp>
              <p:nvSpPr>
                <p:cNvPr id="66" name="文字方塊 65"/>
                <p:cNvSpPr txBox="1"/>
                <p:nvPr/>
              </p:nvSpPr>
              <p:spPr>
                <a:xfrm>
                  <a:off x="4883220" y="4003903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67" name="文字方塊 66"/>
                <p:cNvSpPr txBox="1"/>
                <p:nvPr/>
              </p:nvSpPr>
              <p:spPr>
                <a:xfrm>
                  <a:off x="3891964" y="4357304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</p:grpSp>
        </p:grpSp>
        <p:grpSp>
          <p:nvGrpSpPr>
            <p:cNvPr id="117" name="群組 116"/>
            <p:cNvGrpSpPr/>
            <p:nvPr/>
          </p:nvGrpSpPr>
          <p:grpSpPr>
            <a:xfrm>
              <a:off x="3594246" y="3140694"/>
              <a:ext cx="2045684" cy="1800474"/>
              <a:chOff x="5862338" y="4251285"/>
              <a:chExt cx="2045684" cy="1800474"/>
            </a:xfrm>
          </p:grpSpPr>
          <p:sp>
            <p:nvSpPr>
              <p:cNvPr id="99" name="文字方塊 98"/>
              <p:cNvSpPr txBox="1"/>
              <p:nvPr/>
            </p:nvSpPr>
            <p:spPr>
              <a:xfrm>
                <a:off x="6474546" y="4738146"/>
                <a:ext cx="36004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**</a:t>
                </a:r>
                <a:endParaRPr lang="zh-TW" altLang="en-US" sz="1000" b="1" dirty="0"/>
              </a:p>
            </p:txBody>
          </p:sp>
          <p:grpSp>
            <p:nvGrpSpPr>
              <p:cNvPr id="107" name="群組 106"/>
              <p:cNvGrpSpPr/>
              <p:nvPr/>
            </p:nvGrpSpPr>
            <p:grpSpPr>
              <a:xfrm>
                <a:off x="5862338" y="4251285"/>
                <a:ext cx="2045684" cy="1800474"/>
                <a:chOff x="5862338" y="4251285"/>
                <a:chExt cx="2045684" cy="1800474"/>
              </a:xfrm>
            </p:grpSpPr>
            <p:grpSp>
              <p:nvGrpSpPr>
                <p:cNvPr id="108" name="群組 107"/>
                <p:cNvGrpSpPr/>
                <p:nvPr/>
              </p:nvGrpSpPr>
              <p:grpSpPr>
                <a:xfrm>
                  <a:off x="5862338" y="4251285"/>
                  <a:ext cx="2045684" cy="1800474"/>
                  <a:chOff x="5144768" y="4376137"/>
                  <a:chExt cx="2988651" cy="1872482"/>
                </a:xfrm>
              </p:grpSpPr>
              <p:graphicFrame>
                <p:nvGraphicFramePr>
                  <p:cNvPr id="115" name="圖表 114"/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293836981"/>
                      </p:ext>
                    </p:extLst>
                  </p:nvPr>
                </p:nvGraphicFramePr>
                <p:xfrm>
                  <a:off x="5144768" y="4492022"/>
                  <a:ext cx="2988651" cy="1756597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6"/>
                  </a:graphicData>
                </a:graphic>
              </p:graphicFrame>
              <p:sp>
                <p:nvSpPr>
                  <p:cNvPr id="116" name="文字方塊 115"/>
                  <p:cNvSpPr txBox="1"/>
                  <p:nvPr/>
                </p:nvSpPr>
                <p:spPr>
                  <a:xfrm>
                    <a:off x="5638769" y="4376137"/>
                    <a:ext cx="2460092" cy="2880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TW" sz="1200" b="1" i="1" dirty="0" smtClean="0"/>
                      <a:t>Ribosomal protein L10</a:t>
                    </a:r>
                    <a:endParaRPr lang="zh-TW" altLang="en-US" sz="1200" b="1" i="1" dirty="0"/>
                  </a:p>
                </p:txBody>
              </p:sp>
            </p:grpSp>
            <p:sp>
              <p:nvSpPr>
                <p:cNvPr id="109" name="文字方塊 108"/>
                <p:cNvSpPr txBox="1"/>
                <p:nvPr/>
              </p:nvSpPr>
              <p:spPr>
                <a:xfrm>
                  <a:off x="6419040" y="4738146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  <p:sp>
              <p:nvSpPr>
                <p:cNvPr id="110" name="文字方塊 109"/>
                <p:cNvSpPr txBox="1"/>
                <p:nvPr/>
              </p:nvSpPr>
              <p:spPr>
                <a:xfrm>
                  <a:off x="6668900" y="4755482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111" name="文字方塊 110"/>
                <p:cNvSpPr txBox="1"/>
                <p:nvPr/>
              </p:nvSpPr>
              <p:spPr>
                <a:xfrm>
                  <a:off x="6597728" y="4755482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  <p:sp>
              <p:nvSpPr>
                <p:cNvPr id="112" name="文字方塊 111"/>
                <p:cNvSpPr txBox="1"/>
                <p:nvPr/>
              </p:nvSpPr>
              <p:spPr>
                <a:xfrm>
                  <a:off x="7303970" y="4653136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  <p:sp>
              <p:nvSpPr>
                <p:cNvPr id="113" name="文字方塊 112"/>
                <p:cNvSpPr txBox="1"/>
                <p:nvPr/>
              </p:nvSpPr>
              <p:spPr>
                <a:xfrm>
                  <a:off x="7232798" y="4653136"/>
                  <a:ext cx="25119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</a:t>
                  </a:r>
                  <a:endParaRPr lang="zh-TW" altLang="en-US" sz="1000" b="1" dirty="0"/>
                </a:p>
              </p:txBody>
            </p:sp>
            <p:sp>
              <p:nvSpPr>
                <p:cNvPr id="114" name="文字方塊 113"/>
                <p:cNvSpPr txBox="1"/>
                <p:nvPr/>
              </p:nvSpPr>
              <p:spPr>
                <a:xfrm>
                  <a:off x="7456370" y="4509120"/>
                  <a:ext cx="3600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sz="1000" b="1" dirty="0" smtClean="0"/>
                    <a:t>**</a:t>
                  </a:r>
                  <a:endParaRPr lang="zh-TW" altLang="en-US" sz="1000" b="1" dirty="0"/>
                </a:p>
              </p:txBody>
            </p:sp>
          </p:grpSp>
        </p:grpSp>
        <p:grpSp>
          <p:nvGrpSpPr>
            <p:cNvPr id="128" name="群組 127"/>
            <p:cNvGrpSpPr/>
            <p:nvPr/>
          </p:nvGrpSpPr>
          <p:grpSpPr>
            <a:xfrm>
              <a:off x="1112951" y="2935150"/>
              <a:ext cx="2560650" cy="1758858"/>
              <a:chOff x="5736917" y="4797152"/>
              <a:chExt cx="2560650" cy="1758858"/>
            </a:xfrm>
          </p:grpSpPr>
          <p:graphicFrame>
            <p:nvGraphicFramePr>
              <p:cNvPr id="118" name="圖表 11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4331086"/>
                  </p:ext>
                </p:extLst>
              </p:nvPr>
            </p:nvGraphicFramePr>
            <p:xfrm>
              <a:off x="5736917" y="4817798"/>
              <a:ext cx="2560650" cy="173821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19" name="文字方塊 118"/>
              <p:cNvSpPr txBox="1"/>
              <p:nvPr/>
            </p:nvSpPr>
            <p:spPr>
              <a:xfrm>
                <a:off x="6228184" y="4797152"/>
                <a:ext cx="19442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200" b="1" i="1" dirty="0" smtClean="0"/>
                  <a:t>60S acidic ribosome protein</a:t>
                </a:r>
              </a:p>
              <a:p>
                <a:pPr algn="ctr"/>
                <a:r>
                  <a:rPr lang="en-US" altLang="zh-TW" sz="1200" b="1" dirty="0" smtClean="0"/>
                  <a:t>(At3g28500)</a:t>
                </a:r>
                <a:endParaRPr lang="zh-TW" altLang="en-US" sz="1200" b="1" dirty="0"/>
              </a:p>
            </p:txBody>
          </p:sp>
          <p:sp>
            <p:nvSpPr>
              <p:cNvPr id="120" name="文字方塊 119"/>
              <p:cNvSpPr txBox="1"/>
              <p:nvPr/>
            </p:nvSpPr>
            <p:spPr>
              <a:xfrm>
                <a:off x="7672080" y="5631051"/>
                <a:ext cx="36004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**</a:t>
                </a:r>
                <a:endParaRPr lang="zh-TW" altLang="en-US" sz="1000" b="1" dirty="0"/>
              </a:p>
            </p:txBody>
          </p:sp>
          <p:sp>
            <p:nvSpPr>
              <p:cNvPr id="121" name="文字方塊 120"/>
              <p:cNvSpPr txBox="1"/>
              <p:nvPr/>
            </p:nvSpPr>
            <p:spPr>
              <a:xfrm>
                <a:off x="7600908" y="5631051"/>
                <a:ext cx="251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</a:t>
                </a:r>
                <a:endParaRPr lang="zh-TW" altLang="en-US" sz="1000" b="1" dirty="0"/>
              </a:p>
            </p:txBody>
          </p:sp>
          <p:sp>
            <p:nvSpPr>
              <p:cNvPr id="122" name="文字方塊 121"/>
              <p:cNvSpPr txBox="1"/>
              <p:nvPr/>
            </p:nvSpPr>
            <p:spPr>
              <a:xfrm>
                <a:off x="7496060" y="5408648"/>
                <a:ext cx="36004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**</a:t>
                </a:r>
                <a:endParaRPr lang="zh-TW" altLang="en-US" sz="1000" b="1" dirty="0"/>
              </a:p>
            </p:txBody>
          </p:sp>
          <p:sp>
            <p:nvSpPr>
              <p:cNvPr id="123" name="文字方塊 122"/>
              <p:cNvSpPr txBox="1"/>
              <p:nvPr/>
            </p:nvSpPr>
            <p:spPr>
              <a:xfrm>
                <a:off x="7424888" y="5408648"/>
                <a:ext cx="251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</a:t>
                </a:r>
                <a:endParaRPr lang="zh-TW" altLang="en-US" sz="1000" b="1" dirty="0"/>
              </a:p>
            </p:txBody>
          </p:sp>
          <p:sp>
            <p:nvSpPr>
              <p:cNvPr id="124" name="文字方塊 123"/>
              <p:cNvSpPr txBox="1"/>
              <p:nvPr/>
            </p:nvSpPr>
            <p:spPr>
              <a:xfrm>
                <a:off x="6879992" y="5517232"/>
                <a:ext cx="36004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**</a:t>
                </a:r>
                <a:endParaRPr lang="zh-TW" altLang="en-US" sz="1000" b="1" dirty="0"/>
              </a:p>
            </p:txBody>
          </p:sp>
          <p:sp>
            <p:nvSpPr>
              <p:cNvPr id="125" name="文字方塊 124"/>
              <p:cNvSpPr txBox="1"/>
              <p:nvPr/>
            </p:nvSpPr>
            <p:spPr>
              <a:xfrm>
                <a:off x="6808820" y="5517232"/>
                <a:ext cx="251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</a:t>
                </a:r>
                <a:endParaRPr lang="zh-TW" altLang="en-US" sz="1000" b="1" dirty="0"/>
              </a:p>
            </p:txBody>
          </p:sp>
          <p:sp>
            <p:nvSpPr>
              <p:cNvPr id="126" name="文字方塊 125"/>
              <p:cNvSpPr txBox="1"/>
              <p:nvPr/>
            </p:nvSpPr>
            <p:spPr>
              <a:xfrm>
                <a:off x="6700544" y="5203575"/>
                <a:ext cx="36004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**</a:t>
                </a:r>
                <a:endParaRPr lang="zh-TW" altLang="en-US" sz="1000" b="1" dirty="0"/>
              </a:p>
            </p:txBody>
          </p:sp>
          <p:sp>
            <p:nvSpPr>
              <p:cNvPr id="127" name="文字方塊 126"/>
              <p:cNvSpPr txBox="1"/>
              <p:nvPr/>
            </p:nvSpPr>
            <p:spPr>
              <a:xfrm>
                <a:off x="6629372" y="5203575"/>
                <a:ext cx="251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</a:t>
                </a:r>
                <a:endParaRPr lang="zh-TW" altLang="en-US" sz="1000" b="1" dirty="0"/>
              </a:p>
            </p:txBody>
          </p:sp>
        </p:grpSp>
        <p:grpSp>
          <p:nvGrpSpPr>
            <p:cNvPr id="129" name="群組 128"/>
            <p:cNvGrpSpPr/>
            <p:nvPr/>
          </p:nvGrpSpPr>
          <p:grpSpPr>
            <a:xfrm>
              <a:off x="2843808" y="1177007"/>
              <a:ext cx="3622403" cy="307777"/>
              <a:chOff x="3961633" y="6165304"/>
              <a:chExt cx="3622403" cy="307777"/>
            </a:xfrm>
          </p:grpSpPr>
          <p:grpSp>
            <p:nvGrpSpPr>
              <p:cNvPr id="130" name="群組 129"/>
              <p:cNvGrpSpPr/>
              <p:nvPr/>
            </p:nvGrpSpPr>
            <p:grpSpPr>
              <a:xfrm>
                <a:off x="3961633" y="6165304"/>
                <a:ext cx="970407" cy="307777"/>
                <a:chOff x="3961633" y="6165304"/>
                <a:chExt cx="970407" cy="307777"/>
              </a:xfrm>
            </p:grpSpPr>
            <p:sp>
              <p:nvSpPr>
                <p:cNvPr id="137" name="矩形 136"/>
                <p:cNvSpPr/>
                <p:nvPr/>
              </p:nvSpPr>
              <p:spPr>
                <a:xfrm>
                  <a:off x="3961633" y="6237312"/>
                  <a:ext cx="161735" cy="14401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8" name="文字方塊 137"/>
                <p:cNvSpPr txBox="1"/>
                <p:nvPr/>
              </p:nvSpPr>
              <p:spPr>
                <a:xfrm>
                  <a:off x="4100467" y="6165304"/>
                  <a:ext cx="8315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400" b="1" dirty="0" smtClean="0"/>
                    <a:t>: Col-0</a:t>
                  </a:r>
                  <a:endParaRPr lang="zh-TW" altLang="en-US" sz="1400" b="1" dirty="0"/>
                </a:p>
              </p:txBody>
            </p:sp>
          </p:grpSp>
          <p:grpSp>
            <p:nvGrpSpPr>
              <p:cNvPr id="131" name="群組 130"/>
              <p:cNvGrpSpPr/>
              <p:nvPr/>
            </p:nvGrpSpPr>
            <p:grpSpPr>
              <a:xfrm>
                <a:off x="4860032" y="6165304"/>
                <a:ext cx="1601895" cy="307777"/>
                <a:chOff x="5058337" y="6165304"/>
                <a:chExt cx="1601895" cy="307777"/>
              </a:xfrm>
            </p:grpSpPr>
            <p:sp>
              <p:nvSpPr>
                <p:cNvPr id="135" name="矩形 134"/>
                <p:cNvSpPr/>
                <p:nvPr/>
              </p:nvSpPr>
              <p:spPr>
                <a:xfrm>
                  <a:off x="5058337" y="6237312"/>
                  <a:ext cx="161735" cy="144016"/>
                </a:xfrm>
                <a:prstGeom prst="rect">
                  <a:avLst/>
                </a:prstGeom>
                <a:pattFill prst="pct80">
                  <a:fgClr>
                    <a:schemeClr val="tx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6" name="文字方塊 135"/>
                <p:cNvSpPr txBox="1"/>
                <p:nvPr/>
              </p:nvSpPr>
              <p:spPr>
                <a:xfrm>
                  <a:off x="5164325" y="6165304"/>
                  <a:ext cx="14959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400" b="1" dirty="0" smtClean="0"/>
                    <a:t>: </a:t>
                  </a:r>
                  <a:r>
                    <a:rPr lang="en-US" altLang="zh-TW" sz="1400" b="1" i="1" dirty="0" smtClean="0"/>
                    <a:t>sahy9/apum23</a:t>
                  </a:r>
                  <a:endParaRPr lang="zh-TW" altLang="en-US" sz="1400" b="1" i="1" dirty="0"/>
                </a:p>
              </p:txBody>
            </p:sp>
          </p:grpSp>
          <p:grpSp>
            <p:nvGrpSpPr>
              <p:cNvPr id="132" name="群組 131"/>
              <p:cNvGrpSpPr/>
              <p:nvPr/>
            </p:nvGrpSpPr>
            <p:grpSpPr>
              <a:xfrm>
                <a:off x="6426489" y="6165304"/>
                <a:ext cx="1157547" cy="307777"/>
                <a:chOff x="6426489" y="6165304"/>
                <a:chExt cx="1157547" cy="307777"/>
              </a:xfrm>
            </p:grpSpPr>
            <p:sp>
              <p:nvSpPr>
                <p:cNvPr id="133" name="矩形 132"/>
                <p:cNvSpPr/>
                <p:nvPr/>
              </p:nvSpPr>
              <p:spPr>
                <a:xfrm>
                  <a:off x="6426489" y="6237312"/>
                  <a:ext cx="161735" cy="144016"/>
                </a:xfrm>
                <a:prstGeom prst="rect">
                  <a:avLst/>
                </a:prstGeom>
                <a:pattFill prst="pct5">
                  <a:fgClr>
                    <a:schemeClr val="tx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4" name="文字方塊 133"/>
                <p:cNvSpPr txBox="1"/>
                <p:nvPr/>
              </p:nvSpPr>
              <p:spPr>
                <a:xfrm>
                  <a:off x="6548739" y="6165304"/>
                  <a:ext cx="103529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400" b="1" i="1" dirty="0" smtClean="0"/>
                    <a:t>: apum23-2</a:t>
                  </a:r>
                  <a:endParaRPr lang="zh-TW" altLang="en-US" sz="1400" b="1" i="1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93330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80</Words>
  <Application>Microsoft Office PowerPoint</Application>
  <PresentationFormat>如螢幕大小 (4:3)</PresentationFormat>
  <Paragraphs>57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cp:lastPrinted>2017-09-21T09:03:11Z</cp:lastPrinted>
  <dcterms:created xsi:type="dcterms:W3CDTF">2017-05-31T01:53:13Z</dcterms:created>
  <dcterms:modified xsi:type="dcterms:W3CDTF">2017-09-21T09:03:20Z</dcterms:modified>
</cp:coreProperties>
</file>