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9"/>
  </p:notesMasterIdLst>
  <p:sldIdLst>
    <p:sldId id="266" r:id="rId2"/>
    <p:sldId id="267" r:id="rId3"/>
    <p:sldId id="270" r:id="rId4"/>
    <p:sldId id="258" r:id="rId5"/>
    <p:sldId id="272" r:id="rId6"/>
    <p:sldId id="273" r:id="rId7"/>
    <p:sldId id="271" r:id="rId8"/>
  </p:sldIdLst>
  <p:sldSz cx="6858000" cy="9906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76" autoAdjust="0"/>
  </p:normalViewPr>
  <p:slideViewPr>
    <p:cSldViewPr snapToGrid="0">
      <p:cViewPr>
        <p:scale>
          <a:sx n="80" d="100"/>
          <a:sy n="80" d="100"/>
        </p:scale>
        <p:origin x="-1920" y="113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printerSettings" Target="printerSettings/printerSettings1.bin"/>
   <Relationship Id="rId11" Type="http://schemas.openxmlformats.org/officeDocument/2006/relationships/presProps" Target="presProps.xml"/>
   <Relationship Id="rId12" Type="http://schemas.openxmlformats.org/officeDocument/2006/relationships/viewProps" Target="viewProps.xml"/>
   <Relationship Id="rId13" Type="http://schemas.openxmlformats.org/officeDocument/2006/relationships/theme" Target="theme/theme1.xml"/>
   <Relationship Id="rId14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notesMaster" Target="notesMasters/notesMaster1.xml"/>
</Relationships>
</file>

<file path=ppt/drawings/_rels/vmlDrawing1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1.emf"/>
   <Relationship Id="rId2" Type="http://schemas.openxmlformats.org/officeDocument/2006/relationships/image" Target="../media/image2.emf"/>
   <Relationship Id="rId3" Type="http://schemas.openxmlformats.org/officeDocument/2006/relationships/image" Target="../media/image3.emf"/>
</Relationships>
</file>

<file path=ppt/drawings/_rels/vmlDrawing2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16.emf"/>
</Relationships>
</file>

<file path=ppt/drawings/_rels/vmlDrawing3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23.emf"/>
</Relationships>
</file>

<file path=ppt/drawings/_rels/vmlDrawing4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24.emf"/>
   <Relationship Id="rId2" Type="http://schemas.openxmlformats.org/officeDocument/2006/relationships/image" Target="../media/image25.emf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E47E11-B86F-4D53-AB7C-7E4A5F026AE1}" type="datetimeFigureOut">
              <a:rPr lang="de-DE" smtClean="0"/>
              <a:pPr/>
              <a:t>01.02.18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3287E-4E0E-4577-B77B-DA1CB89C8C0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4299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3.xml"/>
</Relationships>
</file>

<file path=ppt/notesSlides/_rels/notesSlide2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5.xml"/>
</Relationships>
</file>

<file path=ppt/notesSlides/_rels/notesSlide3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6.xml"/>
</Relationships>
</file>

<file path=ppt/notesSlides/_rels/notesSlide4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7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96A48-886C-4109-A6CE-716D72EFD509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96A48-886C-4109-A6CE-716D72EFD509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96A48-886C-4109-A6CE-716D72EFD509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96A48-886C-4109-A6CE-716D72EFD509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7286"/>
            <a:ext cx="5829300" cy="212336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01.02.18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01.02.18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6365526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4198590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01.02.18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311404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311404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01.02.18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01.02.18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01.02.18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01.02.18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2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9" y="394410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2" y="2072926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01.02.18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01.02.18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01.02.18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96704"/>
            <a:ext cx="1543050" cy="8452203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96704"/>
            <a:ext cx="4514850" cy="8452203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01.02.18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311404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1399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01.02.18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1399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1399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1.vml"/>
   <Relationship Id="rId10" Type="http://schemas.openxmlformats.org/officeDocument/2006/relationships/image" Target="../media/image10.png"/>
   <Relationship Id="rId11" Type="http://schemas.openxmlformats.org/officeDocument/2006/relationships/image" Target="../media/image11.png"/>
   <Relationship Id="rId12" Type="http://schemas.openxmlformats.org/officeDocument/2006/relationships/image" Target="../media/image12.png"/>
   <Relationship Id="rId13" Type="http://schemas.openxmlformats.org/officeDocument/2006/relationships/image" Target="../media/image13.png"/>
   <Relationship Id="rId14" Type="http://schemas.openxmlformats.org/officeDocument/2006/relationships/image" Target="../media/image14.png"/>
   <Relationship Id="rId15" Type="http://schemas.openxmlformats.org/officeDocument/2006/relationships/image" Target="../media/image15.png"/>
   <Relationship Id="rId16" Type="http://schemas.openxmlformats.org/officeDocument/2006/relationships/oleObject" Target="../embeddings/oleObject1.bin"/>
   <Relationship Id="rId17" Type="http://schemas.openxmlformats.org/officeDocument/2006/relationships/image" Target="../media/image1.emf"/>
   <Relationship Id="rId18" Type="http://schemas.openxmlformats.org/officeDocument/2006/relationships/oleObject" Target="../embeddings/oleObject2.bin"/>
   <Relationship Id="rId19" Type="http://schemas.openxmlformats.org/officeDocument/2006/relationships/image" Target="../media/image2.emf"/>
   <Relationship Id="rId2" Type="http://schemas.openxmlformats.org/officeDocument/2006/relationships/slideLayout" Target="../slideLayouts/slideLayout1.xml"/>
   <Relationship Id="rId20" Type="http://schemas.openxmlformats.org/officeDocument/2006/relationships/oleObject" Target="../embeddings/oleObject3.bin"/>
   <Relationship Id="rId21" Type="http://schemas.openxmlformats.org/officeDocument/2006/relationships/image" Target="../media/image3.emf"/>
   <Relationship Id="rId3" Type="http://schemas.openxmlformats.org/officeDocument/2006/relationships/notesSlide" Target="../notesSlides/notesSlide1.xml"/>
   <Relationship Id="rId4" Type="http://schemas.openxmlformats.org/officeDocument/2006/relationships/image" Target="../media/image4.tiff"/>
   <Relationship Id="rId5" Type="http://schemas.openxmlformats.org/officeDocument/2006/relationships/image" Target="../media/image5.tiff"/>
   <Relationship Id="rId6" Type="http://schemas.openxmlformats.org/officeDocument/2006/relationships/image" Target="../media/image6.png"/>
   <Relationship Id="rId7" Type="http://schemas.openxmlformats.org/officeDocument/2006/relationships/image" Target="../media/image7.png"/>
   <Relationship Id="rId8" Type="http://schemas.openxmlformats.org/officeDocument/2006/relationships/image" Target="../media/image8.png"/>
   <Relationship Id="rId9" Type="http://schemas.openxmlformats.org/officeDocument/2006/relationships/image" Target="../media/image9.png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2.vml"/>
   <Relationship Id="rId2" Type="http://schemas.openxmlformats.org/officeDocument/2006/relationships/slideLayout" Target="../slideLayouts/slideLayout7.xml"/>
   <Relationship Id="rId3" Type="http://schemas.openxmlformats.org/officeDocument/2006/relationships/oleObject" Target="../embeddings/oleObject4.bin"/>
   <Relationship Id="rId4" Type="http://schemas.openxmlformats.org/officeDocument/2006/relationships/image" Target="../media/image16.emf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2.xml"/>
   <Relationship Id="rId3" Type="http://schemas.openxmlformats.org/officeDocument/2006/relationships/image" Target="../media/image17.png"/>
   <Relationship Id="rId4" Type="http://schemas.openxmlformats.org/officeDocument/2006/relationships/image" Target="../media/image18.png"/>
   <Relationship Id="rId5" Type="http://schemas.openxmlformats.org/officeDocument/2006/relationships/image" Target="../media/image19.png"/>
   <Relationship Id="rId6" Type="http://schemas.openxmlformats.org/officeDocument/2006/relationships/image" Target="../media/image20.png"/>
   <Relationship Id="rId7" Type="http://schemas.openxmlformats.org/officeDocument/2006/relationships/image" Target="../media/image21.png"/>
   <Relationship Id="rId8" Type="http://schemas.openxmlformats.org/officeDocument/2006/relationships/image" Target="../media/image22.jpeg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3.vml"/>
   <Relationship Id="rId2" Type="http://schemas.openxmlformats.org/officeDocument/2006/relationships/slideLayout" Target="../slideLayouts/slideLayout7.xml"/>
   <Relationship Id="rId3" Type="http://schemas.openxmlformats.org/officeDocument/2006/relationships/notesSlide" Target="../notesSlides/notesSlide3.xml"/>
   <Relationship Id="rId4" Type="http://schemas.openxmlformats.org/officeDocument/2006/relationships/oleObject" Target="../embeddings/oleObject5.bin"/>
   <Relationship Id="rId5" Type="http://schemas.openxmlformats.org/officeDocument/2006/relationships/image" Target="../media/image23.emf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4.vml"/>
   <Relationship Id="rId2" Type="http://schemas.openxmlformats.org/officeDocument/2006/relationships/slideLayout" Target="../slideLayouts/slideLayout7.xml"/>
   <Relationship Id="rId3" Type="http://schemas.openxmlformats.org/officeDocument/2006/relationships/notesSlide" Target="../notesSlides/notesSlide4.xml"/>
   <Relationship Id="rId4" Type="http://schemas.openxmlformats.org/officeDocument/2006/relationships/oleObject" Target="../embeddings/oleObject6.bin"/>
   <Relationship Id="rId5" Type="http://schemas.openxmlformats.org/officeDocument/2006/relationships/image" Target="../media/image24.emf"/>
   <Relationship Id="rId6" Type="http://schemas.openxmlformats.org/officeDocument/2006/relationships/oleObject" Target="../embeddings/oleObject7.bin"/>
   <Relationship Id="rId7" Type="http://schemas.openxmlformats.org/officeDocument/2006/relationships/image" Target="../media/image25.em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/>
        </p:nvGraphicFramePr>
        <p:xfrm>
          <a:off x="836712" y="1424608"/>
          <a:ext cx="5400600" cy="2868932"/>
        </p:xfrm>
        <a:graphic>
          <a:graphicData uri="http://schemas.openxmlformats.org/drawingml/2006/table">
            <a:tbl>
              <a:tblPr/>
              <a:tblGrid>
                <a:gridCol w="1728192"/>
                <a:gridCol w="3672408"/>
              </a:tblGrid>
              <a:tr h="2310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/>
                          <a:ea typeface="Calibri"/>
                        </a:rPr>
                        <a:t>Gene</a:t>
                      </a:r>
                      <a:endParaRPr lang="de-DE" sz="1200" b="1" dirty="0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/>
                          <a:ea typeface="Calibri"/>
                        </a:rPr>
                        <a:t>Primer sequence</a:t>
                      </a:r>
                      <a:endParaRPr lang="de-DE" sz="1200" b="1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820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/>
                          <a:ea typeface="Calibri"/>
                        </a:rPr>
                        <a:t>human β2-MG</a:t>
                      </a:r>
                      <a:endParaRPr lang="de-DE" sz="1200" b="1" dirty="0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>
                          <a:latin typeface="Arial"/>
                          <a:ea typeface="Calibri"/>
                        </a:rPr>
                        <a:t>forward: 5’-tga ctt tgt cac agc cca aga ta-3’</a:t>
                      </a:r>
                      <a:endParaRPr lang="de-DE" sz="1200" b="1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982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>
                          <a:latin typeface="Arial"/>
                          <a:ea typeface="Calibri"/>
                        </a:rPr>
                        <a:t>reverse: 5’-aat cca aat gcg gca tct tc-3’</a:t>
                      </a:r>
                      <a:endParaRPr lang="de-DE" sz="1200" b="1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82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>
                          <a:latin typeface="Arial"/>
                          <a:ea typeface="Calibri"/>
                        </a:rPr>
                        <a:t>probe: FAM-tga tgc tgc tta cat gtc tcg atc cca-TAM</a:t>
                      </a:r>
                      <a:endParaRPr lang="de-DE" sz="1200" b="1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820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/>
                          <a:ea typeface="Calibri"/>
                        </a:rPr>
                        <a:t>human </a:t>
                      </a:r>
                      <a:r>
                        <a:rPr lang="en-US" sz="1200" b="1" dirty="0" err="1">
                          <a:latin typeface="Arial"/>
                          <a:ea typeface="Calibri"/>
                        </a:rPr>
                        <a:t>hepcidin</a:t>
                      </a:r>
                      <a:endParaRPr lang="de-DE" sz="1200" b="1" dirty="0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>
                          <a:latin typeface="Arial"/>
                          <a:ea typeface="Calibri"/>
                        </a:rPr>
                        <a:t>forward 5’-cag gac aga gct gga gcc a -3’</a:t>
                      </a:r>
                      <a:endParaRPr lang="de-DE" sz="1200" b="1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982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>
                          <a:latin typeface="Arial"/>
                          <a:ea typeface="Calibri"/>
                        </a:rPr>
                        <a:t>reverse: 5`-gca gca cat ccc aca ctt tg-3`</a:t>
                      </a:r>
                      <a:endParaRPr lang="de-DE" sz="1200" b="1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82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>
                          <a:latin typeface="Arial"/>
                          <a:ea typeface="Calibri"/>
                        </a:rPr>
                        <a:t>probe: FAM-ctg ctg cgg ctg ctg tca tcg a-TAM</a:t>
                      </a:r>
                      <a:endParaRPr lang="de-DE" sz="1200" b="1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820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/>
                          <a:ea typeface="Times New Roman"/>
                        </a:rPr>
                        <a:t>human NOX4</a:t>
                      </a:r>
                      <a:endParaRPr lang="de-DE" sz="1200" b="1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>
                          <a:latin typeface="Arial"/>
                          <a:ea typeface="Calibri"/>
                        </a:rPr>
                        <a:t>forward: 5’-</a:t>
                      </a:r>
                      <a:r>
                        <a:rPr lang="en-US" sz="1200" b="0">
                          <a:latin typeface="Arial"/>
                          <a:ea typeface="Times New Roman"/>
                        </a:rPr>
                        <a:t> cca tat tac ctg tgg tgt tac tat ctg </a:t>
                      </a:r>
                      <a:r>
                        <a:rPr lang="en-US" sz="1200" b="0">
                          <a:latin typeface="Arial"/>
                          <a:ea typeface="Calibri"/>
                        </a:rPr>
                        <a:t>-3’</a:t>
                      </a:r>
                      <a:endParaRPr lang="de-DE" sz="1200" b="1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982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>
                          <a:latin typeface="Arial"/>
                          <a:ea typeface="Calibri"/>
                        </a:rPr>
                        <a:t>reverse: 5’-</a:t>
                      </a:r>
                      <a:r>
                        <a:rPr lang="en-US" sz="1200" b="0">
                          <a:latin typeface="Arial"/>
                          <a:ea typeface="Times New Roman"/>
                        </a:rPr>
                        <a:t> aag ttg agg gca ttc acc ag</a:t>
                      </a:r>
                      <a:r>
                        <a:rPr lang="en-US" sz="1200" b="0">
                          <a:latin typeface="Arial"/>
                          <a:ea typeface="Calibri"/>
                        </a:rPr>
                        <a:t> -3’</a:t>
                      </a:r>
                      <a:endParaRPr lang="de-DE" sz="1200" b="1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82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>
                          <a:latin typeface="Arial"/>
                          <a:ea typeface="Times New Roman"/>
                        </a:rPr>
                        <a:t>probe UPL # 5</a:t>
                      </a:r>
                      <a:r>
                        <a:rPr lang="en-US" sz="1200" b="0">
                          <a:latin typeface="Arial"/>
                          <a:ea typeface="Calibri"/>
                        </a:rPr>
                        <a:t> (Roche)</a:t>
                      </a:r>
                      <a:endParaRPr lang="de-DE" sz="1200" b="1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820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/>
                          <a:ea typeface="Calibri"/>
                        </a:rPr>
                        <a:t>human SOCS3</a:t>
                      </a:r>
                      <a:endParaRPr lang="de-DE" sz="1200" b="1" dirty="0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>
                          <a:latin typeface="Arial"/>
                          <a:ea typeface="Times New Roman"/>
                        </a:rPr>
                        <a:t>forward: 5’- aga ctt cga ttc ggg acc a -3’</a:t>
                      </a:r>
                      <a:endParaRPr lang="de-DE" sz="1200" b="1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982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dirty="0">
                          <a:latin typeface="Arial"/>
                          <a:ea typeface="Times New Roman"/>
                        </a:rPr>
                        <a:t>reverse: 5’- </a:t>
                      </a:r>
                      <a:r>
                        <a:rPr lang="en-US" sz="1200" b="0" dirty="0" err="1">
                          <a:latin typeface="Arial"/>
                          <a:ea typeface="Times New Roman"/>
                        </a:rPr>
                        <a:t>aac</a:t>
                      </a:r>
                      <a:r>
                        <a:rPr lang="en-US" sz="1200" b="0" dirty="0"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Arial"/>
                          <a:ea typeface="Times New Roman"/>
                        </a:rPr>
                        <a:t>ttg</a:t>
                      </a:r>
                      <a:r>
                        <a:rPr lang="en-US" sz="1200" b="0" dirty="0"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Arial"/>
                          <a:ea typeface="Times New Roman"/>
                        </a:rPr>
                        <a:t>ctg</a:t>
                      </a:r>
                      <a:r>
                        <a:rPr lang="en-US" sz="1200" b="0" dirty="0"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Arial"/>
                          <a:ea typeface="Times New Roman"/>
                        </a:rPr>
                        <a:t>tgg</a:t>
                      </a:r>
                      <a:r>
                        <a:rPr lang="en-US" sz="1200" b="0" dirty="0"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Arial"/>
                          <a:ea typeface="Times New Roman"/>
                        </a:rPr>
                        <a:t>gtg</a:t>
                      </a:r>
                      <a:r>
                        <a:rPr lang="en-US" sz="1200" b="0" dirty="0">
                          <a:latin typeface="Arial"/>
                          <a:ea typeface="Times New Roman"/>
                        </a:rPr>
                        <a:t> acc a -3’</a:t>
                      </a:r>
                      <a:endParaRPr lang="de-DE" sz="1200" b="1" dirty="0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82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dirty="0">
                          <a:latin typeface="Arial"/>
                          <a:ea typeface="Times New Roman"/>
                        </a:rPr>
                        <a:t>probe UPL # 70</a:t>
                      </a:r>
                      <a:r>
                        <a:rPr lang="en-US" sz="1200" b="0" dirty="0">
                          <a:latin typeface="Arial"/>
                          <a:ea typeface="Calibri"/>
                        </a:rPr>
                        <a:t> (Roche)</a:t>
                      </a:r>
                      <a:endParaRPr lang="de-DE" sz="1200" b="1" dirty="0">
                        <a:latin typeface="Times New Roman"/>
                        <a:ea typeface="Times New Roman"/>
                      </a:endParaRPr>
                    </a:p>
                  </a:txBody>
                  <a:tcPr marL="42989" marR="429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639000" y="802904"/>
            <a:ext cx="5580000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Supplemental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Table 1. Primer list of gene primers analyzed by quantitative RT-PCR</a:t>
            </a:r>
            <a:endParaRPr kumimoji="0" lang="en-US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40093" y="8869363"/>
            <a:ext cx="33185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Table S1 </a:t>
            </a:r>
            <a:endParaRPr lang="de-DE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/>
        </p:nvGraphicFramePr>
        <p:xfrm>
          <a:off x="764704" y="1341567"/>
          <a:ext cx="5544616" cy="3734136"/>
        </p:xfrm>
        <a:graphic>
          <a:graphicData uri="http://schemas.openxmlformats.org/drawingml/2006/table">
            <a:tbl>
              <a:tblPr/>
              <a:tblGrid>
                <a:gridCol w="1260642"/>
                <a:gridCol w="1260060"/>
                <a:gridCol w="839459"/>
                <a:gridCol w="1176290"/>
                <a:gridCol w="1008165"/>
              </a:tblGrid>
              <a:tr h="266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b="1" dirty="0">
                          <a:latin typeface="Arial"/>
                          <a:ea typeface="Times New Roman"/>
                        </a:rPr>
                        <a:t>antigen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b="1" dirty="0">
                          <a:latin typeface="Arial"/>
                          <a:ea typeface="Times New Roman"/>
                        </a:rPr>
                        <a:t>host species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b="1">
                          <a:latin typeface="Arial"/>
                          <a:ea typeface="Times New Roman"/>
                        </a:rPr>
                        <a:t>dilution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b="1">
                          <a:latin typeface="Arial"/>
                          <a:ea typeface="Times New Roman"/>
                        </a:rPr>
                        <a:t>Company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b="1">
                          <a:latin typeface="Arial"/>
                          <a:ea typeface="Times New Roman"/>
                        </a:rPr>
                        <a:t>cat. no.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pSTAT3 (Tyr705)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rabbit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1 :1000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Cell Signaling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9145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6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STAT3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mouse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1 :1000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Cell Signaling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9139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JAK1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rabbit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1 :1000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Cell Signaling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3344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JAK2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rabbit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1 :1000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Cell Signaling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3230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IL-6 receptor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rabbit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1 :1000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Santa Cruz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Sc-661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HIF1α 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mouse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1 :1000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BD Biosciences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610959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 smtClean="0">
                          <a:latin typeface="Arial"/>
                          <a:ea typeface="Times New Roman"/>
                        </a:rPr>
                        <a:t>PHD-2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rabbit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1 :2000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 err="1">
                          <a:latin typeface="Arial"/>
                          <a:ea typeface="Times New Roman"/>
                        </a:rPr>
                        <a:t>Abcam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Ab4561-100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l-GR" sz="1200" dirty="0" smtClean="0">
                          <a:latin typeface="Arial"/>
                          <a:ea typeface="Times New Roman"/>
                        </a:rPr>
                        <a:t>β</a:t>
                      </a:r>
                      <a:r>
                        <a:rPr lang="de-DE" sz="1200" dirty="0" smtClean="0">
                          <a:latin typeface="Arial"/>
                          <a:ea typeface="Times New Roman"/>
                        </a:rPr>
                        <a:t>-</a:t>
                      </a:r>
                      <a:r>
                        <a:rPr lang="de-DE" sz="1200" dirty="0" err="1" smtClean="0">
                          <a:latin typeface="Arial"/>
                          <a:ea typeface="Times New Roman"/>
                        </a:rPr>
                        <a:t>actin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mouse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1 </a:t>
                      </a:r>
                      <a:r>
                        <a:rPr lang="en-US" sz="1200" dirty="0" smtClean="0">
                          <a:latin typeface="Arial"/>
                          <a:ea typeface="Times New Roman"/>
                        </a:rPr>
                        <a:t>:4000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 smtClean="0">
                          <a:latin typeface="Arial"/>
                          <a:ea typeface="Times New Roman"/>
                        </a:rPr>
                        <a:t>Sigma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 smtClean="0">
                          <a:latin typeface="Arial"/>
                          <a:ea typeface="Times New Roman"/>
                        </a:rPr>
                        <a:t>A1978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Prx2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goat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1 :5000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R&amp;D Systems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AF3489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de-DE" sz="1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NOX4</a:t>
                      </a:r>
                      <a:endParaRPr lang="de-DE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de-DE" sz="1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rabbit</a:t>
                      </a:r>
                      <a:endParaRPr lang="de-DE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de-DE" sz="1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:1000</a:t>
                      </a:r>
                      <a:endParaRPr lang="de-DE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  <a:defRPr/>
                      </a:pPr>
                      <a:r>
                        <a:rPr lang="en-US" sz="1200" dirty="0" err="1" smtClean="0">
                          <a:latin typeface="Arial"/>
                          <a:ea typeface="Times New Roman"/>
                        </a:rPr>
                        <a:t>Abcam</a:t>
                      </a:r>
                      <a:endParaRPr lang="de-DE" sz="1200" dirty="0" smtClean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de-DE" sz="1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ab133303</a:t>
                      </a:r>
                      <a:endParaRPr lang="de-DE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rabbit Ig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goat - HRP conj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1 :3000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Rockland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611-1322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goat Ig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rabbit - HRP conj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1:5000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Rockland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605-4313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mouse Ig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>
                          <a:latin typeface="Arial"/>
                          <a:ea typeface="Times New Roman"/>
                        </a:rPr>
                        <a:t>goat - HRP conj</a:t>
                      </a:r>
                      <a:endParaRPr lang="de-DE" sz="120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1 </a:t>
                      </a:r>
                      <a:r>
                        <a:rPr lang="en-US" sz="1200" dirty="0" smtClean="0">
                          <a:latin typeface="Arial"/>
                          <a:ea typeface="Times New Roman"/>
                        </a:rPr>
                        <a:t>:3000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 err="1">
                          <a:latin typeface="Arial"/>
                          <a:ea typeface="Times New Roman"/>
                        </a:rPr>
                        <a:t>Abcam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ab6789-1</a:t>
                      </a:r>
                      <a:endParaRPr lang="de-DE" sz="1200" dirty="0">
                        <a:latin typeface="Times New Roman"/>
                        <a:ea typeface="Times New Roman"/>
                      </a:endParaRPr>
                    </a:p>
                  </a:txBody>
                  <a:tcPr marL="51807" marR="518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639000" y="848544"/>
            <a:ext cx="5580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Supplemental</a:t>
            </a:r>
            <a:r>
              <a:rPr kumimoji="0" lang="en-US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Table 2. Antibodies and dilutions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40093" y="8869363"/>
            <a:ext cx="33185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Table S2 </a:t>
            </a:r>
            <a:endParaRPr lang="de-DE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3" name="Picture 3" descr="\\Agms5\d\Daten\PEOPLE\10 Ines\Data\IS42 kinetics\Protein\WB pSTAT3 hc 140217.tif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 l="3906" t="33414" r="50625" b="29603"/>
          <a:stretch>
            <a:fillRect/>
          </a:stretch>
        </p:blipFill>
        <p:spPr bwMode="auto">
          <a:xfrm>
            <a:off x="4981222" y="4975348"/>
            <a:ext cx="1572396" cy="258738"/>
          </a:xfrm>
          <a:prstGeom prst="rect">
            <a:avLst/>
          </a:prstGeom>
          <a:noFill/>
        </p:spPr>
      </p:pic>
      <p:pic>
        <p:nvPicPr>
          <p:cNvPr id="92161" name="Picture 1" descr="\\Agms5\d\Daten\PEOPLE\10 Ines\Data\IS42 kinetics\Protein\pSTAT3 norm 300617.tif.tif"/>
          <p:cNvPicPr>
            <a:picLocks noChangeAspect="1" noChangeArrowheads="1"/>
          </p:cNvPicPr>
          <p:nvPr/>
        </p:nvPicPr>
        <p:blipFill>
          <a:blip r:embed="rId5" cstate="print">
            <a:lum bright="10000" contrast="10000"/>
          </a:blip>
          <a:srcRect l="8194" t="28378" r="46868" b="57597"/>
          <a:stretch>
            <a:fillRect/>
          </a:stretch>
        </p:blipFill>
        <p:spPr bwMode="auto">
          <a:xfrm>
            <a:off x="827258" y="4959139"/>
            <a:ext cx="1571173" cy="251224"/>
          </a:xfrm>
          <a:prstGeom prst="rect">
            <a:avLst/>
          </a:prstGeom>
          <a:noFill/>
        </p:spPr>
      </p:pic>
      <p:pic>
        <p:nvPicPr>
          <p:cNvPr id="92162" name="Picture 2" descr="\\Agms5\d\Daten\PEOPLE\10 Ines\Data\IS42 kinetics\Protein\pSTAT3 hypoxia 300617.tif.png"/>
          <p:cNvPicPr>
            <a:picLocks noChangeAspect="1" noChangeArrowheads="1"/>
          </p:cNvPicPr>
          <p:nvPr/>
        </p:nvPicPr>
        <p:blipFill>
          <a:blip r:embed="rId6" cstate="print">
            <a:lum contrast="30000"/>
          </a:blip>
          <a:srcRect l="8977" t="43882" r="46242" b="20523"/>
          <a:stretch>
            <a:fillRect/>
          </a:stretch>
        </p:blipFill>
        <p:spPr bwMode="auto">
          <a:xfrm>
            <a:off x="2867125" y="4967244"/>
            <a:ext cx="1587978" cy="259327"/>
          </a:xfrm>
          <a:prstGeom prst="rect">
            <a:avLst/>
          </a:prstGeom>
          <a:noFill/>
        </p:spPr>
      </p:pic>
      <p:pic>
        <p:nvPicPr>
          <p:cNvPr id="85" name="Picture 11"/>
          <p:cNvPicPr>
            <a:picLocks noChangeAspect="1" noChangeArrowheads="1"/>
          </p:cNvPicPr>
          <p:nvPr/>
        </p:nvPicPr>
        <p:blipFill>
          <a:blip r:embed="rId7" cstate="print">
            <a:lum bright="10000" contrast="10000"/>
          </a:blip>
          <a:srcRect r="83584"/>
          <a:stretch>
            <a:fillRect/>
          </a:stretch>
        </p:blipFill>
        <p:spPr bwMode="auto">
          <a:xfrm>
            <a:off x="4973676" y="4660054"/>
            <a:ext cx="245748" cy="259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" name="Picture 11"/>
          <p:cNvPicPr>
            <a:picLocks noChangeAspect="1" noChangeArrowheads="1"/>
          </p:cNvPicPr>
          <p:nvPr/>
        </p:nvPicPr>
        <p:blipFill>
          <a:blip r:embed="rId8" cstate="print">
            <a:lum bright="10000" contrast="10000"/>
          </a:blip>
          <a:srcRect r="84422"/>
          <a:stretch>
            <a:fillRect/>
          </a:stretch>
        </p:blipFill>
        <p:spPr bwMode="auto">
          <a:xfrm>
            <a:off x="4959149" y="4331022"/>
            <a:ext cx="245610" cy="253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" name="Picture 11"/>
          <p:cNvPicPr>
            <a:picLocks noChangeAspect="1" noChangeArrowheads="1"/>
          </p:cNvPicPr>
          <p:nvPr/>
        </p:nvPicPr>
        <p:blipFill>
          <a:blip r:embed="rId8" cstate="print">
            <a:lum bright="20000"/>
          </a:blip>
          <a:srcRect r="84422"/>
          <a:stretch>
            <a:fillRect/>
          </a:stretch>
        </p:blipFill>
        <p:spPr bwMode="auto">
          <a:xfrm>
            <a:off x="2855899" y="4312751"/>
            <a:ext cx="258747" cy="253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71" name="Picture 11"/>
          <p:cNvPicPr>
            <a:picLocks noChangeAspect="1" noChangeArrowheads="1"/>
          </p:cNvPicPr>
          <p:nvPr/>
        </p:nvPicPr>
        <p:blipFill>
          <a:blip r:embed="rId8" cstate="print">
            <a:lum bright="10000" contrast="10000"/>
          </a:blip>
          <a:srcRect/>
          <a:stretch>
            <a:fillRect/>
          </a:stretch>
        </p:blipFill>
        <p:spPr bwMode="auto">
          <a:xfrm>
            <a:off x="818507" y="4339835"/>
            <a:ext cx="1597688" cy="252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feld 6"/>
          <p:cNvSpPr txBox="1">
            <a:spLocks noChangeArrowheads="1"/>
          </p:cNvSpPr>
          <p:nvPr/>
        </p:nvSpPr>
        <p:spPr bwMode="auto">
          <a:xfrm>
            <a:off x="234085" y="4657014"/>
            <a:ext cx="6046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GB" altLang="de-DE" sz="1050" b="1" dirty="0">
                <a:cs typeface="Arial" panose="020B0604020202020204" pitchFamily="34" charset="0"/>
              </a:rPr>
              <a:t>HIF-1α</a:t>
            </a:r>
          </a:p>
        </p:txBody>
      </p:sp>
      <p:sp>
        <p:nvSpPr>
          <p:cNvPr id="30" name="Textfeld 7"/>
          <p:cNvSpPr txBox="1">
            <a:spLocks noChangeArrowheads="1"/>
          </p:cNvSpPr>
          <p:nvPr/>
        </p:nvSpPr>
        <p:spPr bwMode="auto">
          <a:xfrm>
            <a:off x="360722" y="4352526"/>
            <a:ext cx="47801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GB" altLang="de-DE" sz="1050" b="1" dirty="0" smtClean="0">
                <a:cs typeface="Arial" panose="020B0604020202020204" pitchFamily="34" charset="0"/>
              </a:rPr>
              <a:t>Prx2</a:t>
            </a:r>
            <a:endParaRPr lang="en-GB" altLang="de-DE" sz="1050" b="1" dirty="0">
              <a:cs typeface="Arial" panose="020B0604020202020204" pitchFamily="34" charset="0"/>
            </a:endParaRPr>
          </a:p>
        </p:txBody>
      </p:sp>
      <p:sp>
        <p:nvSpPr>
          <p:cNvPr id="31" name="Textfeld 8"/>
          <p:cNvSpPr txBox="1">
            <a:spLocks noChangeArrowheads="1"/>
          </p:cNvSpPr>
          <p:nvPr/>
        </p:nvSpPr>
        <p:spPr bwMode="auto">
          <a:xfrm>
            <a:off x="145920" y="4972061"/>
            <a:ext cx="69281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GB" altLang="de-DE" sz="1050" b="1" dirty="0">
                <a:cs typeface="Arial" panose="020B0604020202020204" pitchFamily="34" charset="0"/>
              </a:rPr>
              <a:t>pSTAT3</a:t>
            </a:r>
          </a:p>
        </p:txBody>
      </p:sp>
      <p:sp>
        <p:nvSpPr>
          <p:cNvPr id="34" name="Textfeld 8"/>
          <p:cNvSpPr txBox="1">
            <a:spLocks noChangeArrowheads="1"/>
          </p:cNvSpPr>
          <p:nvPr/>
        </p:nvSpPr>
        <p:spPr bwMode="auto">
          <a:xfrm>
            <a:off x="118143" y="5567641"/>
            <a:ext cx="73129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GB" altLang="de-DE" sz="1100" b="1" dirty="0" smtClean="0">
                <a:cs typeface="Arial" panose="020B0604020202020204" pitchFamily="34" charset="0"/>
              </a:rPr>
              <a:t>Time (h)</a:t>
            </a:r>
            <a:endParaRPr lang="en-GB" altLang="de-DE" sz="1100" b="1" dirty="0">
              <a:cs typeface="Arial" panose="020B0604020202020204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812247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1050639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1297074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1514314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1719476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1891011" y="5567641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2124406" y="5567641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14"/>
          <p:cNvPicPr>
            <a:picLocks noChangeAspect="1" noChangeArrowheads="1"/>
          </p:cNvPicPr>
          <p:nvPr/>
        </p:nvPicPr>
        <p:blipFill>
          <a:blip r:embed="rId9" cstate="print">
            <a:lum contrast="20000"/>
          </a:blip>
          <a:srcRect r="1278"/>
          <a:stretch>
            <a:fillRect/>
          </a:stretch>
        </p:blipFill>
        <p:spPr bwMode="auto">
          <a:xfrm>
            <a:off x="2861836" y="4646863"/>
            <a:ext cx="1587355" cy="249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extfeld 638"/>
          <p:cNvSpPr txBox="1">
            <a:spLocks noChangeArrowheads="1"/>
          </p:cNvSpPr>
          <p:nvPr/>
        </p:nvSpPr>
        <p:spPr bwMode="auto">
          <a:xfrm>
            <a:off x="2950114" y="1894442"/>
            <a:ext cx="135165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de-DE" sz="1100" b="1" dirty="0" smtClean="0">
                <a:cs typeface="Arial" panose="020B0604020202020204" pitchFamily="34" charset="0"/>
              </a:rPr>
              <a:t>Hypoxia 5</a:t>
            </a:r>
            <a:r>
              <a:rPr lang="en-GB" altLang="de-DE" sz="1100" b="1" dirty="0">
                <a:cs typeface="Arial" panose="020B0604020202020204" pitchFamily="34" charset="0"/>
              </a:rPr>
              <a:t>% O</a:t>
            </a:r>
            <a:r>
              <a:rPr lang="en-GB" altLang="de-DE" sz="1100" b="1" baseline="-25000" dirty="0">
                <a:cs typeface="Arial" panose="020B0604020202020204" pitchFamily="34" charset="0"/>
              </a:rPr>
              <a:t>2</a:t>
            </a:r>
            <a:r>
              <a:rPr lang="en-GB" altLang="de-DE" sz="1100" b="1" dirty="0">
                <a:cs typeface="Arial" panose="020B0604020202020204" pitchFamily="34" charset="0"/>
              </a:rPr>
              <a:t> –</a:t>
            </a:r>
            <a:endParaRPr lang="en-GB" altLang="de-DE" sz="1100" b="1" dirty="0" smtClean="0">
              <a:cs typeface="Arial" panose="020B0604020202020204" pitchFamily="34" charset="0"/>
            </a:endParaRPr>
          </a:p>
          <a:p>
            <a:pPr algn="ctr"/>
            <a:r>
              <a:rPr lang="en-GB" altLang="de-DE" sz="1100" b="1" dirty="0" smtClean="0">
                <a:cs typeface="Arial" panose="020B0604020202020204" pitchFamily="34" charset="0"/>
              </a:rPr>
              <a:t>GOX/CAT </a:t>
            </a:r>
            <a:r>
              <a:rPr lang="en-GB" altLang="de-DE" sz="1100" b="1" dirty="0">
                <a:cs typeface="Arial" panose="020B0604020202020204" pitchFamily="34" charset="0"/>
              </a:rPr>
              <a:t>system</a:t>
            </a:r>
            <a:endParaRPr lang="en-GB" altLang="de-DE" sz="1100" b="1" baseline="-25000" dirty="0">
              <a:cs typeface="Arial" panose="020B0604020202020204" pitchFamily="34" charset="0"/>
            </a:endParaRPr>
          </a:p>
        </p:txBody>
      </p:sp>
      <p:sp>
        <p:nvSpPr>
          <p:cNvPr id="45" name="Textfeld 638"/>
          <p:cNvSpPr txBox="1">
            <a:spLocks noChangeArrowheads="1"/>
          </p:cNvSpPr>
          <p:nvPr/>
        </p:nvSpPr>
        <p:spPr bwMode="auto">
          <a:xfrm>
            <a:off x="5038244" y="1894442"/>
            <a:ext cx="136127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de-DE" sz="1100" b="1" dirty="0" smtClean="0">
                <a:cs typeface="Arial" panose="020B0604020202020204" pitchFamily="34" charset="0"/>
              </a:rPr>
              <a:t>Hypoxia 5</a:t>
            </a:r>
            <a:r>
              <a:rPr lang="en-GB" altLang="de-DE" sz="1100" b="1" dirty="0">
                <a:cs typeface="Arial" panose="020B0604020202020204" pitchFamily="34" charset="0"/>
              </a:rPr>
              <a:t>% O</a:t>
            </a:r>
            <a:r>
              <a:rPr lang="en-GB" altLang="de-DE" sz="1100" b="1" baseline="-25000" dirty="0">
                <a:cs typeface="Arial" panose="020B0604020202020204" pitchFamily="34" charset="0"/>
              </a:rPr>
              <a:t>2</a:t>
            </a:r>
            <a:r>
              <a:rPr lang="en-GB" altLang="de-DE" sz="1100" b="1" dirty="0">
                <a:cs typeface="Arial" panose="020B0604020202020204" pitchFamily="34" charset="0"/>
              </a:rPr>
              <a:t> – </a:t>
            </a:r>
            <a:endParaRPr lang="en-GB" altLang="de-DE" sz="1100" b="1" dirty="0" smtClean="0">
              <a:cs typeface="Arial" panose="020B0604020202020204" pitchFamily="34" charset="0"/>
            </a:endParaRPr>
          </a:p>
          <a:p>
            <a:pPr algn="ctr"/>
            <a:r>
              <a:rPr lang="en-GB" altLang="de-DE" sz="1100" b="1" dirty="0" smtClean="0">
                <a:cs typeface="Arial" panose="020B0604020202020204" pitchFamily="34" charset="0"/>
              </a:rPr>
              <a:t>Hypoxia </a:t>
            </a:r>
            <a:r>
              <a:rPr lang="en-GB" altLang="de-DE" sz="1100" b="1" dirty="0">
                <a:cs typeface="Arial" panose="020B0604020202020204" pitchFamily="34" charset="0"/>
              </a:rPr>
              <a:t>chamber</a:t>
            </a:r>
            <a:endParaRPr lang="en-GB" altLang="de-DE" sz="1100" b="1" baseline="-25000" dirty="0">
              <a:cs typeface="Arial" panose="020B0604020202020204" pitchFamily="34" charset="0"/>
            </a:endParaRPr>
          </a:p>
        </p:txBody>
      </p:sp>
      <p:sp>
        <p:nvSpPr>
          <p:cNvPr id="50" name="Textfeld 8"/>
          <p:cNvSpPr txBox="1">
            <a:spLocks noChangeArrowheads="1"/>
          </p:cNvSpPr>
          <p:nvPr/>
        </p:nvSpPr>
        <p:spPr bwMode="auto">
          <a:xfrm>
            <a:off x="227673" y="5277458"/>
            <a:ext cx="61106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GB" altLang="de-DE" sz="1050" b="1" dirty="0" smtClean="0">
                <a:cs typeface="Arial" panose="020B0604020202020204" pitchFamily="34" charset="0"/>
              </a:rPr>
              <a:t>STAT3</a:t>
            </a:r>
            <a:endParaRPr lang="en-GB" altLang="de-DE" sz="1050" b="1" dirty="0">
              <a:cs typeface="Arial" panose="020B0604020202020204" pitchFamily="34" charset="0"/>
            </a:endParaRPr>
          </a:p>
        </p:txBody>
      </p:sp>
      <p:sp>
        <p:nvSpPr>
          <p:cNvPr id="51" name="Textfeld 638"/>
          <p:cNvSpPr txBox="1">
            <a:spLocks noChangeArrowheads="1"/>
          </p:cNvSpPr>
          <p:nvPr/>
        </p:nvSpPr>
        <p:spPr bwMode="auto">
          <a:xfrm>
            <a:off x="989155" y="1979080"/>
            <a:ext cx="139493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de-DE" sz="1100" b="1" dirty="0" err="1" smtClean="0">
                <a:cs typeface="Arial" panose="020B0604020202020204" pitchFamily="34" charset="0"/>
              </a:rPr>
              <a:t>Normoxia</a:t>
            </a:r>
            <a:r>
              <a:rPr lang="en-GB" altLang="de-DE" sz="1100" b="1" dirty="0" smtClean="0">
                <a:cs typeface="Arial" panose="020B0604020202020204" pitchFamily="34" charset="0"/>
              </a:rPr>
              <a:t> 21% </a:t>
            </a:r>
            <a:r>
              <a:rPr lang="en-GB" altLang="de-DE" sz="1100" b="1" dirty="0">
                <a:cs typeface="Arial" panose="020B0604020202020204" pitchFamily="34" charset="0"/>
              </a:rPr>
              <a:t>O</a:t>
            </a:r>
            <a:r>
              <a:rPr lang="en-GB" altLang="de-DE" sz="1100" b="1" baseline="-25000" dirty="0">
                <a:cs typeface="Arial" panose="020B0604020202020204" pitchFamily="34" charset="0"/>
              </a:rPr>
              <a:t>2</a:t>
            </a:r>
            <a:r>
              <a:rPr lang="en-GB" altLang="de-DE" sz="1100" b="1" dirty="0">
                <a:cs typeface="Arial" panose="020B0604020202020204" pitchFamily="34" charset="0"/>
              </a:rPr>
              <a:t> </a:t>
            </a:r>
            <a:endParaRPr lang="en-GB" altLang="de-DE" sz="1100" b="1" baseline="-25000" dirty="0">
              <a:cs typeface="Arial" panose="020B0604020202020204" pitchFamily="34" charset="0"/>
            </a:endParaRPr>
          </a:p>
        </p:txBody>
      </p:sp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10" cstate="print">
            <a:lum/>
          </a:blip>
          <a:srcRect/>
          <a:stretch>
            <a:fillRect/>
          </a:stretch>
        </p:blipFill>
        <p:spPr bwMode="auto">
          <a:xfrm>
            <a:off x="826304" y="5273881"/>
            <a:ext cx="1573546" cy="251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69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73028" y="5267989"/>
            <a:ext cx="1585829" cy="253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70" name="Picture 10"/>
          <p:cNvPicPr>
            <a:picLocks noChangeAspect="1" noChangeArrowheads="1"/>
          </p:cNvPicPr>
          <p:nvPr/>
        </p:nvPicPr>
        <p:blipFill>
          <a:blip r:embed="rId12" cstate="print">
            <a:lum/>
          </a:blip>
          <a:srcRect/>
          <a:stretch>
            <a:fillRect/>
          </a:stretch>
        </p:blipFill>
        <p:spPr bwMode="auto">
          <a:xfrm>
            <a:off x="2863012" y="5269367"/>
            <a:ext cx="1586178" cy="2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" name="Picture 11"/>
          <p:cNvPicPr>
            <a:picLocks noChangeAspect="1" noChangeArrowheads="1"/>
          </p:cNvPicPr>
          <p:nvPr/>
        </p:nvPicPr>
        <p:blipFill>
          <a:blip r:embed="rId7" cstate="print">
            <a:lum bright="10000" contrast="20000"/>
          </a:blip>
          <a:srcRect/>
          <a:stretch>
            <a:fillRect/>
          </a:stretch>
        </p:blipFill>
        <p:spPr bwMode="auto">
          <a:xfrm>
            <a:off x="819151" y="4636381"/>
            <a:ext cx="1580240" cy="264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5" name="Rectangle 40"/>
          <p:cNvSpPr>
            <a:spLocks noChangeArrowheads="1"/>
          </p:cNvSpPr>
          <p:nvPr/>
        </p:nvSpPr>
        <p:spPr bwMode="auto">
          <a:xfrm>
            <a:off x="827146" y="4338473"/>
            <a:ext cx="1587780" cy="258739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40"/>
          <p:cNvSpPr>
            <a:spLocks noChangeArrowheads="1"/>
          </p:cNvSpPr>
          <p:nvPr/>
        </p:nvSpPr>
        <p:spPr bwMode="auto">
          <a:xfrm>
            <a:off x="823565" y="4635620"/>
            <a:ext cx="1587780" cy="258739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40"/>
          <p:cNvSpPr>
            <a:spLocks noChangeArrowheads="1"/>
          </p:cNvSpPr>
          <p:nvPr/>
        </p:nvSpPr>
        <p:spPr bwMode="auto">
          <a:xfrm>
            <a:off x="822080" y="4949503"/>
            <a:ext cx="1587780" cy="258739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Picture 11"/>
          <p:cNvPicPr>
            <a:picLocks noChangeAspect="1" noChangeArrowheads="1"/>
          </p:cNvPicPr>
          <p:nvPr/>
        </p:nvPicPr>
        <p:blipFill>
          <a:blip r:embed="rId13" cstate="print">
            <a:lum contrast="10000"/>
          </a:blip>
          <a:srcRect l="3021" r="1847"/>
          <a:stretch>
            <a:fillRect/>
          </a:stretch>
        </p:blipFill>
        <p:spPr bwMode="auto">
          <a:xfrm>
            <a:off x="3099981" y="4315203"/>
            <a:ext cx="1358986" cy="249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0" name="Rectangle 40"/>
          <p:cNvSpPr>
            <a:spLocks noChangeArrowheads="1"/>
          </p:cNvSpPr>
          <p:nvPr/>
        </p:nvSpPr>
        <p:spPr bwMode="auto">
          <a:xfrm>
            <a:off x="2864073" y="4312249"/>
            <a:ext cx="1587780" cy="258739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40"/>
          <p:cNvSpPr>
            <a:spLocks noChangeArrowheads="1"/>
          </p:cNvSpPr>
          <p:nvPr/>
        </p:nvSpPr>
        <p:spPr bwMode="auto">
          <a:xfrm>
            <a:off x="2864073" y="4961918"/>
            <a:ext cx="1587780" cy="258739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2" name="Picture 9"/>
          <p:cNvPicPr>
            <a:picLocks noChangeAspect="1" noChangeArrowheads="1"/>
          </p:cNvPicPr>
          <p:nvPr/>
        </p:nvPicPr>
        <p:blipFill>
          <a:blip r:embed="rId14" cstate="print">
            <a:lum contrast="10000"/>
          </a:blip>
          <a:srcRect/>
          <a:stretch>
            <a:fillRect/>
          </a:stretch>
        </p:blipFill>
        <p:spPr bwMode="auto">
          <a:xfrm>
            <a:off x="5190686" y="4328212"/>
            <a:ext cx="1358393" cy="263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" name="Picture 6"/>
          <p:cNvPicPr>
            <a:picLocks noChangeAspect="1" noChangeArrowheads="1"/>
          </p:cNvPicPr>
          <p:nvPr/>
        </p:nvPicPr>
        <p:blipFill>
          <a:blip r:embed="rId15" cstate="print">
            <a:lum bright="10000" contrast="10000"/>
          </a:blip>
          <a:srcRect l="13303"/>
          <a:stretch>
            <a:fillRect/>
          </a:stretch>
        </p:blipFill>
        <p:spPr bwMode="auto">
          <a:xfrm>
            <a:off x="5219424" y="4666766"/>
            <a:ext cx="1334544" cy="260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" name="Rectangle 40"/>
          <p:cNvSpPr>
            <a:spLocks noChangeArrowheads="1"/>
          </p:cNvSpPr>
          <p:nvPr/>
        </p:nvSpPr>
        <p:spPr bwMode="auto">
          <a:xfrm>
            <a:off x="4963359" y="4333070"/>
            <a:ext cx="1587780" cy="258739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angle 40"/>
          <p:cNvSpPr>
            <a:spLocks noChangeArrowheads="1"/>
          </p:cNvSpPr>
          <p:nvPr/>
        </p:nvSpPr>
        <p:spPr bwMode="auto">
          <a:xfrm>
            <a:off x="4972421" y="4662633"/>
            <a:ext cx="1587780" cy="258739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Rectangle 40"/>
          <p:cNvSpPr>
            <a:spLocks noChangeArrowheads="1"/>
          </p:cNvSpPr>
          <p:nvPr/>
        </p:nvSpPr>
        <p:spPr bwMode="auto">
          <a:xfrm>
            <a:off x="4972422" y="4970291"/>
            <a:ext cx="1587780" cy="258739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 40"/>
          <p:cNvSpPr>
            <a:spLocks noChangeArrowheads="1"/>
          </p:cNvSpPr>
          <p:nvPr/>
        </p:nvSpPr>
        <p:spPr bwMode="auto">
          <a:xfrm>
            <a:off x="2860837" y="4641023"/>
            <a:ext cx="1587780" cy="258739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ectangle 40"/>
          <p:cNvSpPr>
            <a:spLocks noChangeArrowheads="1"/>
          </p:cNvSpPr>
          <p:nvPr/>
        </p:nvSpPr>
        <p:spPr bwMode="auto">
          <a:xfrm>
            <a:off x="822080" y="5265559"/>
            <a:ext cx="1587780" cy="258739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tangle 40"/>
          <p:cNvSpPr>
            <a:spLocks noChangeArrowheads="1"/>
          </p:cNvSpPr>
          <p:nvPr/>
        </p:nvSpPr>
        <p:spPr bwMode="auto">
          <a:xfrm>
            <a:off x="2866517" y="5261325"/>
            <a:ext cx="1587780" cy="258739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feld 93"/>
          <p:cNvSpPr txBox="1"/>
          <p:nvPr/>
        </p:nvSpPr>
        <p:spPr>
          <a:xfrm>
            <a:off x="2883872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feld 94"/>
          <p:cNvSpPr txBox="1"/>
          <p:nvPr/>
        </p:nvSpPr>
        <p:spPr>
          <a:xfrm>
            <a:off x="3150839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feld 95"/>
          <p:cNvSpPr txBox="1"/>
          <p:nvPr/>
        </p:nvSpPr>
        <p:spPr>
          <a:xfrm>
            <a:off x="3368698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7" name="Textfeld 96"/>
          <p:cNvSpPr txBox="1"/>
          <p:nvPr/>
        </p:nvSpPr>
        <p:spPr>
          <a:xfrm>
            <a:off x="3585938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8" name="Textfeld 97"/>
          <p:cNvSpPr txBox="1"/>
          <p:nvPr/>
        </p:nvSpPr>
        <p:spPr>
          <a:xfrm>
            <a:off x="3791101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feld 98"/>
          <p:cNvSpPr txBox="1"/>
          <p:nvPr/>
        </p:nvSpPr>
        <p:spPr>
          <a:xfrm>
            <a:off x="3943586" y="5567641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feld 99"/>
          <p:cNvSpPr txBox="1"/>
          <p:nvPr/>
        </p:nvSpPr>
        <p:spPr>
          <a:xfrm>
            <a:off x="4186254" y="5567641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angle 40"/>
          <p:cNvSpPr>
            <a:spLocks noChangeArrowheads="1"/>
          </p:cNvSpPr>
          <p:nvPr/>
        </p:nvSpPr>
        <p:spPr bwMode="auto">
          <a:xfrm>
            <a:off x="4968851" y="5263682"/>
            <a:ext cx="1587780" cy="258739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feld 101"/>
          <p:cNvSpPr txBox="1"/>
          <p:nvPr/>
        </p:nvSpPr>
        <p:spPr>
          <a:xfrm>
            <a:off x="4979939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feld 102"/>
          <p:cNvSpPr txBox="1"/>
          <p:nvPr/>
        </p:nvSpPr>
        <p:spPr>
          <a:xfrm>
            <a:off x="5218331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feld 103"/>
          <p:cNvSpPr txBox="1"/>
          <p:nvPr/>
        </p:nvSpPr>
        <p:spPr>
          <a:xfrm>
            <a:off x="5455241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5" name="Textfeld 104"/>
          <p:cNvSpPr txBox="1"/>
          <p:nvPr/>
        </p:nvSpPr>
        <p:spPr>
          <a:xfrm>
            <a:off x="5672481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06" name="Textfeld 105"/>
          <p:cNvSpPr txBox="1"/>
          <p:nvPr/>
        </p:nvSpPr>
        <p:spPr>
          <a:xfrm>
            <a:off x="5887168" y="556764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feld 106"/>
          <p:cNvSpPr txBox="1"/>
          <p:nvPr/>
        </p:nvSpPr>
        <p:spPr>
          <a:xfrm>
            <a:off x="6068228" y="5567641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feld 107"/>
          <p:cNvSpPr txBox="1"/>
          <p:nvPr/>
        </p:nvSpPr>
        <p:spPr>
          <a:xfrm>
            <a:off x="6291846" y="5567641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6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198526"/>
              </p:ext>
            </p:extLst>
          </p:nvPr>
        </p:nvGraphicFramePr>
        <p:xfrm>
          <a:off x="303474" y="2131992"/>
          <a:ext cx="2232025" cy="229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4" name="Prism 6" r:id="rId16" imgW="2232121" imgH="2295982" progId="Prism6.Document">
                  <p:embed/>
                </p:oleObj>
              </mc:Choice>
              <mc:Fallback>
                <p:oleObj name="Prism 6" r:id="rId16" imgW="2232121" imgH="2295982" progId="Prism6.Document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474" y="2131992"/>
                        <a:ext cx="2232025" cy="229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" name="Textfeld 111"/>
          <p:cNvSpPr txBox="1"/>
          <p:nvPr/>
        </p:nvSpPr>
        <p:spPr>
          <a:xfrm rot="16200000">
            <a:off x="-576685" y="3170062"/>
            <a:ext cx="2210862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AU" sz="105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Hepcidin</a:t>
            </a:r>
            <a:r>
              <a:rPr lang="en-A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mRNA </a:t>
            </a:r>
            <a:r>
              <a:rPr lang="en-A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AU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hepcidin</a:t>
            </a:r>
            <a:r>
              <a:rPr lang="en-A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2mg)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feld 112"/>
          <p:cNvSpPr txBox="1"/>
          <p:nvPr/>
        </p:nvSpPr>
        <p:spPr>
          <a:xfrm>
            <a:off x="645173" y="2303143"/>
            <a:ext cx="112210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6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477888"/>
              </p:ext>
            </p:extLst>
          </p:nvPr>
        </p:nvGraphicFramePr>
        <p:xfrm>
          <a:off x="2635184" y="2166906"/>
          <a:ext cx="1957387" cy="215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5" name="Prism 6" r:id="rId18" imgW="1957698" imgH="2152641" progId="Prism6.Document">
                  <p:embed/>
                </p:oleObj>
              </mc:Choice>
              <mc:Fallback>
                <p:oleObj name="Prism 6" r:id="rId18" imgW="1957698" imgH="2152641" progId="Prism6.Document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184" y="2166906"/>
                        <a:ext cx="1957387" cy="215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0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902218"/>
              </p:ext>
            </p:extLst>
          </p:nvPr>
        </p:nvGraphicFramePr>
        <p:xfrm>
          <a:off x="4711973" y="2177728"/>
          <a:ext cx="1957387" cy="215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6" name="Prism 6" r:id="rId20" imgW="1957698" imgH="2152641" progId="Prism6.Document">
                  <p:embed/>
                </p:oleObj>
              </mc:Choice>
              <mc:Fallback>
                <p:oleObj name="Prism 6" r:id="rId20" imgW="1957698" imgH="2152641" progId="Prism6.Document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1973" y="2177728"/>
                        <a:ext cx="1957387" cy="215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" name="Textfeld 113"/>
          <p:cNvSpPr txBox="1"/>
          <p:nvPr/>
        </p:nvSpPr>
        <p:spPr>
          <a:xfrm rot="16200000">
            <a:off x="1500291" y="3170062"/>
            <a:ext cx="2210862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AU" sz="105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Hepcidin</a:t>
            </a:r>
            <a:r>
              <a:rPr lang="en-A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mRNA </a:t>
            </a:r>
            <a:r>
              <a:rPr lang="en-A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AU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hepcidin</a:t>
            </a:r>
            <a:r>
              <a:rPr lang="en-A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2mg)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feld 114"/>
          <p:cNvSpPr txBox="1"/>
          <p:nvPr/>
        </p:nvSpPr>
        <p:spPr>
          <a:xfrm rot="16200000">
            <a:off x="3566118" y="3170063"/>
            <a:ext cx="2210862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AU" sz="105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Hepcidin</a:t>
            </a:r>
            <a:r>
              <a:rPr lang="en-A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mRNA </a:t>
            </a:r>
            <a:r>
              <a:rPr lang="en-A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AU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hepcidin</a:t>
            </a:r>
            <a:r>
              <a:rPr lang="en-A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2mg)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feld 115"/>
          <p:cNvSpPr txBox="1"/>
          <p:nvPr/>
        </p:nvSpPr>
        <p:spPr>
          <a:xfrm>
            <a:off x="645173" y="2908008"/>
            <a:ext cx="112210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feld 116"/>
          <p:cNvSpPr txBox="1"/>
          <p:nvPr/>
        </p:nvSpPr>
        <p:spPr>
          <a:xfrm>
            <a:off x="645173" y="3514967"/>
            <a:ext cx="112210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feld 117"/>
          <p:cNvSpPr txBox="1"/>
          <p:nvPr/>
        </p:nvSpPr>
        <p:spPr>
          <a:xfrm>
            <a:off x="645173" y="4117518"/>
            <a:ext cx="112210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0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feld 118"/>
          <p:cNvSpPr txBox="1"/>
          <p:nvPr/>
        </p:nvSpPr>
        <p:spPr>
          <a:xfrm>
            <a:off x="2700372" y="2318117"/>
            <a:ext cx="112210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feld 119"/>
          <p:cNvSpPr txBox="1"/>
          <p:nvPr/>
        </p:nvSpPr>
        <p:spPr>
          <a:xfrm>
            <a:off x="2700372" y="2917696"/>
            <a:ext cx="112210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feld 120"/>
          <p:cNvSpPr txBox="1"/>
          <p:nvPr/>
        </p:nvSpPr>
        <p:spPr>
          <a:xfrm>
            <a:off x="2700372" y="3519369"/>
            <a:ext cx="112210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feld 121"/>
          <p:cNvSpPr txBox="1"/>
          <p:nvPr/>
        </p:nvSpPr>
        <p:spPr>
          <a:xfrm>
            <a:off x="2700372" y="4116634"/>
            <a:ext cx="112210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0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feld 122"/>
          <p:cNvSpPr txBox="1"/>
          <p:nvPr/>
        </p:nvSpPr>
        <p:spPr>
          <a:xfrm>
            <a:off x="4773186" y="2329569"/>
            <a:ext cx="112210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feld 123"/>
          <p:cNvSpPr txBox="1"/>
          <p:nvPr/>
        </p:nvSpPr>
        <p:spPr>
          <a:xfrm>
            <a:off x="4773186" y="2934434"/>
            <a:ext cx="112210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feld 124"/>
          <p:cNvSpPr txBox="1"/>
          <p:nvPr/>
        </p:nvSpPr>
        <p:spPr>
          <a:xfrm>
            <a:off x="4773186" y="3530821"/>
            <a:ext cx="112210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feld 125"/>
          <p:cNvSpPr txBox="1"/>
          <p:nvPr/>
        </p:nvSpPr>
        <p:spPr>
          <a:xfrm>
            <a:off x="4773186" y="4122800"/>
            <a:ext cx="112210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0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feld 108"/>
          <p:cNvSpPr txBox="1"/>
          <p:nvPr/>
        </p:nvSpPr>
        <p:spPr>
          <a:xfrm>
            <a:off x="260648" y="9057456"/>
            <a:ext cx="34179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S1</a:t>
            </a:r>
            <a:endParaRPr lang="de-DE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549000" y="6151002"/>
            <a:ext cx="5760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S1: Kinetics of hepcidin and signaling </a:t>
            </a:r>
            <a:r>
              <a:rPr lang="en-US" sz="1200" b="1" smtClean="0">
                <a:latin typeface="Arial" panose="020B0604020202020204" pitchFamily="34" charset="0"/>
                <a:cs typeface="Arial" panose="020B0604020202020204" pitchFamily="34" charset="0"/>
              </a:rPr>
              <a:t>molecules </a:t>
            </a:r>
            <a:r>
              <a:rPr lang="en-US" sz="1200" b="1" smtClean="0">
                <a:latin typeface="Arial" panose="020B0604020202020204" pitchFamily="34" charset="0"/>
                <a:cs typeface="Arial" panose="020B0604020202020204" pitchFamily="34" charset="0"/>
              </a:rPr>
              <a:t>during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rapid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and slow onset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 hypoxia.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Hypoxia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(5% O</a:t>
            </a:r>
            <a:r>
              <a:rPr lang="en-US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was induced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in Huh7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cells either by the hypoxia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chamber or the enzymatic GOX/CAT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system.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Changes in hepcidin mRNA levels and protein expression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(oxidized Prx2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HIF1α, pSTAT3 and STAT3) are shown for a representative experiment.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Hepcidin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mRNA was quantified by quantitative real-time PCR and the results are represented as mean of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hepcidin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mRNA levels normalized to β2-microglobulin ± SD. </a:t>
            </a:r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data of at least three independent experiments are shown for protein data.</a:t>
            </a:r>
            <a:endParaRPr lang="de-D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/>
        </p:nvSpPr>
        <p:spPr>
          <a:xfrm>
            <a:off x="389294" y="8959446"/>
            <a:ext cx="34179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S2</a:t>
            </a:r>
            <a:endParaRPr lang="de-DE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ieren 29"/>
          <p:cNvGrpSpPr/>
          <p:nvPr/>
        </p:nvGrpSpPr>
        <p:grpSpPr>
          <a:xfrm>
            <a:off x="1167607" y="1928664"/>
            <a:ext cx="4205609" cy="2988552"/>
            <a:chOff x="1199829" y="2930525"/>
            <a:chExt cx="4205609" cy="2988552"/>
          </a:xfrm>
        </p:grpSpPr>
        <p:graphicFrame>
          <p:nvGraphicFramePr>
            <p:cNvPr id="29698" name="Object 2"/>
            <p:cNvGraphicFramePr>
              <a:graphicFrameLocks noChangeAspect="1"/>
            </p:cNvGraphicFramePr>
            <p:nvPr/>
          </p:nvGraphicFramePr>
          <p:xfrm>
            <a:off x="1452563" y="2930525"/>
            <a:ext cx="3952875" cy="270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13" name="Prism 6" r:id="rId3" imgW="3953210" imgH="2709439" progId="Prism6.Document">
                    <p:embed/>
                  </p:oleObj>
                </mc:Choice>
                <mc:Fallback>
                  <p:oleObj name="Prism 6" r:id="rId3" imgW="3953210" imgH="2709439" progId="Prism6.Document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2563" y="2930525"/>
                          <a:ext cx="3952875" cy="270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7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Textfeld 4"/>
            <p:cNvSpPr txBox="1"/>
            <p:nvPr/>
          </p:nvSpPr>
          <p:spPr>
            <a:xfrm>
              <a:off x="1199829" y="5642078"/>
              <a:ext cx="781432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en-A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Time (h)</a:t>
              </a:r>
              <a:endParaRPr lang="en-AU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2177155" y="5642078"/>
              <a:ext cx="269626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Gerade Verbindung 6"/>
            <p:cNvCxnSpPr/>
            <p:nvPr/>
          </p:nvCxnSpPr>
          <p:spPr>
            <a:xfrm>
              <a:off x="2133483" y="5579959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/>
            <p:cNvSpPr txBox="1"/>
            <p:nvPr/>
          </p:nvSpPr>
          <p:spPr>
            <a:xfrm>
              <a:off x="3558280" y="5642078"/>
              <a:ext cx="269626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" name="Gerade Verbindung 9"/>
            <p:cNvCxnSpPr/>
            <p:nvPr/>
          </p:nvCxnSpPr>
          <p:spPr>
            <a:xfrm>
              <a:off x="3514608" y="5579959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feld 10"/>
            <p:cNvSpPr txBox="1"/>
            <p:nvPr/>
          </p:nvSpPr>
          <p:spPr>
            <a:xfrm>
              <a:off x="4025005" y="5642078"/>
              <a:ext cx="269626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Gerade Verbindung 11"/>
            <p:cNvCxnSpPr/>
            <p:nvPr/>
          </p:nvCxnSpPr>
          <p:spPr>
            <a:xfrm>
              <a:off x="3981333" y="5579959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feld 12"/>
            <p:cNvSpPr txBox="1"/>
            <p:nvPr/>
          </p:nvSpPr>
          <p:spPr>
            <a:xfrm>
              <a:off x="4430201" y="5642078"/>
              <a:ext cx="354584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Gerade Verbindung 13"/>
            <p:cNvCxnSpPr/>
            <p:nvPr/>
          </p:nvCxnSpPr>
          <p:spPr>
            <a:xfrm>
              <a:off x="4429008" y="5579959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feld 14"/>
            <p:cNvSpPr txBox="1"/>
            <p:nvPr/>
          </p:nvSpPr>
          <p:spPr>
            <a:xfrm>
              <a:off x="4896926" y="5642078"/>
              <a:ext cx="354584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" name="Gerade Verbindung 15"/>
            <p:cNvCxnSpPr/>
            <p:nvPr/>
          </p:nvCxnSpPr>
          <p:spPr>
            <a:xfrm>
              <a:off x="4895733" y="5579959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feld 16"/>
            <p:cNvSpPr txBox="1"/>
            <p:nvPr/>
          </p:nvSpPr>
          <p:spPr>
            <a:xfrm>
              <a:off x="3101080" y="5642078"/>
              <a:ext cx="269626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" name="Gerade Verbindung 17"/>
            <p:cNvCxnSpPr/>
            <p:nvPr/>
          </p:nvCxnSpPr>
          <p:spPr>
            <a:xfrm>
              <a:off x="3057408" y="5579959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feld 18"/>
            <p:cNvSpPr txBox="1"/>
            <p:nvPr/>
          </p:nvSpPr>
          <p:spPr>
            <a:xfrm>
              <a:off x="2634355" y="5642078"/>
              <a:ext cx="269626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" name="Gerade Verbindung 19"/>
            <p:cNvCxnSpPr/>
            <p:nvPr/>
          </p:nvCxnSpPr>
          <p:spPr>
            <a:xfrm>
              <a:off x="2590683" y="5579959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feld 20"/>
            <p:cNvSpPr txBox="1"/>
            <p:nvPr/>
          </p:nvSpPr>
          <p:spPr>
            <a:xfrm rot="16200000">
              <a:off x="628720" y="4285261"/>
              <a:ext cx="199836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en-A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mRNA </a:t>
              </a:r>
              <a:r>
                <a:rPr lang="en-A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(target gene/</a:t>
              </a:r>
              <a:r>
                <a:rPr lang="el-GR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de-DE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2mg)</a:t>
              </a:r>
              <a:endParaRPr lang="en-A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1768132" y="5414322"/>
              <a:ext cx="234038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>
              <a:spAutoFit/>
            </a:bodyPr>
            <a:lstStyle/>
            <a:p>
              <a:pPr algn="r">
                <a:defRPr/>
              </a:pPr>
              <a:r>
                <a:rPr lang="de-DE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0.0</a:t>
              </a:r>
              <a:endParaRPr lang="en-AU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1768132" y="4967018"/>
              <a:ext cx="234038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>
              <a:spAutoFit/>
            </a:bodyPr>
            <a:lstStyle/>
            <a:p>
              <a:pPr algn="r">
                <a:defRPr/>
              </a:pPr>
              <a:r>
                <a:rPr lang="de-DE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0.5</a:t>
              </a:r>
              <a:endParaRPr lang="en-AU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1768132" y="4492006"/>
              <a:ext cx="234038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>
              <a:spAutoFit/>
            </a:bodyPr>
            <a:lstStyle/>
            <a:p>
              <a:pPr algn="r">
                <a:defRPr/>
              </a:pPr>
              <a:r>
                <a:rPr lang="de-DE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1.0</a:t>
              </a:r>
              <a:endParaRPr lang="en-AU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feld 24"/>
            <p:cNvSpPr txBox="1"/>
            <p:nvPr/>
          </p:nvSpPr>
          <p:spPr>
            <a:xfrm>
              <a:off x="1768132" y="4034805"/>
              <a:ext cx="234038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>
              <a:spAutoFit/>
            </a:bodyPr>
            <a:lstStyle/>
            <a:p>
              <a:pPr algn="r">
                <a:defRPr/>
              </a:pPr>
              <a:r>
                <a:rPr lang="de-DE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1.5</a:t>
              </a:r>
              <a:endParaRPr lang="en-AU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1768132" y="3565730"/>
              <a:ext cx="234038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>
              <a:spAutoFit/>
            </a:bodyPr>
            <a:lstStyle/>
            <a:p>
              <a:pPr algn="r">
                <a:defRPr/>
              </a:pPr>
              <a:r>
                <a:rPr lang="de-DE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2.0</a:t>
              </a:r>
              <a:endParaRPr lang="en-AU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1768132" y="3108530"/>
              <a:ext cx="234038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>
              <a:spAutoFit/>
            </a:bodyPr>
            <a:lstStyle/>
            <a:p>
              <a:pPr algn="r">
                <a:defRPr/>
              </a:pPr>
              <a:r>
                <a:rPr lang="de-DE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2.5</a:t>
              </a:r>
              <a:endParaRPr lang="en-AU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2975762" y="3164908"/>
              <a:ext cx="623695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>
                <a:defRPr/>
              </a:pPr>
              <a:r>
                <a:rPr lang="de-DE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Hepcidin</a:t>
              </a:r>
              <a:endParaRPr lang="en-AU" sz="12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4006443" y="3164027"/>
              <a:ext cx="554095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>
                <a:defRPr/>
              </a:pPr>
              <a:r>
                <a:rPr lang="de-DE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SOCS3</a:t>
              </a:r>
              <a:endParaRPr lang="en-AU" sz="12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549000" y="5169024"/>
            <a:ext cx="5760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Supplemental Figure S2. Kinetics of </a:t>
            </a:r>
            <a:r>
              <a:rPr kumimoji="0" lang="en-A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hepcidin</a:t>
            </a:r>
            <a:r>
              <a:rPr kumimoji="0" lang="en-A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and SOCS3 mRNA levels during hypoxia. </a:t>
            </a:r>
            <a:r>
              <a:rPr kumimoji="0" lang="en-A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pSTAT3-mediated co-induction of the STAT3-inhibitor SOCS3 explains the bimodal pattern of </a:t>
            </a:r>
            <a:r>
              <a:rPr kumimoji="0" lang="en-A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hepcidin</a:t>
            </a:r>
            <a:r>
              <a:rPr kumimoji="0" lang="en-A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Huh7 were exposed to 5% O</a:t>
            </a:r>
            <a:r>
              <a:rPr kumimoji="0" lang="en-AU" sz="1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kumimoji="0" lang="en-A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over 24 hours using the GOX/CAT system. </a:t>
            </a:r>
            <a:r>
              <a:rPr kumimoji="0" lang="en-A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Hepcidin</a:t>
            </a:r>
            <a:r>
              <a:rPr kumimoji="0" lang="en-A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and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SOCS3 mRNA was quantified by quantitative real-time PCR and the results are represented as mean of mRNA levels normalized to β2-microglobulin ± SD.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feld 42"/>
          <p:cNvSpPr txBox="1"/>
          <p:nvPr/>
        </p:nvSpPr>
        <p:spPr>
          <a:xfrm>
            <a:off x="620688" y="8913440"/>
            <a:ext cx="34179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S3</a:t>
            </a:r>
            <a:endParaRPr lang="de-DE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49000" y="4412855"/>
            <a:ext cx="5760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A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Supplemental Figure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S3.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Western blot analysis on IL-6 receptor, JAK1, JAK2 and STAT3 to confirm efficient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siRNA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-mediated silencing. The cells were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transfected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for 48 h with specifically directed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siRNA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against individual molecules of the JAK-STAT3 signaling or universal negative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siRNA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as a control.</a:t>
            </a:r>
            <a:r>
              <a:rPr lang="en-AU" sz="1200" b="1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The dividing lines mark the borders of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immunoblots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obtained from different sections of a gel.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3" name="Gruppieren 32"/>
          <p:cNvGrpSpPr/>
          <p:nvPr/>
        </p:nvGrpSpPr>
        <p:grpSpPr>
          <a:xfrm>
            <a:off x="2201798" y="1837949"/>
            <a:ext cx="2454405" cy="1996978"/>
            <a:chOff x="2198070" y="1837949"/>
            <a:chExt cx="2454405" cy="1996978"/>
          </a:xfrm>
        </p:grpSpPr>
        <p:pic>
          <p:nvPicPr>
            <p:cNvPr id="78" name="Picture 44" descr="\\Agms5\d\Daten\PEOPLE\10 Ines\Data\IS99\WB siRNA\STAT3 1 181116.tif.tif"/>
            <p:cNvPicPr>
              <a:picLocks noChangeAspect="1" noChangeArrowheads="1"/>
            </p:cNvPicPr>
            <p:nvPr/>
          </p:nvPicPr>
          <p:blipFill>
            <a:blip r:embed="rId3" cstate="print"/>
            <a:srcRect l="34975" r="52289" b="70915"/>
            <a:stretch>
              <a:fillRect/>
            </a:stretch>
          </p:blipFill>
          <p:spPr bwMode="auto">
            <a:xfrm>
              <a:off x="3487782" y="3474423"/>
              <a:ext cx="625318" cy="360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9" name="Picture 44" descr="\\Agms5\d\Daten\PEOPLE\10 Ines\Data\IS99\WB siRNA\STAT3 1 181116.tif.tif"/>
            <p:cNvPicPr>
              <a:picLocks noChangeAspect="1" noChangeArrowheads="1"/>
            </p:cNvPicPr>
            <p:nvPr/>
          </p:nvPicPr>
          <p:blipFill>
            <a:blip r:embed="rId4" cstate="print"/>
            <a:srcRect l="46611" t="2" r="37981" b="74110"/>
            <a:stretch>
              <a:fillRect/>
            </a:stretch>
          </p:blipFill>
          <p:spPr bwMode="auto">
            <a:xfrm>
              <a:off x="2857500" y="3469899"/>
              <a:ext cx="626533" cy="3636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0" name="Picture 60" descr="\\Agms5\d\Daten\PEOPLE\10 Ines\Data\IS99\WB siRNA\gp130 1.1.tif.tif"/>
            <p:cNvPicPr>
              <a:picLocks noChangeAspect="1" noChangeArrowheads="1"/>
            </p:cNvPicPr>
            <p:nvPr/>
          </p:nvPicPr>
          <p:blipFill>
            <a:blip r:embed="rId5" cstate="print">
              <a:lum bright="14000" contrast="80000"/>
            </a:blip>
            <a:srcRect l="62411" t="65015" r="25362" b="14584"/>
            <a:stretch>
              <a:fillRect/>
            </a:stretch>
          </p:blipFill>
          <p:spPr bwMode="auto">
            <a:xfrm>
              <a:off x="2861507" y="2152178"/>
              <a:ext cx="634168" cy="366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" name="Picture 60" descr="\\Agms5\d\Daten\PEOPLE\10 Ines\Data\IS99\WB siRNA\gp130 1.1.tif.tif"/>
            <p:cNvPicPr>
              <a:picLocks noChangeAspect="1" noChangeArrowheads="1"/>
            </p:cNvPicPr>
            <p:nvPr/>
          </p:nvPicPr>
          <p:blipFill>
            <a:blip r:embed="rId6" cstate="print">
              <a:lum bright="14000" contrast="80000"/>
            </a:blip>
            <a:srcRect l="49794" t="65015" r="36748" b="14584"/>
            <a:stretch>
              <a:fillRect/>
            </a:stretch>
          </p:blipFill>
          <p:spPr bwMode="auto">
            <a:xfrm>
              <a:off x="3495675" y="2150594"/>
              <a:ext cx="617425" cy="363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" name="Picture 59" descr="\\Agms5\d\Daten\PEOPLE\10 Ines\Data\IS99\WB siRNA\JAK2 _2.1.tif.tif"/>
            <p:cNvPicPr>
              <a:picLocks noChangeAspect="1" noChangeArrowheads="1"/>
            </p:cNvPicPr>
            <p:nvPr/>
          </p:nvPicPr>
          <p:blipFill>
            <a:blip r:embed="rId7" cstate="print">
              <a:lum bright="40000" contrast="70000"/>
            </a:blip>
            <a:srcRect l="20242" r="57585" b="71536"/>
            <a:stretch>
              <a:fillRect/>
            </a:stretch>
          </p:blipFill>
          <p:spPr bwMode="auto">
            <a:xfrm>
              <a:off x="2860765" y="3018953"/>
              <a:ext cx="1257027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3" name="Textfeld 82"/>
            <p:cNvSpPr txBox="1"/>
            <p:nvPr/>
          </p:nvSpPr>
          <p:spPr>
            <a:xfrm>
              <a:off x="2778339" y="1837950"/>
              <a:ext cx="78932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 sz="1200" b="1" dirty="0" err="1">
                  <a:latin typeface="Arial" panose="020B0604020202020204" pitchFamily="34" charset="0"/>
                  <a:ea typeface="ヒラギノ角ゴ Pro W3" pitchFamily="-110" charset="-128"/>
                  <a:cs typeface="Arial" panose="020B0604020202020204" pitchFamily="34" charset="0"/>
                </a:rPr>
                <a:t>Control</a:t>
              </a:r>
              <a:endParaRPr lang="de-DE" sz="1200" b="1" dirty="0">
                <a:latin typeface="Arial" panose="020B0604020202020204" pitchFamily="34" charset="0"/>
                <a:ea typeface="ヒラギノ角ゴ Pro W3" pitchFamily="-110" charset="-128"/>
                <a:cs typeface="Arial" panose="020B0604020202020204" pitchFamily="34" charset="0"/>
              </a:endParaRPr>
            </a:p>
          </p:txBody>
        </p:sp>
        <p:sp>
          <p:nvSpPr>
            <p:cNvPr id="84" name="Rechteck 83"/>
            <p:cNvSpPr/>
            <p:nvPr/>
          </p:nvSpPr>
          <p:spPr>
            <a:xfrm>
              <a:off x="3480631" y="1837949"/>
              <a:ext cx="7008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 sz="1200" b="1" dirty="0" err="1">
                  <a:latin typeface="Arial" panose="020B0604020202020204" pitchFamily="34" charset="0"/>
                  <a:ea typeface="ヒラギノ角ゴ Pro W3" pitchFamily="-110" charset="-128"/>
                  <a:cs typeface="Arial" panose="020B0604020202020204" pitchFamily="34" charset="0"/>
                </a:rPr>
                <a:t>siRNA</a:t>
              </a:r>
              <a:endParaRPr lang="de-DE" sz="1200" b="1" dirty="0">
                <a:latin typeface="Arial" panose="020B0604020202020204" pitchFamily="34" charset="0"/>
                <a:ea typeface="ヒラギノ角ゴ Pro W3" pitchFamily="-110" charset="-128"/>
                <a:cs typeface="Arial" panose="020B0604020202020204" pitchFamily="34" charset="0"/>
              </a:endParaRPr>
            </a:p>
          </p:txBody>
        </p:sp>
        <p:sp>
          <p:nvSpPr>
            <p:cNvPr id="85" name="Rechteck 84"/>
            <p:cNvSpPr/>
            <p:nvPr/>
          </p:nvSpPr>
          <p:spPr>
            <a:xfrm>
              <a:off x="2271423" y="2609381"/>
              <a:ext cx="5757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de-DE" sz="1200" b="1" dirty="0">
                  <a:latin typeface="Arial" panose="020B0604020202020204" pitchFamily="34" charset="0"/>
                  <a:ea typeface="ヒラギノ角ゴ Pro W3" pitchFamily="-110" charset="-128"/>
                  <a:cs typeface="Arial" panose="020B0604020202020204" pitchFamily="34" charset="0"/>
                </a:rPr>
                <a:t>JAK1</a:t>
              </a:r>
            </a:p>
          </p:txBody>
        </p:sp>
        <p:sp>
          <p:nvSpPr>
            <p:cNvPr id="86" name="Rechteck 85"/>
            <p:cNvSpPr/>
            <p:nvPr/>
          </p:nvSpPr>
          <p:spPr>
            <a:xfrm>
              <a:off x="2271423" y="3068168"/>
              <a:ext cx="5757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de-DE" sz="1200" b="1" dirty="0">
                  <a:latin typeface="Arial" panose="020B0604020202020204" pitchFamily="34" charset="0"/>
                  <a:ea typeface="ヒラギノ角ゴ Pro W3" pitchFamily="-110" charset="-128"/>
                  <a:cs typeface="Arial" panose="020B0604020202020204" pitchFamily="34" charset="0"/>
                </a:rPr>
                <a:t>JAK2</a:t>
              </a:r>
            </a:p>
          </p:txBody>
        </p:sp>
        <p:sp>
          <p:nvSpPr>
            <p:cNvPr id="87" name="Rechteck 86"/>
            <p:cNvSpPr/>
            <p:nvPr/>
          </p:nvSpPr>
          <p:spPr>
            <a:xfrm>
              <a:off x="2198070" y="3526956"/>
              <a:ext cx="6491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de-DE" sz="1200" b="1" dirty="0">
                  <a:latin typeface="Arial" panose="020B0604020202020204" pitchFamily="34" charset="0"/>
                  <a:ea typeface="ヒラギノ角ゴ Pro W3" pitchFamily="-110" charset="-128"/>
                  <a:cs typeface="Arial" panose="020B0604020202020204" pitchFamily="34" charset="0"/>
                </a:rPr>
                <a:t>STAT3</a:t>
              </a:r>
            </a:p>
          </p:txBody>
        </p:sp>
        <p:pic>
          <p:nvPicPr>
            <p:cNvPr id="88" name="Picture 45" descr="\\Agms5\d\Daten\PEOPLE\10 Ines\Data\IS99\WB siRNA\JAK1 181116.tif.tif"/>
            <p:cNvPicPr>
              <a:picLocks noChangeAspect="1" noChangeArrowheads="1"/>
            </p:cNvPicPr>
            <p:nvPr/>
          </p:nvPicPr>
          <p:blipFill>
            <a:blip r:embed="rId8" cstate="print">
              <a:lum bright="20000" contrast="30000"/>
            </a:blip>
            <a:srcRect l="39517" t="23907" r="34885" b="66873"/>
            <a:stretch>
              <a:fillRect/>
            </a:stretch>
          </p:blipFill>
          <p:spPr bwMode="auto">
            <a:xfrm>
              <a:off x="2859831" y="2575681"/>
              <a:ext cx="1251703" cy="365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9" name="Rectangle 40"/>
            <p:cNvSpPr>
              <a:spLocks noChangeArrowheads="1"/>
            </p:cNvSpPr>
            <p:nvPr/>
          </p:nvSpPr>
          <p:spPr bwMode="auto">
            <a:xfrm>
              <a:off x="2854365" y="2574456"/>
              <a:ext cx="1260000" cy="3651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Rectangle 41"/>
            <p:cNvSpPr>
              <a:spLocks noChangeArrowheads="1"/>
            </p:cNvSpPr>
            <p:nvPr/>
          </p:nvSpPr>
          <p:spPr bwMode="auto">
            <a:xfrm>
              <a:off x="2854365" y="3466631"/>
              <a:ext cx="1260000" cy="3651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Rechteck 36"/>
            <p:cNvSpPr/>
            <p:nvPr/>
          </p:nvSpPr>
          <p:spPr>
            <a:xfrm>
              <a:off x="2234553" y="2210918"/>
              <a:ext cx="61266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de-DE" sz="1200" b="1" dirty="0">
                  <a:latin typeface="Arial" panose="020B0604020202020204" pitchFamily="34" charset="0"/>
                  <a:ea typeface="ヒラギノ角ゴ Pro W3" pitchFamily="-110" charset="-128"/>
                  <a:cs typeface="Arial" panose="020B0604020202020204" pitchFamily="34" charset="0"/>
                </a:rPr>
                <a:t>IL-6 R</a:t>
              </a:r>
            </a:p>
          </p:txBody>
        </p:sp>
        <p:sp>
          <p:nvSpPr>
            <p:cNvPr id="92" name="Rectangle 40"/>
            <p:cNvSpPr>
              <a:spLocks noChangeArrowheads="1"/>
            </p:cNvSpPr>
            <p:nvPr/>
          </p:nvSpPr>
          <p:spPr bwMode="auto">
            <a:xfrm>
              <a:off x="2854365" y="2149005"/>
              <a:ext cx="1260000" cy="3651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Rectangle 41"/>
            <p:cNvSpPr>
              <a:spLocks noChangeArrowheads="1"/>
            </p:cNvSpPr>
            <p:nvPr/>
          </p:nvSpPr>
          <p:spPr bwMode="auto">
            <a:xfrm>
              <a:off x="2854365" y="3018956"/>
              <a:ext cx="1260000" cy="3651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Textfeld 93"/>
            <p:cNvSpPr txBox="1"/>
            <p:nvPr/>
          </p:nvSpPr>
          <p:spPr>
            <a:xfrm>
              <a:off x="4150887" y="1968630"/>
              <a:ext cx="4427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b="1" dirty="0" err="1" smtClean="0"/>
                <a:t>KDa</a:t>
              </a:r>
              <a:endParaRPr lang="de-DE" sz="1100" b="1" dirty="0"/>
            </a:p>
          </p:txBody>
        </p:sp>
        <p:cxnSp>
          <p:nvCxnSpPr>
            <p:cNvPr id="95" name="Gerade Verbindung 94"/>
            <p:cNvCxnSpPr/>
            <p:nvPr/>
          </p:nvCxnSpPr>
          <p:spPr>
            <a:xfrm>
              <a:off x="4148825" y="2732567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 Verbindung 95"/>
            <p:cNvCxnSpPr/>
            <p:nvPr/>
          </p:nvCxnSpPr>
          <p:spPr>
            <a:xfrm>
              <a:off x="4148825" y="2351192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feld 96"/>
            <p:cNvSpPr txBox="1"/>
            <p:nvPr/>
          </p:nvSpPr>
          <p:spPr>
            <a:xfrm>
              <a:off x="4196317" y="2220499"/>
              <a:ext cx="4427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b="1" dirty="0" smtClean="0"/>
                <a:t>80</a:t>
              </a:r>
              <a:endParaRPr lang="de-DE" sz="1000" b="1" dirty="0"/>
            </a:p>
          </p:txBody>
        </p:sp>
        <p:sp>
          <p:nvSpPr>
            <p:cNvPr id="98" name="Textfeld 97"/>
            <p:cNvSpPr txBox="1"/>
            <p:nvPr/>
          </p:nvSpPr>
          <p:spPr>
            <a:xfrm>
              <a:off x="4207819" y="2603792"/>
              <a:ext cx="4427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b="1" dirty="0" smtClean="0"/>
                <a:t>130</a:t>
              </a:r>
              <a:endParaRPr lang="de-DE" sz="1000" b="1" dirty="0"/>
            </a:p>
          </p:txBody>
        </p:sp>
        <p:cxnSp>
          <p:nvCxnSpPr>
            <p:cNvPr id="99" name="Gerade Verbindung 98"/>
            <p:cNvCxnSpPr/>
            <p:nvPr/>
          </p:nvCxnSpPr>
          <p:spPr>
            <a:xfrm>
              <a:off x="4150731" y="3181534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feld 99"/>
            <p:cNvSpPr txBox="1"/>
            <p:nvPr/>
          </p:nvSpPr>
          <p:spPr>
            <a:xfrm>
              <a:off x="4209725" y="3052759"/>
              <a:ext cx="4427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b="1" dirty="0" smtClean="0"/>
                <a:t>125</a:t>
              </a:r>
              <a:endParaRPr lang="de-DE" sz="1000" b="1" dirty="0"/>
            </a:p>
          </p:txBody>
        </p:sp>
        <p:cxnSp>
          <p:nvCxnSpPr>
            <p:cNvPr id="101" name="Gerade Verbindung 100"/>
            <p:cNvCxnSpPr/>
            <p:nvPr/>
          </p:nvCxnSpPr>
          <p:spPr>
            <a:xfrm>
              <a:off x="4142490" y="3605788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feld 101"/>
            <p:cNvSpPr txBox="1"/>
            <p:nvPr/>
          </p:nvSpPr>
          <p:spPr>
            <a:xfrm>
              <a:off x="4201484" y="3477013"/>
              <a:ext cx="4427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b="1" dirty="0" smtClean="0"/>
                <a:t>80</a:t>
              </a:r>
              <a:endParaRPr lang="de-DE" sz="1000" b="1" dirty="0"/>
            </a:p>
          </p:txBody>
        </p:sp>
        <p:cxnSp>
          <p:nvCxnSpPr>
            <p:cNvPr id="103" name="Gerade Verbindung 102"/>
            <p:cNvCxnSpPr/>
            <p:nvPr/>
          </p:nvCxnSpPr>
          <p:spPr>
            <a:xfrm flipH="1">
              <a:off x="3492500" y="2149805"/>
              <a:ext cx="0" cy="36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 Verbindung 103"/>
            <p:cNvCxnSpPr/>
            <p:nvPr/>
          </p:nvCxnSpPr>
          <p:spPr>
            <a:xfrm flipH="1">
              <a:off x="3492500" y="2573005"/>
              <a:ext cx="0" cy="36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Gerade Verbindung 104"/>
            <p:cNvCxnSpPr/>
            <p:nvPr/>
          </p:nvCxnSpPr>
          <p:spPr>
            <a:xfrm flipH="1">
              <a:off x="3488267" y="3017240"/>
              <a:ext cx="0" cy="36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Gerade Verbindung 105"/>
            <p:cNvCxnSpPr/>
            <p:nvPr/>
          </p:nvCxnSpPr>
          <p:spPr>
            <a:xfrm flipH="1">
              <a:off x="3484033" y="3465973"/>
              <a:ext cx="0" cy="36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6608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feld 42"/>
          <p:cNvSpPr txBox="1"/>
          <p:nvPr/>
        </p:nvSpPr>
        <p:spPr>
          <a:xfrm>
            <a:off x="620688" y="8913440"/>
            <a:ext cx="34179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S4</a:t>
            </a:r>
            <a:endParaRPr lang="de-DE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37125" y="5087180"/>
            <a:ext cx="57600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Supplemental Figure S4. </a:t>
            </a:r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STAT3 is not involved in the hypoxia-mediated NOX4 induction.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Huh7 </a:t>
            </a:r>
            <a:r>
              <a:rPr lang="en-US" sz="1200" dirty="0" err="1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hepatoma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cells were transfected with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siRNA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against STAT3 or with universal negative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siRNA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control and conditioned to 21 or 5% O</a:t>
            </a:r>
            <a:r>
              <a:rPr lang="en-US" sz="1200" baseline="-25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over 24 h. No significant differences in NOX4 mRNA expression were found between control and STAT3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siRNA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transfected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cells. NOX4 mRNA was analyzed by quantitative real-time PCR and the results are expressed as mean of NOX4 mRNA levels normalized to β2-microglobulin ± SD. </a:t>
            </a:r>
            <a:r>
              <a:rPr lang="en-AU" sz="1200" dirty="0" err="1" smtClean="0">
                <a:latin typeface="Arial" pitchFamily="34" charset="0"/>
                <a:cs typeface="Arial" pitchFamily="34" charset="0"/>
              </a:rPr>
              <a:t>n.s</a:t>
            </a:r>
            <a:r>
              <a:rPr lang="en-AU" sz="1200" dirty="0" smtClean="0">
                <a:latin typeface="Arial" pitchFamily="34" charset="0"/>
                <a:cs typeface="Arial" pitchFamily="34" charset="0"/>
              </a:rPr>
              <a:t>.: not significant</a:t>
            </a:r>
            <a:endParaRPr lang="en-US" sz="1200" dirty="0" smtClean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8" name="Gruppieren 27"/>
          <p:cNvGrpSpPr/>
          <p:nvPr/>
        </p:nvGrpSpPr>
        <p:grpSpPr>
          <a:xfrm>
            <a:off x="1766014" y="1357292"/>
            <a:ext cx="3325972" cy="3349075"/>
            <a:chOff x="1789449" y="1357292"/>
            <a:chExt cx="3325972" cy="3349075"/>
          </a:xfrm>
        </p:grpSpPr>
        <p:sp>
          <p:nvSpPr>
            <p:cNvPr id="46" name="Textfeld 45"/>
            <p:cNvSpPr txBox="1"/>
            <p:nvPr/>
          </p:nvSpPr>
          <p:spPr>
            <a:xfrm>
              <a:off x="1789449" y="4198806"/>
              <a:ext cx="1104790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en-AU" sz="105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</a:t>
              </a:r>
              <a:r>
                <a:rPr lang="en-AU" sz="105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siRNA</a:t>
              </a:r>
              <a:endParaRPr lang="en-AU" sz="10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" name="Gruppierung 1"/>
            <p:cNvGrpSpPr/>
            <p:nvPr/>
          </p:nvGrpSpPr>
          <p:grpSpPr>
            <a:xfrm>
              <a:off x="1841500" y="1357292"/>
              <a:ext cx="3273921" cy="3349075"/>
              <a:chOff x="3429000" y="1531917"/>
              <a:chExt cx="3273921" cy="3349075"/>
            </a:xfrm>
          </p:grpSpPr>
          <p:graphicFrame>
            <p:nvGraphicFramePr>
              <p:cNvPr id="59397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30172816"/>
                  </p:ext>
                </p:extLst>
              </p:nvPr>
            </p:nvGraphicFramePr>
            <p:xfrm>
              <a:off x="3646800" y="1531917"/>
              <a:ext cx="3056121" cy="24976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9412" name="Prism 6" r:id="rId4" imgW="3091765" imgH="2527921" progId="Prism6.Document">
                      <p:embed/>
                    </p:oleObj>
                  </mc:Choice>
                  <mc:Fallback>
                    <p:oleObj name="Prism 6" r:id="rId4" imgW="3091765" imgH="2527921" progId="Prism6.Document">
                      <p:embed/>
                      <p:pic>
                        <p:nvPicPr>
                          <p:cNvPr id="0" name="Picture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46800" y="1531917"/>
                            <a:ext cx="3056121" cy="249761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38097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" name="Textfeld 38"/>
              <p:cNvSpPr txBox="1"/>
              <p:nvPr/>
            </p:nvSpPr>
            <p:spPr>
              <a:xfrm>
                <a:off x="3655609" y="4094645"/>
                <a:ext cx="697627" cy="2616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AU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lang="en-AU" sz="105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AU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level</a:t>
                </a:r>
                <a:endParaRPr lang="en-AU" sz="105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Textfeld 52"/>
              <p:cNvSpPr txBox="1"/>
              <p:nvPr/>
            </p:nvSpPr>
            <p:spPr>
              <a:xfrm rot="16200000">
                <a:off x="2957979" y="2652233"/>
                <a:ext cx="1872629" cy="2539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AU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NOX4 mRNA </a:t>
                </a:r>
                <a:r>
                  <a:rPr lang="en-AU" sz="105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(NOX4/</a:t>
                </a:r>
                <a:r>
                  <a:rPr lang="el-GR" sz="105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β</a:t>
                </a:r>
                <a:r>
                  <a:rPr lang="de-DE" sz="105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2mg)</a:t>
                </a:r>
                <a:endParaRPr lang="en-AU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Textfeld 54"/>
              <p:cNvSpPr txBox="1"/>
              <p:nvPr/>
            </p:nvSpPr>
            <p:spPr>
              <a:xfrm>
                <a:off x="4690926" y="2749863"/>
                <a:ext cx="304571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>
                <a:spAutoFit/>
              </a:bodyPr>
              <a:lstStyle/>
              <a:p>
                <a:pPr algn="r">
                  <a:defRPr/>
                </a:pPr>
                <a:r>
                  <a:rPr lang="de-DE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sz="105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n.s</a:t>
                </a:r>
                <a:r>
                  <a:rPr lang="de-DE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endParaRPr lang="en-AU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Textfeld 48"/>
              <p:cNvSpPr txBox="1"/>
              <p:nvPr/>
            </p:nvSpPr>
            <p:spPr>
              <a:xfrm>
                <a:off x="4015648" y="3112388"/>
                <a:ext cx="211596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>
                <a:spAutoFit/>
              </a:bodyPr>
              <a:lstStyle/>
              <a:p>
                <a:pPr algn="r">
                  <a:defRPr/>
                </a:pPr>
                <a:r>
                  <a:rPr lang="de-DE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0.5</a:t>
                </a:r>
                <a:endParaRPr lang="en-AU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Textfeld 49"/>
              <p:cNvSpPr txBox="1"/>
              <p:nvPr/>
            </p:nvSpPr>
            <p:spPr>
              <a:xfrm>
                <a:off x="4003774" y="1685537"/>
                <a:ext cx="211596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>
                <a:spAutoFit/>
              </a:bodyPr>
              <a:lstStyle/>
              <a:p>
                <a:pPr algn="r">
                  <a:defRPr/>
                </a:pPr>
                <a:r>
                  <a:rPr lang="de-DE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1.5</a:t>
                </a:r>
                <a:endParaRPr lang="en-AU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Textfeld 50"/>
              <p:cNvSpPr txBox="1"/>
              <p:nvPr/>
            </p:nvSpPr>
            <p:spPr>
              <a:xfrm>
                <a:off x="4015648" y="2390752"/>
                <a:ext cx="211596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>
                <a:spAutoFit/>
              </a:bodyPr>
              <a:lstStyle/>
              <a:p>
                <a:pPr algn="r">
                  <a:defRPr/>
                </a:pPr>
                <a:r>
                  <a:rPr lang="de-DE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1.0</a:t>
                </a:r>
                <a:endParaRPr lang="en-AU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Textfeld 56"/>
              <p:cNvSpPr txBox="1"/>
              <p:nvPr/>
            </p:nvSpPr>
            <p:spPr>
              <a:xfrm>
                <a:off x="4007955" y="3832589"/>
                <a:ext cx="211596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>
                <a:spAutoFit/>
              </a:bodyPr>
              <a:lstStyle/>
              <a:p>
                <a:pPr algn="r">
                  <a:defRPr/>
                </a:pPr>
                <a:r>
                  <a:rPr lang="de-DE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0.0</a:t>
                </a:r>
                <a:endParaRPr lang="en-AU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Textfeld 57"/>
              <p:cNvSpPr txBox="1"/>
              <p:nvPr/>
            </p:nvSpPr>
            <p:spPr>
              <a:xfrm>
                <a:off x="4660186" y="4055267"/>
                <a:ext cx="466794" cy="2616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de-DE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21%</a:t>
                </a:r>
                <a:endParaRPr lang="de-DE" sz="105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Textfeld 58"/>
              <p:cNvSpPr txBox="1"/>
              <p:nvPr/>
            </p:nvSpPr>
            <p:spPr>
              <a:xfrm>
                <a:off x="5820339" y="4055267"/>
                <a:ext cx="388248" cy="2616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de-DE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5%</a:t>
                </a:r>
                <a:endParaRPr lang="de-DE" sz="105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0" name="Gerade Verbindung 59"/>
              <p:cNvCxnSpPr/>
              <p:nvPr/>
            </p:nvCxnSpPr>
            <p:spPr>
              <a:xfrm>
                <a:off x="4463705" y="4011420"/>
                <a:ext cx="82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Gerade Verbindung 60"/>
              <p:cNvCxnSpPr/>
              <p:nvPr/>
            </p:nvCxnSpPr>
            <p:spPr>
              <a:xfrm>
                <a:off x="5609474" y="4011420"/>
                <a:ext cx="82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2" name="Textfeld 61"/>
              <p:cNvSpPr txBox="1"/>
              <p:nvPr/>
            </p:nvSpPr>
            <p:spPr>
              <a:xfrm>
                <a:off x="4992843" y="4609154"/>
                <a:ext cx="266420" cy="2616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de-DE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63" name="Textfeld 62"/>
              <p:cNvSpPr txBox="1"/>
              <p:nvPr/>
            </p:nvSpPr>
            <p:spPr>
              <a:xfrm>
                <a:off x="6212711" y="4609154"/>
                <a:ext cx="266420" cy="2616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de-DE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64" name="Textfeld 63"/>
              <p:cNvSpPr txBox="1"/>
              <p:nvPr/>
            </p:nvSpPr>
            <p:spPr>
              <a:xfrm>
                <a:off x="4502607" y="4609154"/>
                <a:ext cx="231154" cy="2616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de-DE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65" name="Textfeld 64"/>
              <p:cNvSpPr txBox="1"/>
              <p:nvPr/>
            </p:nvSpPr>
            <p:spPr>
              <a:xfrm>
                <a:off x="5667079" y="4609154"/>
                <a:ext cx="231154" cy="2616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de-DE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48" name="Textfeld 47"/>
              <p:cNvSpPr txBox="1"/>
              <p:nvPr/>
            </p:nvSpPr>
            <p:spPr>
              <a:xfrm>
                <a:off x="3429000" y="4627076"/>
                <a:ext cx="1053494" cy="25391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AU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STAT3 </a:t>
                </a:r>
                <a:r>
                  <a:rPr lang="en-AU" sz="105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siRNA</a:t>
                </a:r>
                <a:endParaRPr lang="en-AU" sz="105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Textfeld 65"/>
              <p:cNvSpPr txBox="1"/>
              <p:nvPr/>
            </p:nvSpPr>
            <p:spPr>
              <a:xfrm>
                <a:off x="4477953" y="4377389"/>
                <a:ext cx="263214" cy="25391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de-DE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67" name="Textfeld 66"/>
              <p:cNvSpPr txBox="1"/>
              <p:nvPr/>
            </p:nvSpPr>
            <p:spPr>
              <a:xfrm>
                <a:off x="5031716" y="4377389"/>
                <a:ext cx="229550" cy="25391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de-DE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68" name="Textfeld 67"/>
              <p:cNvSpPr txBox="1"/>
              <p:nvPr/>
            </p:nvSpPr>
            <p:spPr>
              <a:xfrm>
                <a:off x="6224764" y="4377389"/>
                <a:ext cx="229550" cy="25391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de-DE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69" name="Textfeld 68"/>
              <p:cNvSpPr txBox="1"/>
              <p:nvPr/>
            </p:nvSpPr>
            <p:spPr>
              <a:xfrm>
                <a:off x="5661190" y="4377389"/>
                <a:ext cx="263214" cy="25391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de-DE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70" name="Textfeld 69"/>
              <p:cNvSpPr txBox="1"/>
              <p:nvPr/>
            </p:nvSpPr>
            <p:spPr>
              <a:xfrm>
                <a:off x="5840854" y="1833483"/>
                <a:ext cx="304571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>
                <a:spAutoFit/>
              </a:bodyPr>
              <a:lstStyle/>
              <a:p>
                <a:pPr algn="r">
                  <a:defRPr/>
                </a:pPr>
                <a:r>
                  <a:rPr lang="de-DE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sz="105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n.s</a:t>
                </a:r>
                <a:r>
                  <a:rPr lang="de-DE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endParaRPr lang="en-AU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6608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/>
          <p:cNvSpPr txBox="1"/>
          <p:nvPr/>
        </p:nvSpPr>
        <p:spPr>
          <a:xfrm>
            <a:off x="418485" y="1299615"/>
            <a:ext cx="3054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de-D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549328" y="1299615"/>
            <a:ext cx="353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de-D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40312" y="4378064"/>
            <a:ext cx="83708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A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Rotenone</a:t>
            </a:r>
            <a:endParaRPr lang="en-A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79774" y="4074317"/>
            <a:ext cx="697627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A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AU" sz="105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A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level</a:t>
            </a:r>
            <a:endParaRPr lang="en-A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402636" y="4074317"/>
            <a:ext cx="46679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de-DE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15289" y="4074317"/>
            <a:ext cx="388248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  <a:endParaRPr lang="de-DE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 Verbindung 10"/>
          <p:cNvCxnSpPr/>
          <p:nvPr/>
        </p:nvCxnSpPr>
        <p:spPr>
          <a:xfrm>
            <a:off x="1206155" y="4030470"/>
            <a:ext cx="828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2304424" y="4030470"/>
            <a:ext cx="828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1735293" y="4378064"/>
            <a:ext cx="26642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2812661" y="4378064"/>
            <a:ext cx="26642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245057" y="4378064"/>
            <a:ext cx="23115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2338279" y="4378064"/>
            <a:ext cx="23115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124953"/>
              </p:ext>
            </p:extLst>
          </p:nvPr>
        </p:nvGraphicFramePr>
        <p:xfrm>
          <a:off x="466725" y="1524000"/>
          <a:ext cx="2876550" cy="2538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2" name="Prism 6" r:id="rId4" imgW="3053591" imgH="2529362" progId="Prism6.Document">
                  <p:embed/>
                </p:oleObj>
              </mc:Choice>
              <mc:Fallback>
                <p:oleObj name="Prism 6" r:id="rId4" imgW="3053591" imgH="2529362" progId="Prism6.Document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" y="1524000"/>
                        <a:ext cx="2876550" cy="25384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feld 29"/>
          <p:cNvSpPr txBox="1"/>
          <p:nvPr/>
        </p:nvSpPr>
        <p:spPr>
          <a:xfrm rot="16200000">
            <a:off x="-415795" y="2738561"/>
            <a:ext cx="2210862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AU" sz="105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Hepcidin</a:t>
            </a:r>
            <a:r>
              <a:rPr lang="en-A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mRNA </a:t>
            </a:r>
            <a:r>
              <a:rPr lang="en-A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AU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hepcidin</a:t>
            </a:r>
            <a:r>
              <a:rPr lang="en-A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2mg)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817080" y="1673849"/>
            <a:ext cx="211596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2.5</a:t>
            </a:r>
            <a:endParaRPr lang="en-A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817080" y="2112087"/>
            <a:ext cx="211596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2.0</a:t>
            </a:r>
            <a:endParaRPr lang="en-A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817080" y="2559526"/>
            <a:ext cx="211596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1.5</a:t>
            </a:r>
            <a:endParaRPr lang="en-A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807555" y="2979902"/>
            <a:ext cx="211596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1.0</a:t>
            </a:r>
            <a:endParaRPr lang="en-A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817080" y="3417817"/>
            <a:ext cx="211596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0.5</a:t>
            </a:r>
            <a:endParaRPr lang="en-A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826605" y="3842114"/>
            <a:ext cx="211596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0.0</a:t>
            </a:r>
            <a:endParaRPr lang="en-A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01120"/>
              </p:ext>
            </p:extLst>
          </p:nvPr>
        </p:nvGraphicFramePr>
        <p:xfrm>
          <a:off x="3724895" y="1514475"/>
          <a:ext cx="2914030" cy="2539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3" name="Prism 6" r:id="rId6" imgW="3027661" imgH="2527921" progId="Prism6.Document">
                  <p:embed/>
                </p:oleObj>
              </mc:Choice>
              <mc:Fallback>
                <p:oleObj name="Prism 6" r:id="rId6" imgW="3027661" imgH="2527921" progId="Prism6.Document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4895" y="1514475"/>
                        <a:ext cx="2914030" cy="25394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feld 37"/>
          <p:cNvSpPr txBox="1"/>
          <p:nvPr/>
        </p:nvSpPr>
        <p:spPr>
          <a:xfrm>
            <a:off x="3833821" y="4369817"/>
            <a:ext cx="49084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A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UOX</a:t>
            </a:r>
            <a:endParaRPr lang="en-A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3655609" y="4094645"/>
            <a:ext cx="697627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A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AU" sz="105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A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level</a:t>
            </a:r>
            <a:endParaRPr lang="en-A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feld 52"/>
          <p:cNvSpPr txBox="1"/>
          <p:nvPr/>
        </p:nvSpPr>
        <p:spPr>
          <a:xfrm rot="16200000">
            <a:off x="2788864" y="2652233"/>
            <a:ext cx="2210862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AU" sz="105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Hepcidin</a:t>
            </a:r>
            <a:r>
              <a:rPr lang="en-A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mRNA </a:t>
            </a:r>
            <a:r>
              <a:rPr lang="en-A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AU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hepcidin</a:t>
            </a:r>
            <a:r>
              <a:rPr lang="en-A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2mg)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2674590" y="1736805"/>
            <a:ext cx="126637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* 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4780336" y="2726113"/>
            <a:ext cx="179536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** 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5870123" y="1747774"/>
            <a:ext cx="232435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*** </a:t>
            </a:r>
            <a:endParaRPr lang="en-A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4015648" y="3290513"/>
            <a:ext cx="211596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0.5</a:t>
            </a:r>
            <a:endParaRPr lang="en-A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4015648" y="2219928"/>
            <a:ext cx="211596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1.5</a:t>
            </a:r>
            <a:endParaRPr lang="en-A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4015648" y="2758877"/>
            <a:ext cx="211596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1.0</a:t>
            </a:r>
            <a:endParaRPr lang="en-A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4015648" y="1675099"/>
            <a:ext cx="211596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2.0</a:t>
            </a:r>
            <a:endParaRPr lang="en-A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4007955" y="3832589"/>
            <a:ext cx="211596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0.0</a:t>
            </a:r>
            <a:endParaRPr lang="en-A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4660186" y="4055267"/>
            <a:ext cx="46679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de-DE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5772839" y="4055267"/>
            <a:ext cx="388248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  <a:endParaRPr lang="de-DE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Gerade Verbindung 59"/>
          <p:cNvCxnSpPr/>
          <p:nvPr/>
        </p:nvCxnSpPr>
        <p:spPr>
          <a:xfrm>
            <a:off x="4463705" y="4011420"/>
            <a:ext cx="828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Gerade Verbindung 60"/>
          <p:cNvCxnSpPr/>
          <p:nvPr/>
        </p:nvCxnSpPr>
        <p:spPr>
          <a:xfrm>
            <a:off x="5561974" y="4011420"/>
            <a:ext cx="828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extfeld 61"/>
          <p:cNvSpPr txBox="1"/>
          <p:nvPr/>
        </p:nvSpPr>
        <p:spPr>
          <a:xfrm>
            <a:off x="4992843" y="4359014"/>
            <a:ext cx="26642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63" name="Textfeld 62"/>
          <p:cNvSpPr txBox="1"/>
          <p:nvPr/>
        </p:nvSpPr>
        <p:spPr>
          <a:xfrm>
            <a:off x="6070211" y="4359014"/>
            <a:ext cx="26642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64" name="Textfeld 63"/>
          <p:cNvSpPr txBox="1"/>
          <p:nvPr/>
        </p:nvSpPr>
        <p:spPr>
          <a:xfrm>
            <a:off x="4502607" y="4359014"/>
            <a:ext cx="23115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65" name="Textfeld 64"/>
          <p:cNvSpPr txBox="1"/>
          <p:nvPr/>
        </p:nvSpPr>
        <p:spPr>
          <a:xfrm>
            <a:off x="5595829" y="4359014"/>
            <a:ext cx="23115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620688" y="8913440"/>
            <a:ext cx="34179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S5</a:t>
            </a:r>
            <a:endParaRPr lang="de-DE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764704" y="4808984"/>
            <a:ext cx="5760000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A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Supplemental Figure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S5.</a:t>
            </a:r>
            <a:r>
              <a:rPr lang="en-AU" sz="1200" b="1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Induction </a:t>
            </a:r>
            <a:r>
              <a:rPr lang="en-AU" sz="1200" b="1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of hepcidin by other in</a:t>
            </a:r>
            <a:r>
              <a:rPr lang="en-US" sz="1200" b="1" dirty="0" err="1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tracellular</a:t>
            </a: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H</a:t>
            </a:r>
            <a:r>
              <a:rPr lang="en-US" sz="1200" b="1" baseline="-250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</a:t>
            </a:r>
            <a:r>
              <a:rPr lang="en-US" sz="1200" b="1" baseline="-250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-sources </a:t>
            </a: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under hypoxia. 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(A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Mitochondrial release of 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H</a:t>
            </a:r>
            <a:r>
              <a:rPr lang="en-US" sz="1200" baseline="-250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</a:t>
            </a:r>
            <a:r>
              <a:rPr lang="en-US" sz="1200" baseline="-250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by Rotenone increases hepcidin mRNA levels. Huh7 cells were conditioned to 21 or 5% O2 and treated for 4 h with rotenone (10 µM). After the treatment with rotenone the induction on hepcidin mRNA levels was potentiated under hypoxic conditions. 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(B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Overexpression of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urate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oxidase (UOX) induces hepcidin mRNA expression. The cells were transfected with a UOX promoter construct for 48 h and then conditioned to a 5% O</a:t>
            </a:r>
            <a:r>
              <a:rPr lang="en-US" sz="1200" baseline="-250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atmosphere for additional 24 h in the presence of 100 µM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urate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 The cells transfect with UOX promoter construct presented a significantly higher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hepcidin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mRNA expression and the increase was potentiated under low O2 conditions.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Hepcidin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mRNA was quantified by quantitative real-time PCR and the results are expressed as mean of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hepcidin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mRNA levels normalized to β2-microglobulin ± SD. Significant differences are marked by asterisks (*, </a:t>
            </a: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&lt; 0.05; **, </a:t>
            </a: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&lt; 0.01; ***,</a:t>
            </a: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P 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&lt; 0.001). </a:t>
            </a:r>
            <a:endParaRPr lang="de-DE" sz="1200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608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1155</Words>
  <Application>Microsoft Macintosh PowerPoint</Application>
  <PresentationFormat>A4-Papier (210x297 mm)</PresentationFormat>
  <Paragraphs>234</Paragraphs>
  <Slides>7</Slides>
  <Notes>4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9" baseType="lpstr">
      <vt:lpstr>Larissa-Design</vt:lpstr>
      <vt:lpstr>Prism 6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