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9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75" autoAdjust="0"/>
    <p:restoredTop sz="96433" autoAdjust="0"/>
  </p:normalViewPr>
  <p:slideViewPr>
    <p:cSldViewPr snapToGrid="0">
      <p:cViewPr varScale="1">
        <p:scale>
          <a:sx n="85" d="100"/>
          <a:sy n="85" d="100"/>
        </p:scale>
        <p:origin x="-1290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\\ucdenver.pvt\som\Endo\RES-Lab\TJ%20Beadnell\Experiments\Caspase%20Assay\Das%20+%20MEKi\TJ's%20ocut2c%20k1%20dmso%20das%20tram%20combo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24 hours Cleaved Caspase 3/7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'Replicate 1'!$Q$3</c:f>
              <c:strCache>
                <c:ptCount val="1"/>
                <c:pt idx="0">
                  <c:v>DMSO</c:v>
                </c:pt>
              </c:strCache>
            </c:strRef>
          </c:tx>
          <c:spPr>
            <a:solidFill>
              <a:schemeClr val="accent1">
                <a:shade val="58000"/>
              </a:schemeClr>
            </a:solidFill>
            <a:ln>
              <a:noFill/>
            </a:ln>
            <a:effectLst/>
          </c:spPr>
          <c:errBars>
            <c:errBarType val="both"/>
            <c:errValType val="cust"/>
            <c:plus>
              <c:numRef>
                <c:f>'Replicate 1'!$V$3:$W$3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Ref>
                <c:f>'Replicate 1'!$V$3:$W$3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'Replicate 1'!$R$2:$S$2</c:f>
              <c:strCache>
                <c:ptCount val="2"/>
                <c:pt idx="0">
                  <c:v>OCUT-2</c:v>
                </c:pt>
                <c:pt idx="1">
                  <c:v>K1</c:v>
                </c:pt>
              </c:strCache>
            </c:strRef>
          </c:cat>
          <c:val>
            <c:numRef>
              <c:f>'Replicate 1'!$R$3:$S$3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'Replicate 1'!$Q$5</c:f>
              <c:strCache>
                <c:ptCount val="1"/>
                <c:pt idx="0">
                  <c:v>Tram 100nM </c:v>
                </c:pt>
              </c:strCache>
            </c:strRef>
          </c:tx>
          <c:spPr>
            <a:solidFill>
              <a:schemeClr val="accent1">
                <a:shade val="86000"/>
              </a:schemeClr>
            </a:solidFill>
            <a:ln>
              <a:noFill/>
            </a:ln>
            <a:effectLst/>
          </c:spPr>
          <c:errBars>
            <c:errBarType val="both"/>
            <c:errValType val="cust"/>
            <c:plus>
              <c:numRef>
                <c:f>'Replicate 1'!$V$5:$W$5</c:f>
                <c:numCache>
                  <c:formatCode>General</c:formatCode>
                  <c:ptCount val="2"/>
                  <c:pt idx="0">
                    <c:v>0.24289998549865124</c:v>
                  </c:pt>
                  <c:pt idx="1">
                    <c:v>3.9823171925598456E-2</c:v>
                  </c:pt>
                </c:numCache>
              </c:numRef>
            </c:plus>
            <c:minus>
              <c:numRef>
                <c:f>'Replicate 1'!$V$5:$W$5</c:f>
                <c:numCache>
                  <c:formatCode>General</c:formatCode>
                  <c:ptCount val="2"/>
                  <c:pt idx="0">
                    <c:v>0.24289998549865124</c:v>
                  </c:pt>
                  <c:pt idx="1">
                    <c:v>3.9823171925598456E-2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'Replicate 1'!$R$2:$S$2</c:f>
              <c:strCache>
                <c:ptCount val="2"/>
                <c:pt idx="0">
                  <c:v>OCUT-2</c:v>
                </c:pt>
                <c:pt idx="1">
                  <c:v>K1</c:v>
                </c:pt>
              </c:strCache>
            </c:strRef>
          </c:cat>
          <c:val>
            <c:numRef>
              <c:f>'Replicate 1'!$R$5:$S$5</c:f>
              <c:numCache>
                <c:formatCode>General</c:formatCode>
                <c:ptCount val="2"/>
                <c:pt idx="0">
                  <c:v>0.88817139795601274</c:v>
                </c:pt>
                <c:pt idx="1">
                  <c:v>1.065644349108916</c:v>
                </c:pt>
              </c:numCache>
            </c:numRef>
          </c:val>
        </c:ser>
        <c:ser>
          <c:idx val="2"/>
          <c:order val="2"/>
          <c:tx>
            <c:strRef>
              <c:f>'Replicate 1'!$Q$4</c:f>
              <c:strCache>
                <c:ptCount val="1"/>
                <c:pt idx="0">
                  <c:v>Das 100nM </c:v>
                </c:pt>
              </c:strCache>
            </c:strRef>
          </c:tx>
          <c:spPr>
            <a:solidFill>
              <a:schemeClr val="accent1">
                <a:tint val="86000"/>
              </a:schemeClr>
            </a:solidFill>
            <a:ln>
              <a:noFill/>
            </a:ln>
            <a:effectLst/>
          </c:spPr>
          <c:errBars>
            <c:errBarType val="both"/>
            <c:errValType val="cust"/>
            <c:plus>
              <c:numRef>
                <c:f>'Replicate 1'!$V$4:$W$4</c:f>
                <c:numCache>
                  <c:formatCode>General</c:formatCode>
                  <c:ptCount val="2"/>
                  <c:pt idx="0">
                    <c:v>0.15213900150246101</c:v>
                  </c:pt>
                  <c:pt idx="1">
                    <c:v>0.25848345246605475</c:v>
                  </c:pt>
                </c:numCache>
              </c:numRef>
            </c:plus>
            <c:minus>
              <c:numRef>
                <c:f>'Replicate 1'!$V$4:$W$4</c:f>
                <c:numCache>
                  <c:formatCode>General</c:formatCode>
                  <c:ptCount val="2"/>
                  <c:pt idx="0">
                    <c:v>0.15213900150246101</c:v>
                  </c:pt>
                  <c:pt idx="1">
                    <c:v>0.25848345246605475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'Replicate 1'!$R$2:$S$2</c:f>
              <c:strCache>
                <c:ptCount val="2"/>
                <c:pt idx="0">
                  <c:v>OCUT-2</c:v>
                </c:pt>
                <c:pt idx="1">
                  <c:v>K1</c:v>
                </c:pt>
              </c:strCache>
            </c:strRef>
          </c:cat>
          <c:val>
            <c:numRef>
              <c:f>'Replicate 1'!$R$4:$S$4</c:f>
              <c:numCache>
                <c:formatCode>General</c:formatCode>
                <c:ptCount val="2"/>
                <c:pt idx="0">
                  <c:v>0.65499687900615999</c:v>
                </c:pt>
                <c:pt idx="1">
                  <c:v>2.177151580740464</c:v>
                </c:pt>
              </c:numCache>
            </c:numRef>
          </c:val>
        </c:ser>
        <c:ser>
          <c:idx val="3"/>
          <c:order val="3"/>
          <c:tx>
            <c:strRef>
              <c:f>'Replicate 1'!$Q$6</c:f>
              <c:strCache>
                <c:ptCount val="1"/>
                <c:pt idx="0">
                  <c:v>Combo</c:v>
                </c:pt>
              </c:strCache>
            </c:strRef>
          </c:tx>
          <c:spPr>
            <a:solidFill>
              <a:schemeClr val="accent1">
                <a:tint val="58000"/>
              </a:schemeClr>
            </a:solidFill>
            <a:ln>
              <a:noFill/>
            </a:ln>
            <a:effectLst/>
          </c:spPr>
          <c:errBars>
            <c:errBarType val="both"/>
            <c:errValType val="cust"/>
            <c:plus>
              <c:numRef>
                <c:f>'Replicate 1'!$V$6:$W$6</c:f>
                <c:numCache>
                  <c:formatCode>General</c:formatCode>
                  <c:ptCount val="2"/>
                  <c:pt idx="0">
                    <c:v>1.0131827922789187</c:v>
                  </c:pt>
                  <c:pt idx="1">
                    <c:v>0.43694841293041137</c:v>
                  </c:pt>
                </c:numCache>
              </c:numRef>
            </c:plus>
            <c:minus>
              <c:numRef>
                <c:f>'Replicate 1'!$V$6:$W$6</c:f>
                <c:numCache>
                  <c:formatCode>General</c:formatCode>
                  <c:ptCount val="2"/>
                  <c:pt idx="0">
                    <c:v>1.0131827922789187</c:v>
                  </c:pt>
                  <c:pt idx="1">
                    <c:v>0.43694841293041137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'Replicate 1'!$R$2:$S$2</c:f>
              <c:strCache>
                <c:ptCount val="2"/>
                <c:pt idx="0">
                  <c:v>OCUT-2</c:v>
                </c:pt>
                <c:pt idx="1">
                  <c:v>K1</c:v>
                </c:pt>
              </c:strCache>
            </c:strRef>
          </c:cat>
          <c:val>
            <c:numRef>
              <c:f>'Replicate 1'!$R$6:$S$6</c:f>
              <c:numCache>
                <c:formatCode>General</c:formatCode>
                <c:ptCount val="2"/>
                <c:pt idx="0">
                  <c:v>3.4796776250228869</c:v>
                </c:pt>
                <c:pt idx="1">
                  <c:v>1.7467005156456921</c:v>
                </c:pt>
              </c:numCache>
            </c:numRef>
          </c:val>
        </c:ser>
        <c:dLbls/>
        <c:gapWidth val="219"/>
        <c:overlap val="-27"/>
        <c:axId val="54096640"/>
        <c:axId val="54098176"/>
      </c:barChart>
      <c:catAx>
        <c:axId val="5409664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98176"/>
        <c:crosses val="autoZero"/>
        <c:auto val="1"/>
        <c:lblAlgn val="ctr"/>
        <c:lblOffset val="100"/>
      </c:catAx>
      <c:valAx>
        <c:axId val="54098176"/>
        <c:scaling>
          <c:orientation val="minMax"/>
        </c:scaling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Cleaved</a:t>
                </a:r>
                <a:r>
                  <a:rPr lang="en-US" baseline="0"/>
                  <a:t> Caspase 3/7</a:t>
                </a:r>
              </a:p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(Fold Change (Relative to DMSO)</a:t>
                </a:r>
                <a:endParaRPr lang="en-US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96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6992125984252"/>
          <c:y val="0.89409667541557325"/>
          <c:w val="0.76879352580927374"/>
          <c:h val="7.8125546806649168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B3CE0-A6EC-4AD1-9E4F-9645D78C58F6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F8E10-5540-4546-AC4D-5F3C1203C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4923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S2: Quantification of rpS6 phosphorylation. 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Densitometry quantification of rpS6 phosphorylation at S235/236 and S240/244 in BCPAP, 8505C, T238, Cal62, C643, and THJ16T cell lines following a 24 hour treatment with 100nM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trametinib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100nM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dasatinib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the combination, or an equivalent amount of DMSO. Quantification is based on at least 3 independent replicates for each cell line. </a:t>
            </a:r>
            <a:r>
              <a:rPr lang="en-US" sz="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as means +/- SEM (n=3; student t-test; *, P &lt; 0.05).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F8E10-5540-4546-AC4D-5F3C1203C6A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267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0375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313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451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672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74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19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721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8625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1913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550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828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292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9586" y="-764902"/>
            <a:ext cx="5915025" cy="176741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Supplemental Figure 2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4610" y="199739"/>
            <a:ext cx="361823" cy="3485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0" y="3286664"/>
            <a:ext cx="4558699" cy="577852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74610" y="293815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64487779"/>
              </p:ext>
            </p:extLst>
          </p:nvPr>
        </p:nvGraphicFramePr>
        <p:xfrm>
          <a:off x="74610" y="2533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718453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858</TotalTime>
  <Words>108</Words>
  <Application>Microsoft Office PowerPoint</Application>
  <PresentationFormat>Letter Paper (8.5x11 in)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Beadnell, Thomas</dc:creator>
  <cp:lastModifiedBy>Jamuna.c</cp:lastModifiedBy>
  <cp:revision>65</cp:revision>
  <dcterms:created xsi:type="dcterms:W3CDTF">2017-05-01T20:54:24Z</dcterms:created>
  <dcterms:modified xsi:type="dcterms:W3CDTF">2018-01-24T12:45:06Z</dcterms:modified>
</cp:coreProperties>
</file>