
<file path=[Content_Types].xml><?xml version="1.0" encoding="utf-8"?>
<Types xmlns="http://schemas.openxmlformats.org/package/2006/content-types">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81" r:id="rId2"/>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6433" autoAdjust="0"/>
  </p:normalViewPr>
  <p:slideViewPr>
    <p:cSldViewPr snapToGrid="0">
      <p:cViewPr varScale="1">
        <p:scale>
          <a:sx n="65" d="100"/>
          <a:sy n="65" d="100"/>
        </p:scale>
        <p:origin x="102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Somaxis\res-lab$\Mouse%20Luciferase%20Imaging\RES\Combo%20Studies\Cal62%20Dasatinib%20and%20Trametinib%20Combo%207_27_15\Westerns\Densitometry%20Cal62%20Tumors%207_27_1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Somaxis\res-lab$\Mouse%20Luciferase%20Imaging\RES\Combo%20Studies\Cal62%20Dasatinib%20and%20Trametinib%20Combo%207_27_15\Westerns\Densitometry%20Cal62%20Tumors%207_27_15.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Somaxis\res-lab$\Mouse%20Luciferase%20Imaging\RES\Combo%20Studies\Cal62%20Dasatinib%20and%20Trametinib%20Combo%207_27_15\Westerns\Densitometry%20Cal62%20Tumors%207_27_15.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r>
              <a:rPr lang="en-US" dirty="0"/>
              <a:t>pS6 </a:t>
            </a:r>
            <a:r>
              <a:rPr lang="en-US" dirty="0" smtClean="0"/>
              <a:t>S235/S236</a:t>
            </a:r>
            <a:endParaRPr lang="en-US" dirty="0"/>
          </a:p>
        </c:rich>
      </c:tx>
      <c:layout/>
      <c:overlay val="0"/>
      <c:spPr>
        <a:noFill/>
        <a:ln>
          <a:noFill/>
        </a:ln>
        <a:effectLst/>
      </c:spPr>
      <c:txPr>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errBars>
            <c:errBarType val="both"/>
            <c:errValType val="cust"/>
            <c:noEndCap val="0"/>
            <c:plus>
              <c:numRef>
                <c:f>'Repeat S6 5_10_16'!$H$39:$H$42</c:f>
                <c:numCache>
                  <c:formatCode>General</c:formatCode>
                  <c:ptCount val="4"/>
                  <c:pt idx="0">
                    <c:v>0</c:v>
                  </c:pt>
                  <c:pt idx="1">
                    <c:v>4.0365099121469114E-2</c:v>
                  </c:pt>
                  <c:pt idx="2">
                    <c:v>0.19794692782287815</c:v>
                  </c:pt>
                  <c:pt idx="3">
                    <c:v>7.5242095861976346E-2</c:v>
                  </c:pt>
                </c:numCache>
              </c:numRef>
            </c:plus>
            <c:minus>
              <c:numRef>
                <c:f>'Repeat S6 5_10_16'!$H$39:$H$42</c:f>
                <c:numCache>
                  <c:formatCode>General</c:formatCode>
                  <c:ptCount val="4"/>
                  <c:pt idx="0">
                    <c:v>0</c:v>
                  </c:pt>
                  <c:pt idx="1">
                    <c:v>4.0365099121469114E-2</c:v>
                  </c:pt>
                  <c:pt idx="2">
                    <c:v>0.19794692782287815</c:v>
                  </c:pt>
                  <c:pt idx="3">
                    <c:v>7.5242095861976346E-2</c:v>
                  </c:pt>
                </c:numCache>
              </c:numRef>
            </c:minus>
            <c:spPr>
              <a:noFill/>
              <a:ln w="9525" cap="flat" cmpd="sng" algn="ctr">
                <a:solidFill>
                  <a:schemeClr val="tx1">
                    <a:lumMod val="65000"/>
                    <a:lumOff val="35000"/>
                  </a:schemeClr>
                </a:solidFill>
                <a:round/>
              </a:ln>
              <a:effectLst/>
            </c:spPr>
          </c:errBars>
          <c:cat>
            <c:strRef>
              <c:f>'Repeat S6 5_10_16'!$H$4:$H$7</c:f>
              <c:strCache>
                <c:ptCount val="4"/>
                <c:pt idx="0">
                  <c:v>Vehicle</c:v>
                </c:pt>
                <c:pt idx="1">
                  <c:v>Tram</c:v>
                </c:pt>
                <c:pt idx="2">
                  <c:v>Das</c:v>
                </c:pt>
                <c:pt idx="3">
                  <c:v>Das + Tram</c:v>
                </c:pt>
              </c:strCache>
            </c:strRef>
          </c:cat>
          <c:val>
            <c:numRef>
              <c:f>'Repeat S6 5_10_16'!$G$39:$G$42</c:f>
              <c:numCache>
                <c:formatCode>General</c:formatCode>
                <c:ptCount val="4"/>
                <c:pt idx="0">
                  <c:v>1</c:v>
                </c:pt>
                <c:pt idx="1">
                  <c:v>1.1261826859054342</c:v>
                </c:pt>
                <c:pt idx="2">
                  <c:v>0.97997195049329067</c:v>
                </c:pt>
                <c:pt idx="3">
                  <c:v>0.62270549096269989</c:v>
                </c:pt>
              </c:numCache>
            </c:numRef>
          </c:val>
        </c:ser>
        <c:dLbls>
          <c:showLegendKey val="0"/>
          <c:showVal val="0"/>
          <c:showCatName val="0"/>
          <c:showSerName val="0"/>
          <c:showPercent val="0"/>
          <c:showBubbleSize val="0"/>
        </c:dLbls>
        <c:gapWidth val="219"/>
        <c:overlap val="-27"/>
        <c:axId val="315279568"/>
        <c:axId val="315279960"/>
      </c:barChart>
      <c:catAx>
        <c:axId val="315279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15279960"/>
        <c:crosses val="autoZero"/>
        <c:auto val="1"/>
        <c:lblAlgn val="ctr"/>
        <c:lblOffset val="100"/>
        <c:noMultiLvlLbl val="0"/>
      </c:catAx>
      <c:valAx>
        <c:axId val="315279960"/>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en-US" dirty="0"/>
                  <a:t>Fold Change </a:t>
                </a:r>
                <a:endParaRPr lang="en-US" dirty="0" smtClean="0"/>
              </a:p>
              <a:p>
                <a:pPr>
                  <a:defRPr/>
                </a:pPr>
                <a:r>
                  <a:rPr lang="en-US" dirty="0" smtClean="0"/>
                  <a:t>(</a:t>
                </a:r>
                <a:r>
                  <a:rPr lang="en-US" dirty="0"/>
                  <a:t>Relative to Vehicle)</a:t>
                </a:r>
              </a:p>
            </c:rich>
          </c:tx>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15279568"/>
        <c:crosses val="autoZero"/>
        <c:crossBetween val="between"/>
      </c:valAx>
      <c:spPr>
        <a:noFill/>
        <a:ln>
          <a:noFill/>
        </a:ln>
        <a:effectLst/>
      </c:spPr>
    </c:plotArea>
    <c:plotVisOnly val="1"/>
    <c:dispBlanksAs val="gap"/>
    <c:showDLblsOverMax val="0"/>
  </c:chart>
  <c:spPr>
    <a:noFill/>
    <a:ln>
      <a:noFill/>
    </a:ln>
    <a:effectLst/>
  </c:spPr>
  <c:txPr>
    <a:bodyPr/>
    <a:lstStyle/>
    <a:p>
      <a:pPr>
        <a:defRPr sz="12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r>
              <a:rPr lang="en-US"/>
              <a:t>ppERK1/2</a:t>
            </a:r>
          </a:p>
        </c:rich>
      </c:tx>
      <c:layout/>
      <c:overlay val="0"/>
      <c:spPr>
        <a:noFill/>
        <a:ln>
          <a:noFill/>
        </a:ln>
        <a:effectLst/>
      </c:spPr>
      <c:txPr>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Sheet1!$P$1</c:f>
              <c:strCache>
                <c:ptCount val="1"/>
                <c:pt idx="0">
                  <c:v>pERK</c:v>
                </c:pt>
              </c:strCache>
            </c:strRef>
          </c:tx>
          <c:spPr>
            <a:solidFill>
              <a:schemeClr val="accent1"/>
            </a:solidFill>
            <a:ln>
              <a:noFill/>
            </a:ln>
            <a:effectLst/>
          </c:spPr>
          <c:invertIfNegative val="0"/>
          <c:errBars>
            <c:errBarType val="both"/>
            <c:errValType val="cust"/>
            <c:noEndCap val="0"/>
            <c:plus>
              <c:numRef>
                <c:f>Sheet1!$W$2:$W$5</c:f>
                <c:numCache>
                  <c:formatCode>General</c:formatCode>
                  <c:ptCount val="4"/>
                  <c:pt idx="0">
                    <c:v>0</c:v>
                  </c:pt>
                  <c:pt idx="1">
                    <c:v>0.22465999470636355</c:v>
                  </c:pt>
                  <c:pt idx="2">
                    <c:v>0.26819802645300522</c:v>
                  </c:pt>
                  <c:pt idx="3">
                    <c:v>0.17690588303243704</c:v>
                  </c:pt>
                </c:numCache>
              </c:numRef>
            </c:plus>
            <c:minus>
              <c:numRef>
                <c:f>Sheet1!$W$2:$W$5</c:f>
                <c:numCache>
                  <c:formatCode>General</c:formatCode>
                  <c:ptCount val="4"/>
                  <c:pt idx="0">
                    <c:v>0</c:v>
                  </c:pt>
                  <c:pt idx="1">
                    <c:v>0.22465999470636355</c:v>
                  </c:pt>
                  <c:pt idx="2">
                    <c:v>0.26819802645300522</c:v>
                  </c:pt>
                  <c:pt idx="3">
                    <c:v>0.17690588303243704</c:v>
                  </c:pt>
                </c:numCache>
              </c:numRef>
            </c:minus>
            <c:spPr>
              <a:noFill/>
              <a:ln w="9525" cap="flat" cmpd="sng" algn="ctr">
                <a:solidFill>
                  <a:schemeClr val="tx1">
                    <a:lumMod val="65000"/>
                    <a:lumOff val="35000"/>
                  </a:schemeClr>
                </a:solidFill>
                <a:round/>
              </a:ln>
              <a:effectLst/>
            </c:spPr>
          </c:errBars>
          <c:cat>
            <c:strRef>
              <c:f>Sheet1!$U$2:$U$5</c:f>
              <c:strCache>
                <c:ptCount val="4"/>
                <c:pt idx="0">
                  <c:v>Vehicle</c:v>
                </c:pt>
                <c:pt idx="1">
                  <c:v>Tram</c:v>
                </c:pt>
                <c:pt idx="2">
                  <c:v>Das</c:v>
                </c:pt>
                <c:pt idx="3">
                  <c:v>Das + Tram</c:v>
                </c:pt>
              </c:strCache>
            </c:strRef>
          </c:cat>
          <c:val>
            <c:numRef>
              <c:f>Sheet1!$V$2:$V$5</c:f>
              <c:numCache>
                <c:formatCode>General</c:formatCode>
                <c:ptCount val="4"/>
                <c:pt idx="0">
                  <c:v>1</c:v>
                </c:pt>
                <c:pt idx="1">
                  <c:v>0.6050998155554701</c:v>
                </c:pt>
                <c:pt idx="2">
                  <c:v>1.1924153151122503</c:v>
                </c:pt>
                <c:pt idx="3">
                  <c:v>0.55813200101134186</c:v>
                </c:pt>
              </c:numCache>
            </c:numRef>
          </c:val>
        </c:ser>
        <c:dLbls>
          <c:showLegendKey val="0"/>
          <c:showVal val="0"/>
          <c:showCatName val="0"/>
          <c:showSerName val="0"/>
          <c:showPercent val="0"/>
          <c:showBubbleSize val="0"/>
        </c:dLbls>
        <c:gapWidth val="219"/>
        <c:overlap val="-27"/>
        <c:axId val="315280744"/>
        <c:axId val="315281136"/>
      </c:barChart>
      <c:catAx>
        <c:axId val="315280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15281136"/>
        <c:crosses val="autoZero"/>
        <c:auto val="1"/>
        <c:lblAlgn val="ctr"/>
        <c:lblOffset val="100"/>
        <c:noMultiLvlLbl val="0"/>
      </c:catAx>
      <c:valAx>
        <c:axId val="315281136"/>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en-US"/>
                  <a:t>Fold Change </a:t>
                </a:r>
              </a:p>
              <a:p>
                <a:pPr>
                  <a:defRPr/>
                </a:pPr>
                <a:r>
                  <a:rPr lang="en-US"/>
                  <a:t>(Relative to Vehicle)</a:t>
                </a:r>
              </a:p>
            </c:rich>
          </c:tx>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15280744"/>
        <c:crosses val="autoZero"/>
        <c:crossBetween val="between"/>
      </c:valAx>
      <c:spPr>
        <a:noFill/>
        <a:ln>
          <a:noFill/>
        </a:ln>
        <a:effectLst/>
      </c:spPr>
    </c:plotArea>
    <c:plotVisOnly val="1"/>
    <c:dispBlanksAs val="gap"/>
    <c:showDLblsOverMax val="0"/>
  </c:chart>
  <c:spPr>
    <a:noFill/>
    <a:ln>
      <a:noFill/>
    </a:ln>
    <a:effectLst/>
  </c:spPr>
  <c:txPr>
    <a:bodyPr/>
    <a:lstStyle/>
    <a:p>
      <a:pPr>
        <a:defRPr sz="1200" b="1"/>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r>
              <a:rPr lang="en-US"/>
              <a:t>pSRC Y416</a:t>
            </a:r>
          </a:p>
        </c:rich>
      </c:tx>
      <c:layout/>
      <c:overlay val="0"/>
      <c:spPr>
        <a:noFill/>
        <a:ln>
          <a:noFill/>
        </a:ln>
        <a:effectLst/>
      </c:spPr>
      <c:txPr>
        <a:bodyPr rot="0" spcFirstLastPara="1" vertOverflow="ellipsis" vert="horz" wrap="square" anchor="ctr" anchorCtr="1"/>
        <a:lstStyle/>
        <a:p>
          <a:pPr>
            <a:defRPr sz="144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Sheet1!$P$1</c:f>
              <c:strCache>
                <c:ptCount val="1"/>
                <c:pt idx="0">
                  <c:v>pERK</c:v>
                </c:pt>
              </c:strCache>
            </c:strRef>
          </c:tx>
          <c:spPr>
            <a:solidFill>
              <a:schemeClr val="accent1"/>
            </a:solidFill>
            <a:ln>
              <a:noFill/>
            </a:ln>
            <a:effectLst/>
          </c:spPr>
          <c:invertIfNegative val="0"/>
          <c:errBars>
            <c:errBarType val="both"/>
            <c:errValType val="cust"/>
            <c:noEndCap val="0"/>
            <c:plus>
              <c:numRef>
                <c:f>Sheet1!$Y$2:$Y$5</c:f>
                <c:numCache>
                  <c:formatCode>General</c:formatCode>
                  <c:ptCount val="4"/>
                  <c:pt idx="0">
                    <c:v>0</c:v>
                  </c:pt>
                  <c:pt idx="1">
                    <c:v>6.0959443200243921E-2</c:v>
                  </c:pt>
                  <c:pt idx="2">
                    <c:v>9.745276113264971E-2</c:v>
                  </c:pt>
                  <c:pt idx="3">
                    <c:v>4.8963407117644624E-2</c:v>
                  </c:pt>
                </c:numCache>
              </c:numRef>
            </c:plus>
            <c:minus>
              <c:numRef>
                <c:f>Sheet1!$Y$2:$Y$5</c:f>
                <c:numCache>
                  <c:formatCode>General</c:formatCode>
                  <c:ptCount val="4"/>
                  <c:pt idx="0">
                    <c:v>0</c:v>
                  </c:pt>
                  <c:pt idx="1">
                    <c:v>6.0959443200243921E-2</c:v>
                  </c:pt>
                  <c:pt idx="2">
                    <c:v>9.745276113264971E-2</c:v>
                  </c:pt>
                  <c:pt idx="3">
                    <c:v>4.8963407117644624E-2</c:v>
                  </c:pt>
                </c:numCache>
              </c:numRef>
            </c:minus>
            <c:spPr>
              <a:noFill/>
              <a:ln w="9525" cap="flat" cmpd="sng" algn="ctr">
                <a:solidFill>
                  <a:schemeClr val="tx1">
                    <a:lumMod val="65000"/>
                    <a:lumOff val="35000"/>
                  </a:schemeClr>
                </a:solidFill>
                <a:round/>
              </a:ln>
              <a:effectLst/>
            </c:spPr>
          </c:errBars>
          <c:cat>
            <c:strRef>
              <c:f>Sheet1!$U$2:$U$5</c:f>
              <c:strCache>
                <c:ptCount val="4"/>
                <c:pt idx="0">
                  <c:v>Vehicle</c:v>
                </c:pt>
                <c:pt idx="1">
                  <c:v>Tram</c:v>
                </c:pt>
                <c:pt idx="2">
                  <c:v>Das</c:v>
                </c:pt>
                <c:pt idx="3">
                  <c:v>Das + Tram</c:v>
                </c:pt>
              </c:strCache>
            </c:strRef>
          </c:cat>
          <c:val>
            <c:numRef>
              <c:f>Sheet1!$X$2:$X$5</c:f>
              <c:numCache>
                <c:formatCode>General</c:formatCode>
                <c:ptCount val="4"/>
                <c:pt idx="0">
                  <c:v>1</c:v>
                </c:pt>
                <c:pt idx="1">
                  <c:v>0.49686937542152709</c:v>
                </c:pt>
                <c:pt idx="2">
                  <c:v>0.49695529738204097</c:v>
                </c:pt>
                <c:pt idx="3">
                  <c:v>0.32542431054539778</c:v>
                </c:pt>
              </c:numCache>
            </c:numRef>
          </c:val>
        </c:ser>
        <c:dLbls>
          <c:showLegendKey val="0"/>
          <c:showVal val="0"/>
          <c:showCatName val="0"/>
          <c:showSerName val="0"/>
          <c:showPercent val="0"/>
          <c:showBubbleSize val="0"/>
        </c:dLbls>
        <c:gapWidth val="219"/>
        <c:overlap val="-27"/>
        <c:axId val="315281920"/>
        <c:axId val="477159080"/>
      </c:barChart>
      <c:catAx>
        <c:axId val="315281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477159080"/>
        <c:crosses val="autoZero"/>
        <c:auto val="1"/>
        <c:lblAlgn val="ctr"/>
        <c:lblOffset val="100"/>
        <c:noMultiLvlLbl val="0"/>
      </c:catAx>
      <c:valAx>
        <c:axId val="477159080"/>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r>
                  <a:rPr lang="en-US"/>
                  <a:t>Fold Change </a:t>
                </a:r>
              </a:p>
              <a:p>
                <a:pPr>
                  <a:defRPr/>
                </a:pPr>
                <a:r>
                  <a:rPr lang="en-US"/>
                  <a:t>(Relative to Vehicle)</a:t>
                </a:r>
              </a:p>
            </c:rich>
          </c:tx>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315281920"/>
        <c:crosses val="autoZero"/>
        <c:crossBetween val="between"/>
      </c:valAx>
      <c:spPr>
        <a:noFill/>
        <a:ln>
          <a:noFill/>
        </a:ln>
        <a:effectLst/>
      </c:spPr>
    </c:plotArea>
    <c:plotVisOnly val="1"/>
    <c:dispBlanksAs val="gap"/>
    <c:showDLblsOverMax val="0"/>
  </c:chart>
  <c:spPr>
    <a:noFill/>
    <a:ln>
      <a:noFill/>
    </a:ln>
    <a:effectLst/>
  </c:spPr>
  <c:txPr>
    <a:bodyPr/>
    <a:lstStyle/>
    <a:p>
      <a:pPr>
        <a:defRPr sz="1200" b="1"/>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B3CE0-A6EC-4AD1-9E4F-9645D78C58F6}" type="datetimeFigureOut">
              <a:rPr lang="en-US" smtClean="0"/>
              <a:t>5/30/2017</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9F8E10-5540-4546-AC4D-5F3C1203C6A0}" type="slidenum">
              <a:rPr lang="en-US" smtClean="0"/>
              <a:t>‹#›</a:t>
            </a:fld>
            <a:endParaRPr lang="en-US"/>
          </a:p>
        </p:txBody>
      </p:sp>
    </p:spTree>
    <p:extLst>
      <p:ext uri="{BB962C8B-B14F-4D97-AF65-F5344CB8AC3E}">
        <p14:creationId xmlns:p14="http://schemas.microsoft.com/office/powerpoint/2010/main" val="3074923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smtClean="0">
                <a:latin typeface="Calibri" panose="020F0502020204030204" pitchFamily="34" charset="0"/>
                <a:ea typeface="Calibri" panose="020F0502020204030204" pitchFamily="34" charset="0"/>
                <a:cs typeface="Times New Roman" panose="02020603050405020304" pitchFamily="18" charset="0"/>
              </a:rPr>
              <a:t>Figure S3. Increased tumor responsiveness correlates with a decrease in rpS6 phosphorylation.</a:t>
            </a:r>
            <a:r>
              <a:rPr lang="en-US" sz="800" dirty="0" smtClean="0">
                <a:latin typeface="Calibri" panose="020F0502020204030204" pitchFamily="34" charset="0"/>
                <a:ea typeface="Calibri" panose="020F0502020204030204" pitchFamily="34" charset="0"/>
                <a:cs typeface="Times New Roman" panose="02020603050405020304" pitchFamily="18" charset="0"/>
              </a:rPr>
              <a:t>  Cal62 tumors treated with either vehicle, 0.5mg/kg QD </a:t>
            </a:r>
            <a:r>
              <a:rPr lang="en-US" sz="800" dirty="0" err="1" smtClean="0">
                <a:latin typeface="Calibri" panose="020F0502020204030204" pitchFamily="34" charset="0"/>
                <a:ea typeface="Calibri" panose="020F0502020204030204" pitchFamily="34" charset="0"/>
                <a:cs typeface="Times New Roman" panose="02020603050405020304" pitchFamily="18" charset="0"/>
              </a:rPr>
              <a:t>trametinib</a:t>
            </a:r>
            <a:r>
              <a:rPr lang="en-US" sz="800" dirty="0" smtClean="0">
                <a:latin typeface="Calibri" panose="020F0502020204030204" pitchFamily="34" charset="0"/>
                <a:ea typeface="Calibri" panose="020F0502020204030204" pitchFamily="34" charset="0"/>
                <a:cs typeface="Times New Roman" panose="02020603050405020304" pitchFamily="18" charset="0"/>
              </a:rPr>
              <a:t>, 12.5mg/kg BD </a:t>
            </a:r>
            <a:r>
              <a:rPr lang="en-US" sz="800" dirty="0" err="1" smtClean="0">
                <a:latin typeface="Calibri" panose="020F0502020204030204" pitchFamily="34" charset="0"/>
                <a:ea typeface="Calibri" panose="020F0502020204030204" pitchFamily="34" charset="0"/>
                <a:cs typeface="Times New Roman" panose="02020603050405020304" pitchFamily="18" charset="0"/>
              </a:rPr>
              <a:t>dasatinib</a:t>
            </a:r>
            <a:r>
              <a:rPr lang="en-US" sz="800" dirty="0" smtClean="0">
                <a:latin typeface="Calibri" panose="020F0502020204030204" pitchFamily="34" charset="0"/>
                <a:ea typeface="Calibri" panose="020F0502020204030204" pitchFamily="34" charset="0"/>
                <a:cs typeface="Times New Roman" panose="02020603050405020304" pitchFamily="18" charset="0"/>
              </a:rPr>
              <a:t>, or the combination were harvested after 42 days of treatment.  Tumors were homogenized and whole cell lysates were analyzed by western blot analysis for the indicated antibodies. Densitometry was averaged across each treatment group. Data as means +/- SEM (n=4-8; student t-test; *, P &lt; 0.05). </a:t>
            </a:r>
          </a:p>
          <a:p>
            <a:endParaRPr lang="en-US" dirty="0"/>
          </a:p>
        </p:txBody>
      </p:sp>
      <p:sp>
        <p:nvSpPr>
          <p:cNvPr id="4" name="Slide Number Placeholder 3"/>
          <p:cNvSpPr>
            <a:spLocks noGrp="1"/>
          </p:cNvSpPr>
          <p:nvPr>
            <p:ph type="sldNum" sz="quarter" idx="10"/>
          </p:nvPr>
        </p:nvSpPr>
        <p:spPr/>
        <p:txBody>
          <a:bodyPr/>
          <a:lstStyle/>
          <a:p>
            <a:fld id="{459F8E10-5540-4546-AC4D-5F3C1203C6A0}" type="slidenum">
              <a:rPr lang="en-US" smtClean="0"/>
              <a:t>1</a:t>
            </a:fld>
            <a:endParaRPr lang="en-US"/>
          </a:p>
        </p:txBody>
      </p:sp>
    </p:spTree>
    <p:extLst>
      <p:ext uri="{BB962C8B-B14F-4D97-AF65-F5344CB8AC3E}">
        <p14:creationId xmlns:p14="http://schemas.microsoft.com/office/powerpoint/2010/main" val="247270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2BF9B6A-0285-4DA3-9F8D-725F6014316E}" type="datetimeFigureOut">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4220375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BF9B6A-0285-4DA3-9F8D-725F6014316E}" type="datetimeFigureOut">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1033130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BF9B6A-0285-4DA3-9F8D-725F6014316E}" type="datetimeFigureOut">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1424513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BF9B6A-0285-4DA3-9F8D-725F6014316E}" type="datetimeFigureOut">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1156722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BF9B6A-0285-4DA3-9F8D-725F6014316E}" type="datetimeFigureOut">
              <a:rPr lang="en-US" smtClean="0"/>
              <a:t>5/30/2017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374749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BF9B6A-0285-4DA3-9F8D-725F6014316E}" type="datetimeFigureOut">
              <a:rPr lang="en-US" smtClean="0"/>
              <a:t>5/30/2017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56190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2BF9B6A-0285-4DA3-9F8D-725F6014316E}" type="datetimeFigureOut">
              <a:rPr lang="en-US" smtClean="0"/>
              <a:t>5/30/2017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3577215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2BF9B6A-0285-4DA3-9F8D-725F6014316E}" type="datetimeFigureOut">
              <a:rPr lang="en-US" smtClean="0"/>
              <a:t>5/30/2017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1248625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BF9B6A-0285-4DA3-9F8D-725F6014316E}" type="datetimeFigureOut">
              <a:rPr lang="en-US" smtClean="0"/>
              <a:t>5/30/2017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451913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F9B6A-0285-4DA3-9F8D-725F6014316E}" type="datetimeFigureOut">
              <a:rPr lang="en-US" smtClean="0"/>
              <a:t>5/30/2017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3615508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BF9B6A-0285-4DA3-9F8D-725F6014316E}" type="datetimeFigureOut">
              <a:rPr lang="en-US" smtClean="0"/>
              <a:t>5/30/2017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5B682D-0EC1-480C-A58F-4B2A94500D46}" type="slidenum">
              <a:rPr lang="en-US" smtClean="0"/>
              <a:t>‹#›</a:t>
            </a:fld>
            <a:endParaRPr lang="en-US"/>
          </a:p>
        </p:txBody>
      </p:sp>
    </p:spTree>
    <p:extLst>
      <p:ext uri="{BB962C8B-B14F-4D97-AF65-F5344CB8AC3E}">
        <p14:creationId xmlns:p14="http://schemas.microsoft.com/office/powerpoint/2010/main" val="2325828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72BF9B6A-0285-4DA3-9F8D-725F6014316E}" type="datetimeFigureOut">
              <a:rPr lang="en-US" smtClean="0"/>
              <a:t>5/30/2017</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445B682D-0EC1-480C-A58F-4B2A94500D46}" type="slidenum">
              <a:rPr lang="en-US" smtClean="0"/>
              <a:t>‹#›</a:t>
            </a:fld>
            <a:endParaRPr lang="en-US"/>
          </a:p>
        </p:txBody>
      </p:sp>
    </p:spTree>
    <p:extLst>
      <p:ext uri="{BB962C8B-B14F-4D97-AF65-F5344CB8AC3E}">
        <p14:creationId xmlns:p14="http://schemas.microsoft.com/office/powerpoint/2010/main" val="20329297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1.tiff"/><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2.tiff"/><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0487" y="8550315"/>
            <a:ext cx="5915025" cy="858763"/>
          </a:xfrm>
        </p:spPr>
        <p:txBody>
          <a:bodyPr>
            <a:normAutofit/>
          </a:bodyPr>
          <a:lstStyle/>
          <a:p>
            <a:r>
              <a:rPr lang="en-US" sz="2400" dirty="0" smtClean="0"/>
              <a:t>Supplemental Figure 3</a:t>
            </a:r>
            <a:endParaRPr lang="en-US" sz="2400" dirty="0"/>
          </a:p>
        </p:txBody>
      </p:sp>
      <p:grpSp>
        <p:nvGrpSpPr>
          <p:cNvPr id="16" name="Group 15"/>
          <p:cNvGrpSpPr/>
          <p:nvPr/>
        </p:nvGrpSpPr>
        <p:grpSpPr>
          <a:xfrm>
            <a:off x="1533525" y="1247459"/>
            <a:ext cx="4153736" cy="2262932"/>
            <a:chOff x="5960612" y="1383923"/>
            <a:chExt cx="4153736" cy="2262932"/>
          </a:xfrm>
        </p:grpSpPr>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l="9021" t="54449" r="55189" b="38413"/>
            <a:stretch/>
          </p:blipFill>
          <p:spPr>
            <a:xfrm>
              <a:off x="5960612" y="3366331"/>
              <a:ext cx="2626256" cy="245409"/>
            </a:xfrm>
            <a:prstGeom prst="rect">
              <a:avLst/>
            </a:prstGeom>
            <a:ln>
              <a:solidFill>
                <a:schemeClr val="tx1"/>
              </a:solidFill>
            </a:ln>
          </p:spPr>
        </p:pic>
        <p:sp>
          <p:nvSpPr>
            <p:cNvPr id="18" name="TextBox 17"/>
            <p:cNvSpPr txBox="1"/>
            <p:nvPr/>
          </p:nvSpPr>
          <p:spPr>
            <a:xfrm>
              <a:off x="6209618" y="1691096"/>
              <a:ext cx="2032672" cy="369332"/>
            </a:xfrm>
            <a:prstGeom prst="rect">
              <a:avLst/>
            </a:prstGeom>
            <a:noFill/>
          </p:spPr>
          <p:txBody>
            <a:bodyPr wrap="none" rtlCol="0">
              <a:spAutoFit/>
            </a:bodyPr>
            <a:lstStyle/>
            <a:p>
              <a:r>
                <a:rPr lang="en-US" b="1" u="sng" dirty="0" smtClean="0"/>
                <a:t>Cal62 Flank Tumors</a:t>
              </a:r>
              <a:endParaRPr lang="en-US" b="1" u="sng" dirty="0"/>
            </a:p>
          </p:txBody>
        </p:sp>
        <p:pic>
          <p:nvPicPr>
            <p:cNvPr id="19" name="Picture 18"/>
            <p:cNvPicPr>
              <a:picLocks noChangeAspect="1"/>
            </p:cNvPicPr>
            <p:nvPr/>
          </p:nvPicPr>
          <p:blipFill rotWithShape="1">
            <a:blip r:embed="rId4" cstate="print">
              <a:extLst>
                <a:ext uri="{28A0092B-C50C-407E-A947-70E740481C1C}">
                  <a14:useLocalDpi xmlns:a14="http://schemas.microsoft.com/office/drawing/2010/main" val="0"/>
                </a:ext>
              </a:extLst>
            </a:blip>
            <a:srcRect l="9015" t="78772" r="54063" b="12031"/>
            <a:stretch/>
          </p:blipFill>
          <p:spPr>
            <a:xfrm>
              <a:off x="5970613" y="2987785"/>
              <a:ext cx="2637860" cy="316234"/>
            </a:xfrm>
            <a:prstGeom prst="rect">
              <a:avLst/>
            </a:prstGeom>
            <a:ln>
              <a:solidFill>
                <a:schemeClr val="tx1"/>
              </a:solidFill>
            </a:ln>
          </p:spPr>
        </p:pic>
        <p:pic>
          <p:nvPicPr>
            <p:cNvPr id="20" name="Picture 19"/>
            <p:cNvPicPr>
              <a:picLocks noChangeAspect="1"/>
            </p:cNvPicPr>
            <p:nvPr/>
          </p:nvPicPr>
          <p:blipFill rotWithShape="1">
            <a:blip r:embed="rId5" cstate="print">
              <a:extLst>
                <a:ext uri="{28A0092B-C50C-407E-A947-70E740481C1C}">
                  <a14:useLocalDpi xmlns:a14="http://schemas.microsoft.com/office/drawing/2010/main" val="0"/>
                </a:ext>
              </a:extLst>
            </a:blip>
            <a:srcRect l="8367" t="54256" r="54904" b="37518"/>
            <a:stretch/>
          </p:blipFill>
          <p:spPr>
            <a:xfrm>
              <a:off x="5972261" y="2676146"/>
              <a:ext cx="2624104" cy="282817"/>
            </a:xfrm>
            <a:prstGeom prst="rect">
              <a:avLst/>
            </a:prstGeom>
            <a:ln>
              <a:solidFill>
                <a:schemeClr val="tx1"/>
              </a:solidFill>
            </a:ln>
          </p:spPr>
        </p:pic>
        <p:pic>
          <p:nvPicPr>
            <p:cNvPr id="21" name="Picture 20"/>
            <p:cNvPicPr>
              <a:picLocks noChangeAspect="1"/>
            </p:cNvPicPr>
            <p:nvPr/>
          </p:nvPicPr>
          <p:blipFill rotWithShape="1">
            <a:blip r:embed="rId6" cstate="print">
              <a:extLst>
                <a:ext uri="{28A0092B-C50C-407E-A947-70E740481C1C}">
                  <a14:useLocalDpi xmlns:a14="http://schemas.microsoft.com/office/drawing/2010/main" val="0"/>
                </a:ext>
              </a:extLst>
            </a:blip>
            <a:srcRect l="5720" t="83011" r="54301" b="8122"/>
            <a:stretch/>
          </p:blipFill>
          <p:spPr>
            <a:xfrm>
              <a:off x="5980023" y="2417905"/>
              <a:ext cx="2616925" cy="226490"/>
            </a:xfrm>
            <a:prstGeom prst="rect">
              <a:avLst/>
            </a:prstGeom>
            <a:ln>
              <a:solidFill>
                <a:schemeClr val="tx1"/>
              </a:solidFill>
            </a:ln>
          </p:spPr>
        </p:pic>
        <p:sp>
          <p:nvSpPr>
            <p:cNvPr id="22" name="TextBox 21"/>
            <p:cNvSpPr txBox="1"/>
            <p:nvPr/>
          </p:nvSpPr>
          <p:spPr>
            <a:xfrm>
              <a:off x="8807769" y="3339078"/>
              <a:ext cx="898387" cy="307777"/>
            </a:xfrm>
            <a:prstGeom prst="rect">
              <a:avLst/>
            </a:prstGeom>
            <a:noFill/>
          </p:spPr>
          <p:txBody>
            <a:bodyPr wrap="none" rtlCol="0">
              <a:spAutoFit/>
            </a:bodyPr>
            <a:lstStyle/>
            <a:p>
              <a:r>
                <a:rPr lang="el-GR" sz="1400" b="1" dirty="0" smtClean="0"/>
                <a:t>α</a:t>
              </a:r>
              <a:r>
                <a:rPr lang="en-US" sz="1400" b="1" dirty="0" smtClean="0"/>
                <a:t>-Tubulin</a:t>
              </a:r>
              <a:endParaRPr lang="en-US" sz="1400" b="1" dirty="0"/>
            </a:p>
          </p:txBody>
        </p:sp>
        <p:sp>
          <p:nvSpPr>
            <p:cNvPr id="23" name="Isosceles Triangle 22"/>
            <p:cNvSpPr/>
            <p:nvPr/>
          </p:nvSpPr>
          <p:spPr>
            <a:xfrm rot="16200000">
              <a:off x="8678140" y="3104102"/>
              <a:ext cx="152401" cy="83598"/>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8800722" y="2972422"/>
              <a:ext cx="923651" cy="307777"/>
            </a:xfrm>
            <a:prstGeom prst="rect">
              <a:avLst/>
            </a:prstGeom>
            <a:noFill/>
          </p:spPr>
          <p:txBody>
            <a:bodyPr wrap="none" rtlCol="0">
              <a:spAutoFit/>
            </a:bodyPr>
            <a:lstStyle/>
            <a:p>
              <a:r>
                <a:rPr lang="en-US" sz="1400" b="1" dirty="0" smtClean="0"/>
                <a:t>ppERK1/2</a:t>
              </a:r>
              <a:endParaRPr lang="en-US" sz="1400" b="1" dirty="0"/>
            </a:p>
          </p:txBody>
        </p:sp>
        <p:sp>
          <p:nvSpPr>
            <p:cNvPr id="25" name="TextBox 24"/>
            <p:cNvSpPr txBox="1"/>
            <p:nvPr/>
          </p:nvSpPr>
          <p:spPr>
            <a:xfrm>
              <a:off x="8822007" y="2357137"/>
              <a:ext cx="1292341" cy="307777"/>
            </a:xfrm>
            <a:prstGeom prst="rect">
              <a:avLst/>
            </a:prstGeom>
            <a:noFill/>
          </p:spPr>
          <p:txBody>
            <a:bodyPr wrap="none" rtlCol="0">
              <a:spAutoFit/>
            </a:bodyPr>
            <a:lstStyle/>
            <a:p>
              <a:r>
                <a:rPr lang="en-US" sz="1400" b="1" dirty="0" smtClean="0"/>
                <a:t>pS6 S235/S236</a:t>
              </a:r>
              <a:endParaRPr lang="en-US" sz="1400" b="1" dirty="0"/>
            </a:p>
          </p:txBody>
        </p:sp>
        <p:sp>
          <p:nvSpPr>
            <p:cNvPr id="26" name="Isosceles Triangle 25"/>
            <p:cNvSpPr/>
            <p:nvPr/>
          </p:nvSpPr>
          <p:spPr>
            <a:xfrm rot="16200000">
              <a:off x="8665582" y="2756474"/>
              <a:ext cx="152401" cy="83598"/>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8806826" y="2624794"/>
              <a:ext cx="967188" cy="307777"/>
            </a:xfrm>
            <a:prstGeom prst="rect">
              <a:avLst/>
            </a:prstGeom>
            <a:noFill/>
          </p:spPr>
          <p:txBody>
            <a:bodyPr wrap="none" rtlCol="0">
              <a:spAutoFit/>
            </a:bodyPr>
            <a:lstStyle/>
            <a:p>
              <a:r>
                <a:rPr lang="en-US" sz="1400" b="1" dirty="0" err="1" smtClean="0"/>
                <a:t>pSRC</a:t>
              </a:r>
              <a:r>
                <a:rPr lang="en-US" sz="1400" b="1" dirty="0" smtClean="0"/>
                <a:t> Y416</a:t>
              </a:r>
              <a:endParaRPr lang="en-US" sz="1400" b="1" dirty="0"/>
            </a:p>
          </p:txBody>
        </p:sp>
        <p:sp>
          <p:nvSpPr>
            <p:cNvPr id="28" name="TextBox 27"/>
            <p:cNvSpPr txBox="1"/>
            <p:nvPr/>
          </p:nvSpPr>
          <p:spPr>
            <a:xfrm>
              <a:off x="6116852" y="2055776"/>
              <a:ext cx="559769" cy="261610"/>
            </a:xfrm>
            <a:prstGeom prst="rect">
              <a:avLst/>
            </a:prstGeom>
            <a:noFill/>
          </p:spPr>
          <p:txBody>
            <a:bodyPr wrap="none" rtlCol="0">
              <a:spAutoFit/>
            </a:bodyPr>
            <a:lstStyle/>
            <a:p>
              <a:r>
                <a:rPr lang="en-US" sz="1100" b="1" dirty="0" smtClean="0"/>
                <a:t>DMSO</a:t>
              </a:r>
              <a:endParaRPr lang="en-US" sz="1100" b="1" dirty="0"/>
            </a:p>
          </p:txBody>
        </p:sp>
        <p:cxnSp>
          <p:nvCxnSpPr>
            <p:cNvPr id="29" name="Straight Connector 28"/>
            <p:cNvCxnSpPr/>
            <p:nvPr/>
          </p:nvCxnSpPr>
          <p:spPr>
            <a:xfrm flipV="1">
              <a:off x="6028597" y="2311483"/>
              <a:ext cx="714170" cy="6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6804972" y="2302082"/>
              <a:ext cx="358518" cy="691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724656" y="2048887"/>
              <a:ext cx="489236" cy="261610"/>
            </a:xfrm>
            <a:prstGeom prst="rect">
              <a:avLst/>
            </a:prstGeom>
            <a:noFill/>
          </p:spPr>
          <p:txBody>
            <a:bodyPr wrap="none" rtlCol="0">
              <a:spAutoFit/>
            </a:bodyPr>
            <a:lstStyle/>
            <a:p>
              <a:r>
                <a:rPr lang="en-US" sz="1100" b="1" dirty="0" smtClean="0"/>
                <a:t>Tram</a:t>
              </a:r>
              <a:endParaRPr lang="en-US" sz="1100" b="1" dirty="0"/>
            </a:p>
          </p:txBody>
        </p:sp>
        <p:sp>
          <p:nvSpPr>
            <p:cNvPr id="32" name="TextBox 31"/>
            <p:cNvSpPr txBox="1"/>
            <p:nvPr/>
          </p:nvSpPr>
          <p:spPr>
            <a:xfrm>
              <a:off x="7385813" y="2048886"/>
              <a:ext cx="397866" cy="261610"/>
            </a:xfrm>
            <a:prstGeom prst="rect">
              <a:avLst/>
            </a:prstGeom>
            <a:noFill/>
          </p:spPr>
          <p:txBody>
            <a:bodyPr wrap="none" rtlCol="0">
              <a:spAutoFit/>
            </a:bodyPr>
            <a:lstStyle/>
            <a:p>
              <a:r>
                <a:rPr lang="en-US" sz="1100" b="1" dirty="0" smtClean="0"/>
                <a:t>Das</a:t>
              </a:r>
              <a:endParaRPr lang="en-US" sz="1100" b="1" dirty="0"/>
            </a:p>
          </p:txBody>
        </p:sp>
        <p:cxnSp>
          <p:nvCxnSpPr>
            <p:cNvPr id="33" name="Straight Connector 32"/>
            <p:cNvCxnSpPr/>
            <p:nvPr/>
          </p:nvCxnSpPr>
          <p:spPr>
            <a:xfrm flipV="1">
              <a:off x="7225389" y="2293586"/>
              <a:ext cx="714170" cy="6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034222" y="2046293"/>
              <a:ext cx="478016" cy="261610"/>
            </a:xfrm>
            <a:prstGeom prst="rect">
              <a:avLst/>
            </a:prstGeom>
            <a:noFill/>
          </p:spPr>
          <p:txBody>
            <a:bodyPr wrap="none" rtlCol="0">
              <a:spAutoFit/>
            </a:bodyPr>
            <a:lstStyle/>
            <a:p>
              <a:r>
                <a:rPr lang="en-US" sz="1100" b="1" dirty="0" smtClean="0"/>
                <a:t>D + T</a:t>
              </a:r>
              <a:endParaRPr lang="en-US" sz="1100" b="1" dirty="0"/>
            </a:p>
          </p:txBody>
        </p:sp>
        <p:cxnSp>
          <p:nvCxnSpPr>
            <p:cNvPr id="35" name="Straight Connector 34"/>
            <p:cNvCxnSpPr/>
            <p:nvPr/>
          </p:nvCxnSpPr>
          <p:spPr>
            <a:xfrm>
              <a:off x="7992502" y="2293586"/>
              <a:ext cx="543995" cy="146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Isosceles Triangle 35"/>
            <p:cNvSpPr/>
            <p:nvPr/>
          </p:nvSpPr>
          <p:spPr>
            <a:xfrm rot="16200000">
              <a:off x="8682723" y="2498421"/>
              <a:ext cx="152401" cy="83598"/>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p:cNvSpPr/>
            <p:nvPr/>
          </p:nvSpPr>
          <p:spPr>
            <a:xfrm rot="16200000">
              <a:off x="8685431" y="3460308"/>
              <a:ext cx="152401" cy="83598"/>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763830" y="1383923"/>
              <a:ext cx="1031051" cy="369332"/>
            </a:xfrm>
            <a:prstGeom prst="rect">
              <a:avLst/>
            </a:prstGeom>
            <a:noFill/>
          </p:spPr>
          <p:txBody>
            <a:bodyPr wrap="none" rtlCol="0">
              <a:spAutoFit/>
            </a:bodyPr>
            <a:lstStyle/>
            <a:p>
              <a:r>
                <a:rPr lang="en-US" b="1" u="sng" dirty="0" smtClean="0">
                  <a:solidFill>
                    <a:schemeClr val="accent1"/>
                  </a:solidFill>
                </a:rPr>
                <a:t>KRAS</a:t>
              </a:r>
              <a:r>
                <a:rPr lang="en-US" b="1" u="sng" baseline="30000" dirty="0" smtClean="0">
                  <a:solidFill>
                    <a:schemeClr val="accent1"/>
                  </a:solidFill>
                </a:rPr>
                <a:t>G12R</a:t>
              </a:r>
              <a:endParaRPr lang="en-US" b="1" u="sng" baseline="30000" dirty="0">
                <a:solidFill>
                  <a:schemeClr val="accent1"/>
                </a:solidFill>
              </a:endParaRPr>
            </a:p>
          </p:txBody>
        </p:sp>
      </p:grpSp>
      <p:graphicFrame>
        <p:nvGraphicFramePr>
          <p:cNvPr id="40" name="Chart 39"/>
          <p:cNvGraphicFramePr>
            <a:graphicFrameLocks/>
          </p:cNvGraphicFramePr>
          <p:nvPr>
            <p:extLst>
              <p:ext uri="{D42A27DB-BD31-4B8C-83A1-F6EECF244321}">
                <p14:modId xmlns:p14="http://schemas.microsoft.com/office/powerpoint/2010/main" val="2785608463"/>
              </p:ext>
            </p:extLst>
          </p:nvPr>
        </p:nvGraphicFramePr>
        <p:xfrm>
          <a:off x="1001234" y="3916960"/>
          <a:ext cx="3774219" cy="2311829"/>
        </p:xfrm>
        <a:graphic>
          <a:graphicData uri="http://schemas.openxmlformats.org/drawingml/2006/chart">
            <c:chart xmlns:c="http://schemas.openxmlformats.org/drawingml/2006/chart" xmlns:r="http://schemas.openxmlformats.org/officeDocument/2006/relationships" r:id="rId7"/>
          </a:graphicData>
        </a:graphic>
      </p:graphicFrame>
      <p:cxnSp>
        <p:nvCxnSpPr>
          <p:cNvPr id="41" name="Straight Connector 40"/>
          <p:cNvCxnSpPr/>
          <p:nvPr/>
        </p:nvCxnSpPr>
        <p:spPr>
          <a:xfrm>
            <a:off x="2900389" y="4476798"/>
            <a:ext cx="141413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399705" y="4196998"/>
            <a:ext cx="415498" cy="369332"/>
          </a:xfrm>
          <a:prstGeom prst="rect">
            <a:avLst/>
          </a:prstGeom>
          <a:noFill/>
        </p:spPr>
        <p:txBody>
          <a:bodyPr wrap="none" rtlCol="0">
            <a:spAutoFit/>
          </a:bodyPr>
          <a:lstStyle/>
          <a:p>
            <a:r>
              <a:rPr lang="en-US" dirty="0" smtClean="0"/>
              <a:t>**</a:t>
            </a:r>
            <a:endParaRPr lang="en-US" dirty="0"/>
          </a:p>
        </p:txBody>
      </p:sp>
      <p:graphicFrame>
        <p:nvGraphicFramePr>
          <p:cNvPr id="43" name="Chart 42"/>
          <p:cNvGraphicFramePr>
            <a:graphicFrameLocks/>
          </p:cNvGraphicFramePr>
          <p:nvPr>
            <p:extLst>
              <p:ext uri="{D42A27DB-BD31-4B8C-83A1-F6EECF244321}">
                <p14:modId xmlns:p14="http://schemas.microsoft.com/office/powerpoint/2010/main" val="1054756662"/>
              </p:ext>
            </p:extLst>
          </p:nvPr>
        </p:nvGraphicFramePr>
        <p:xfrm>
          <a:off x="2888344" y="6601966"/>
          <a:ext cx="3051523" cy="218312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4" name="Chart 43"/>
          <p:cNvGraphicFramePr>
            <a:graphicFrameLocks/>
          </p:cNvGraphicFramePr>
          <p:nvPr>
            <p:extLst>
              <p:ext uri="{D42A27DB-BD31-4B8C-83A1-F6EECF244321}">
                <p14:modId xmlns:p14="http://schemas.microsoft.com/office/powerpoint/2010/main" val="1030249969"/>
              </p:ext>
            </p:extLst>
          </p:nvPr>
        </p:nvGraphicFramePr>
        <p:xfrm>
          <a:off x="0" y="6565426"/>
          <a:ext cx="3067050" cy="2183129"/>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3617390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AsOne/>
      </p:bldGraphic>
      <p:bldGraphic spid="44" grpId="0">
        <p:bldAsOne/>
      </p:bldGraphic>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733</TotalTime>
  <Words>130</Words>
  <Application>Microsoft Office PowerPoint</Application>
  <PresentationFormat>Letter Paper (8.5x11 in)</PresentationFormat>
  <Paragraphs>23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Supplemental Figure 3</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Beadnell, Thomas</dc:creator>
  <cp:lastModifiedBy>Beadnell, Thomas</cp:lastModifiedBy>
  <cp:revision>53</cp:revision>
  <dcterms:created xsi:type="dcterms:W3CDTF">2017-05-01T20:54:24Z</dcterms:created>
  <dcterms:modified xsi:type="dcterms:W3CDTF">2017-05-30T17:23:24Z</dcterms:modified>
</cp:coreProperties>
</file>