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2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6433" autoAdjust="0"/>
  </p:normalViewPr>
  <p:slideViewPr>
    <p:cSldViewPr snapToGrid="0">
      <p:cViewPr>
        <p:scale>
          <a:sx n="90" d="100"/>
          <a:sy n="90" d="100"/>
        </p:scale>
        <p:origin x="594" y="-19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Quantification%20of%20P70S6K%20overexpress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Overexpression\p70S6K%20OE\Clonogenic\Quantification%20V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KDS\KDS_Combo\Westerns\Comparison%203%20Lines\Everolimus\Everolimus%20quantificatio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KDS\KDS_Combo\Clonogenic\Everolimus\Clonogenic%20Assays%20C643%20and%208505C%20Everolimu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KDS\KDS_Combo\Clonogenic\Everolimus\Clonogenic%20Assays%20C643%20and%208505C%20Everolimu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cdenver.pvt\som\Endo\RES-Lab\TJ%20Beadnell\Experiments\KDS\KDS_Combo\Westerns\Comparison%203%20Lines\Everolimus\Everolimus%20quantification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7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8505C</a:t>
            </a:r>
          </a:p>
          <a:p>
            <a:pPr>
              <a:defRPr/>
            </a:pPr>
            <a:r>
              <a:rPr lang="en-US"/>
              <a:t>pS6 S235</a:t>
            </a:r>
          </a:p>
        </c:rich>
      </c:tx>
      <c:layout>
        <c:manualLayout>
          <c:xMode val="edge"/>
          <c:yMode val="edge"/>
          <c:x val="0.41976377952755906"/>
          <c:y val="5.5555555555555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Sheet1!$W$4</c:f>
              <c:strCache>
                <c:ptCount val="1"/>
                <c:pt idx="0">
                  <c:v>pS6 S235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Sheet1!$AC$5:$AC$12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2.0136596245872641E-2</c:v>
                  </c:pt>
                  <c:pt idx="2">
                    <c:v>8.5755760545490278E-2</c:v>
                  </c:pt>
                  <c:pt idx="3">
                    <c:v>1.7422110241535737E-2</c:v>
                  </c:pt>
                  <c:pt idx="4">
                    <c:v>0</c:v>
                  </c:pt>
                  <c:pt idx="5">
                    <c:v>0.13372637229207068</c:v>
                  </c:pt>
                  <c:pt idx="6">
                    <c:v>0.2395843171822459</c:v>
                  </c:pt>
                  <c:pt idx="7">
                    <c:v>1.5116682358141197E-2</c:v>
                  </c:pt>
                </c:numCache>
              </c:numRef>
            </c:plus>
            <c:minus>
              <c:numRef>
                <c:f>Sheet1!$AC$5:$AC$12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2.0136596245872641E-2</c:v>
                  </c:pt>
                  <c:pt idx="2">
                    <c:v>8.5755760545490278E-2</c:v>
                  </c:pt>
                  <c:pt idx="3">
                    <c:v>1.7422110241535737E-2</c:v>
                  </c:pt>
                  <c:pt idx="4">
                    <c:v>0</c:v>
                  </c:pt>
                  <c:pt idx="5">
                    <c:v>0.13372637229207068</c:v>
                  </c:pt>
                  <c:pt idx="6">
                    <c:v>0.2395843171822459</c:v>
                  </c:pt>
                  <c:pt idx="7">
                    <c:v>1.5116682358141197E-2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Sheet1!$U$5:$V$12</c:f>
              <c:multiLvlStrCache>
                <c:ptCount val="8"/>
                <c:lvl>
                  <c:pt idx="0">
                    <c:v>-</c:v>
                  </c:pt>
                  <c:pt idx="1">
                    <c:v>-</c:v>
                  </c:pt>
                  <c:pt idx="2">
                    <c:v>-</c:v>
                  </c:pt>
                  <c:pt idx="3">
                    <c:v>-</c:v>
                  </c:pt>
                  <c:pt idx="4">
                    <c:v>+</c:v>
                  </c:pt>
                  <c:pt idx="5">
                    <c:v>+</c:v>
                  </c:pt>
                  <c:pt idx="6">
                    <c:v>+</c:v>
                  </c:pt>
                  <c:pt idx="7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  <c:pt idx="4">
                    <c:v>DMSO</c:v>
                  </c:pt>
                  <c:pt idx="5">
                    <c:v>Tram</c:v>
                  </c:pt>
                  <c:pt idx="6">
                    <c:v>Das</c:v>
                  </c:pt>
                  <c:pt idx="7">
                    <c:v>Combo</c:v>
                  </c:pt>
                </c:lvl>
              </c:multiLvlStrCache>
            </c:multiLvlStrRef>
          </c:cat>
          <c:val>
            <c:numRef>
              <c:f>Sheet1!$W$5:$W$12</c:f>
              <c:numCache>
                <c:formatCode>General</c:formatCode>
                <c:ptCount val="8"/>
                <c:pt idx="0">
                  <c:v>1</c:v>
                </c:pt>
                <c:pt idx="1">
                  <c:v>0.18355463414392603</c:v>
                </c:pt>
                <c:pt idx="2">
                  <c:v>0.48573547394386835</c:v>
                </c:pt>
                <c:pt idx="3">
                  <c:v>2.6494278261974567E-2</c:v>
                </c:pt>
                <c:pt idx="4">
                  <c:v>1</c:v>
                </c:pt>
                <c:pt idx="5">
                  <c:v>0.39457812026038958</c:v>
                </c:pt>
                <c:pt idx="6">
                  <c:v>0.74448633227651773</c:v>
                </c:pt>
                <c:pt idx="7">
                  <c:v>5.586750973584232E-2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504496"/>
        <c:axId val="404509984"/>
      </c:barChart>
      <c:catAx>
        <c:axId val="40450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9984"/>
        <c:crosses val="autoZero"/>
        <c:auto val="1"/>
        <c:lblAlgn val="ctr"/>
        <c:lblOffset val="100"/>
        <c:noMultiLvlLbl val="0"/>
      </c:catAx>
      <c:valAx>
        <c:axId val="40450998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 b="1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C643</a:t>
            </a:r>
          </a:p>
        </c:rich>
      </c:tx>
      <c:layout>
        <c:manualLayout>
          <c:xMode val="edge"/>
          <c:yMode val="edge"/>
          <c:x val="0.41976377952755906"/>
          <c:y val="5.5555555555555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'Dox treated controls'!$T$2</c:f>
              <c:strCache>
                <c:ptCount val="1"/>
                <c:pt idx="0">
                  <c:v>pS6 S235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'Dox treated controls'!$Y$25:$Y$32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0.10291850224387916</c:v>
                  </c:pt>
                  <c:pt idx="2">
                    <c:v>6.2027484500558616E-3</c:v>
                  </c:pt>
                  <c:pt idx="3">
                    <c:v>4.1350787694883075E-2</c:v>
                  </c:pt>
                  <c:pt idx="4">
                    <c:v>0</c:v>
                  </c:pt>
                  <c:pt idx="5">
                    <c:v>0.33449589986055184</c:v>
                  </c:pt>
                  <c:pt idx="6">
                    <c:v>0.36487527971290823</c:v>
                  </c:pt>
                  <c:pt idx="7">
                    <c:v>0.1922514633679353</c:v>
                  </c:pt>
                </c:numCache>
              </c:numRef>
            </c:plus>
            <c:minus>
              <c:numRef>
                <c:f>'Dox treated controls'!$Y$3:$Y$10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0.14834080679673814</c:v>
                  </c:pt>
                  <c:pt idx="2">
                    <c:v>5.1189675545972521E-2</c:v>
                  </c:pt>
                  <c:pt idx="3">
                    <c:v>4.4501282513404045E-3</c:v>
                  </c:pt>
                  <c:pt idx="4">
                    <c:v>0</c:v>
                  </c:pt>
                  <c:pt idx="5">
                    <c:v>1.1295315561335268E-2</c:v>
                  </c:pt>
                  <c:pt idx="6">
                    <c:v>0.49611091070002594</c:v>
                  </c:pt>
                  <c:pt idx="7">
                    <c:v>2.3267012357877152E-2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Sheet1!$U$9:$V$12</c:f>
              <c:multiLvlStrCache>
                <c:ptCount val="4"/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</c:lvl>
              </c:multiLvlStrCache>
            </c:multiLvlStrRef>
          </c:cat>
          <c:val>
            <c:numRef>
              <c:f>'Dox treated controls'!$T$25:$T$28</c:f>
              <c:numCache>
                <c:formatCode>General</c:formatCode>
                <c:ptCount val="4"/>
                <c:pt idx="0">
                  <c:v>1</c:v>
                </c:pt>
                <c:pt idx="1">
                  <c:v>0.95409765233325161</c:v>
                </c:pt>
                <c:pt idx="2">
                  <c:v>0.20784596823070153</c:v>
                </c:pt>
                <c:pt idx="3">
                  <c:v>0.11383163520372608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764808"/>
        <c:axId val="400765200"/>
      </c:barChart>
      <c:catAx>
        <c:axId val="400764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0765200"/>
        <c:crosses val="autoZero"/>
        <c:auto val="1"/>
        <c:lblAlgn val="ctr"/>
        <c:lblOffset val="100"/>
        <c:noMultiLvlLbl val="0"/>
      </c:catAx>
      <c:valAx>
        <c:axId val="4007652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0764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C643</a:t>
            </a:r>
          </a:p>
        </c:rich>
      </c:tx>
      <c:layout>
        <c:manualLayout>
          <c:xMode val="edge"/>
          <c:yMode val="edge"/>
          <c:x val="0.41976377952755906"/>
          <c:y val="5.5555555555555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'Dox treated controls'!$U$2</c:f>
              <c:strCache>
                <c:ptCount val="1"/>
                <c:pt idx="0">
                  <c:v>pS6 S240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'Dox treated controls'!$Z$25:$Z$32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9.7605574413884677E-2</c:v>
                  </c:pt>
                  <c:pt idx="2">
                    <c:v>0.11057609600720762</c:v>
                  </c:pt>
                  <c:pt idx="3">
                    <c:v>8.1305202514145886E-2</c:v>
                  </c:pt>
                  <c:pt idx="4">
                    <c:v>0</c:v>
                  </c:pt>
                  <c:pt idx="5">
                    <c:v>0.32653767989742127</c:v>
                  </c:pt>
                  <c:pt idx="6">
                    <c:v>0.19846353111720677</c:v>
                  </c:pt>
                  <c:pt idx="7">
                    <c:v>0.32338859437172784</c:v>
                  </c:pt>
                </c:numCache>
              </c:numRef>
            </c:plus>
            <c:minus>
              <c:numRef>
                <c:f>'Dox treated controls'!$Z$25:$Z$32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9.7605574413884677E-2</c:v>
                  </c:pt>
                  <c:pt idx="2">
                    <c:v>0.11057609600720762</c:v>
                  </c:pt>
                  <c:pt idx="3">
                    <c:v>8.1305202514145886E-2</c:v>
                  </c:pt>
                  <c:pt idx="4">
                    <c:v>0</c:v>
                  </c:pt>
                  <c:pt idx="5">
                    <c:v>0.32653767989742127</c:v>
                  </c:pt>
                  <c:pt idx="6">
                    <c:v>0.19846353111720677</c:v>
                  </c:pt>
                  <c:pt idx="7">
                    <c:v>0.32338859437172784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Sheet1!$U$9:$V$12</c:f>
              <c:multiLvlStrCache>
                <c:ptCount val="4"/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</c:lvl>
              </c:multiLvlStrCache>
            </c:multiLvlStrRef>
          </c:cat>
          <c:val>
            <c:numRef>
              <c:f>'Dox treated controls'!$U$25:$U$28</c:f>
              <c:numCache>
                <c:formatCode>General</c:formatCode>
                <c:ptCount val="4"/>
                <c:pt idx="0">
                  <c:v>1</c:v>
                </c:pt>
                <c:pt idx="1">
                  <c:v>0.80027688684129439</c:v>
                </c:pt>
                <c:pt idx="2">
                  <c:v>0.38835558571508377</c:v>
                </c:pt>
                <c:pt idx="3">
                  <c:v>0.25505159857949727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4919776"/>
        <c:axId val="394920952"/>
      </c:barChart>
      <c:catAx>
        <c:axId val="39491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920952"/>
        <c:crosses val="autoZero"/>
        <c:auto val="1"/>
        <c:lblAlgn val="ctr"/>
        <c:lblOffset val="100"/>
        <c:noMultiLvlLbl val="0"/>
      </c:catAx>
      <c:valAx>
        <c:axId val="39492095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919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8505C</a:t>
            </a:r>
          </a:p>
        </c:rich>
      </c:tx>
      <c:layout>
        <c:manualLayout>
          <c:xMode val="edge"/>
          <c:yMode val="edge"/>
          <c:x val="0.41976377952755906"/>
          <c:y val="5.5555555555555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'Dox treated controls'!$T$2</c:f>
              <c:strCache>
                <c:ptCount val="1"/>
                <c:pt idx="0">
                  <c:v>pS6 S235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'Dox treated controls'!$Y$3:$Y$10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0.14834080679673814</c:v>
                  </c:pt>
                  <c:pt idx="2">
                    <c:v>5.1189675545972521E-2</c:v>
                  </c:pt>
                  <c:pt idx="3">
                    <c:v>4.4501282513404045E-3</c:v>
                  </c:pt>
                  <c:pt idx="4">
                    <c:v>0</c:v>
                  </c:pt>
                  <c:pt idx="5">
                    <c:v>1.1295315561335268E-2</c:v>
                  </c:pt>
                  <c:pt idx="6">
                    <c:v>0.49611091070002594</c:v>
                  </c:pt>
                  <c:pt idx="7">
                    <c:v>2.3267012357877152E-2</c:v>
                  </c:pt>
                </c:numCache>
              </c:numRef>
            </c:plus>
            <c:minus>
              <c:numRef>
                <c:f>'Dox treated controls'!$Y$3:$Y$10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0.14834080679673814</c:v>
                  </c:pt>
                  <c:pt idx="2">
                    <c:v>5.1189675545972521E-2</c:v>
                  </c:pt>
                  <c:pt idx="3">
                    <c:v>4.4501282513404045E-3</c:v>
                  </c:pt>
                  <c:pt idx="4">
                    <c:v>0</c:v>
                  </c:pt>
                  <c:pt idx="5">
                    <c:v>1.1295315561335268E-2</c:v>
                  </c:pt>
                  <c:pt idx="6">
                    <c:v>0.49611091070002594</c:v>
                  </c:pt>
                  <c:pt idx="7">
                    <c:v>2.3267012357877152E-2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Sheet1!$U$9:$V$12</c:f>
              <c:multiLvlStrCache>
                <c:ptCount val="4"/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</c:lvl>
              </c:multiLvlStrCache>
            </c:multiLvlStrRef>
          </c:cat>
          <c:val>
            <c:numRef>
              <c:f>'Dox treated controls'!$T$3:$T$6</c:f>
              <c:numCache>
                <c:formatCode>General</c:formatCode>
                <c:ptCount val="4"/>
                <c:pt idx="0">
                  <c:v>1</c:v>
                </c:pt>
                <c:pt idx="1">
                  <c:v>0.37263205860186099</c:v>
                </c:pt>
                <c:pt idx="2">
                  <c:v>0.34360975365967172</c:v>
                </c:pt>
                <c:pt idx="3">
                  <c:v>7.3006182062999594E-2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2840128"/>
        <c:axId val="402841696"/>
      </c:barChart>
      <c:catAx>
        <c:axId val="402840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841696"/>
        <c:crosses val="autoZero"/>
        <c:auto val="1"/>
        <c:lblAlgn val="ctr"/>
        <c:lblOffset val="100"/>
        <c:noMultiLvlLbl val="0"/>
      </c:catAx>
      <c:valAx>
        <c:axId val="40284169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840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8505C</a:t>
            </a:r>
          </a:p>
        </c:rich>
      </c:tx>
      <c:layout>
        <c:manualLayout>
          <c:xMode val="edge"/>
          <c:yMode val="edge"/>
          <c:x val="0.41976377952755906"/>
          <c:y val="5.5555555555555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'Dox treated controls'!$U$2</c:f>
              <c:strCache>
                <c:ptCount val="1"/>
                <c:pt idx="0">
                  <c:v>pS6 S240 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'Dox treated controls'!$Z$3:$Z$10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0.18272317744262298</c:v>
                  </c:pt>
                  <c:pt idx="2">
                    <c:v>4.233376706155479E-2</c:v>
                  </c:pt>
                  <c:pt idx="3">
                    <c:v>5.5563050314169853E-2</c:v>
                  </c:pt>
                  <c:pt idx="4">
                    <c:v>0</c:v>
                  </c:pt>
                  <c:pt idx="5">
                    <c:v>0.18518187127850785</c:v>
                  </c:pt>
                  <c:pt idx="6">
                    <c:v>0.40309712629472333</c:v>
                  </c:pt>
                  <c:pt idx="7">
                    <c:v>0.11755261395779797</c:v>
                  </c:pt>
                </c:numCache>
              </c:numRef>
            </c:plus>
            <c:minus>
              <c:numRef>
                <c:f>'Dox treated controls'!$Z$3:$Z$10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0.18272317744262298</c:v>
                  </c:pt>
                  <c:pt idx="2">
                    <c:v>4.233376706155479E-2</c:v>
                  </c:pt>
                  <c:pt idx="3">
                    <c:v>5.5563050314169853E-2</c:v>
                  </c:pt>
                  <c:pt idx="4">
                    <c:v>0</c:v>
                  </c:pt>
                  <c:pt idx="5">
                    <c:v>0.18518187127850785</c:v>
                  </c:pt>
                  <c:pt idx="6">
                    <c:v>0.40309712629472333</c:v>
                  </c:pt>
                  <c:pt idx="7">
                    <c:v>0.11755261395779797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Sheet1!$U$9:$V$12</c:f>
              <c:multiLvlStrCache>
                <c:ptCount val="4"/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</c:lvl>
              </c:multiLvlStrCache>
            </c:multiLvlStrRef>
          </c:cat>
          <c:val>
            <c:numRef>
              <c:f>'Dox treated controls'!$U$3:$U$6</c:f>
              <c:numCache>
                <c:formatCode>General</c:formatCode>
                <c:ptCount val="4"/>
                <c:pt idx="0">
                  <c:v>1</c:v>
                </c:pt>
                <c:pt idx="1">
                  <c:v>1.1665295420709272</c:v>
                </c:pt>
                <c:pt idx="2">
                  <c:v>0.92475396001043475</c:v>
                </c:pt>
                <c:pt idx="3">
                  <c:v>0.37838653513363008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767160"/>
        <c:axId val="400765984"/>
      </c:barChart>
      <c:catAx>
        <c:axId val="400767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0765984"/>
        <c:crosses val="autoZero"/>
        <c:auto val="1"/>
        <c:lblAlgn val="ctr"/>
        <c:lblOffset val="100"/>
        <c:noMultiLvlLbl val="0"/>
      </c:catAx>
      <c:valAx>
        <c:axId val="40076598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0767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7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8505C</a:t>
            </a:r>
          </a:p>
          <a:p>
            <a:pPr>
              <a:defRPr/>
            </a:pPr>
            <a:r>
              <a:rPr lang="en-US"/>
              <a:t>pS6 S240 </a:t>
            </a:r>
          </a:p>
        </c:rich>
      </c:tx>
      <c:layout>
        <c:manualLayout>
          <c:xMode val="edge"/>
          <c:yMode val="edge"/>
          <c:x val="0.44476377952755908"/>
          <c:y val="6.0185185185185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Sheet1!$X$4</c:f>
              <c:strCache>
                <c:ptCount val="1"/>
                <c:pt idx="0">
                  <c:v>pS6 S240 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Sheet1!$AD$5:$AD$12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5.5713517305143428E-2</c:v>
                  </c:pt>
                  <c:pt idx="2">
                    <c:v>8.6488319445067088E-2</c:v>
                  </c:pt>
                  <c:pt idx="3">
                    <c:v>4.0450913726408681E-2</c:v>
                  </c:pt>
                  <c:pt idx="4">
                    <c:v>0</c:v>
                  </c:pt>
                  <c:pt idx="5">
                    <c:v>0.17120147654574477</c:v>
                  </c:pt>
                  <c:pt idx="6">
                    <c:v>0.19769862597721946</c:v>
                  </c:pt>
                  <c:pt idx="7">
                    <c:v>8.4783668941790263E-2</c:v>
                  </c:pt>
                </c:numCache>
              </c:numRef>
            </c:plus>
            <c:minus>
              <c:numRef>
                <c:f>Sheet1!$AD$5:$AD$12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5.5713517305143428E-2</c:v>
                  </c:pt>
                  <c:pt idx="2">
                    <c:v>8.6488319445067088E-2</c:v>
                  </c:pt>
                  <c:pt idx="3">
                    <c:v>4.0450913726408681E-2</c:v>
                  </c:pt>
                  <c:pt idx="4">
                    <c:v>0</c:v>
                  </c:pt>
                  <c:pt idx="5">
                    <c:v>0.17120147654574477</c:v>
                  </c:pt>
                  <c:pt idx="6">
                    <c:v>0.19769862597721946</c:v>
                  </c:pt>
                  <c:pt idx="7">
                    <c:v>8.4783668941790263E-2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Sheet1!$U$5:$V$12</c:f>
              <c:multiLvlStrCache>
                <c:ptCount val="8"/>
                <c:lvl>
                  <c:pt idx="0">
                    <c:v>-</c:v>
                  </c:pt>
                  <c:pt idx="1">
                    <c:v>-</c:v>
                  </c:pt>
                  <c:pt idx="2">
                    <c:v>-</c:v>
                  </c:pt>
                  <c:pt idx="3">
                    <c:v>-</c:v>
                  </c:pt>
                  <c:pt idx="4">
                    <c:v>+</c:v>
                  </c:pt>
                  <c:pt idx="5">
                    <c:v>+</c:v>
                  </c:pt>
                  <c:pt idx="6">
                    <c:v>+</c:v>
                  </c:pt>
                  <c:pt idx="7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  <c:pt idx="4">
                    <c:v>DMSO</c:v>
                  </c:pt>
                  <c:pt idx="5">
                    <c:v>Tram</c:v>
                  </c:pt>
                  <c:pt idx="6">
                    <c:v>Das</c:v>
                  </c:pt>
                  <c:pt idx="7">
                    <c:v>Combo</c:v>
                  </c:pt>
                </c:lvl>
              </c:multiLvlStrCache>
            </c:multiLvlStrRef>
          </c:cat>
          <c:val>
            <c:numRef>
              <c:f>Sheet1!$X$5:$X$12</c:f>
              <c:numCache>
                <c:formatCode>General</c:formatCode>
                <c:ptCount val="8"/>
                <c:pt idx="0">
                  <c:v>1</c:v>
                </c:pt>
                <c:pt idx="1">
                  <c:v>0.24994816413979057</c:v>
                </c:pt>
                <c:pt idx="2">
                  <c:v>0.5511465105789165</c:v>
                </c:pt>
                <c:pt idx="3">
                  <c:v>6.1001593890555712E-2</c:v>
                </c:pt>
                <c:pt idx="4">
                  <c:v>1</c:v>
                </c:pt>
                <c:pt idx="5">
                  <c:v>0.54218970361490471</c:v>
                </c:pt>
                <c:pt idx="6">
                  <c:v>0.58342609451242788</c:v>
                </c:pt>
                <c:pt idx="7">
                  <c:v>0.18937185460195949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508024"/>
        <c:axId val="404503320"/>
      </c:barChart>
      <c:catAx>
        <c:axId val="404508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3320"/>
        <c:crosses val="autoZero"/>
        <c:auto val="1"/>
        <c:lblAlgn val="ctr"/>
        <c:lblOffset val="100"/>
        <c:noMultiLvlLbl val="0"/>
      </c:catAx>
      <c:valAx>
        <c:axId val="40450332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8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7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C643</a:t>
            </a:r>
          </a:p>
          <a:p>
            <a:pPr>
              <a:defRPr/>
            </a:pPr>
            <a:r>
              <a:rPr lang="en-US"/>
              <a:t>pS6 S235</a:t>
            </a:r>
          </a:p>
        </c:rich>
      </c:tx>
      <c:layout>
        <c:manualLayout>
          <c:xMode val="edge"/>
          <c:yMode val="edge"/>
          <c:x val="0.42220785946472006"/>
          <c:y val="0.10356772764367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Sheet1!$W$4</c:f>
              <c:strCache>
                <c:ptCount val="1"/>
                <c:pt idx="0">
                  <c:v>pS6 S235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Sheet1!$AC$16:$AC$23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0.12964031270669912</c:v>
                  </c:pt>
                  <c:pt idx="2">
                    <c:v>0.16221059742708147</c:v>
                  </c:pt>
                  <c:pt idx="3">
                    <c:v>3.9453489886029904E-2</c:v>
                  </c:pt>
                  <c:pt idx="4">
                    <c:v>0</c:v>
                  </c:pt>
                  <c:pt idx="5">
                    <c:v>0.10403601048590226</c:v>
                  </c:pt>
                  <c:pt idx="6">
                    <c:v>3.6063942546809884E-2</c:v>
                  </c:pt>
                  <c:pt idx="7">
                    <c:v>0.16119696345249696</c:v>
                  </c:pt>
                </c:numCache>
              </c:numRef>
            </c:plus>
            <c:minus>
              <c:numRef>
                <c:f>Sheet1!$AC$16:$AC$23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0.12964031270669912</c:v>
                  </c:pt>
                  <c:pt idx="2">
                    <c:v>0.16221059742708147</c:v>
                  </c:pt>
                  <c:pt idx="3">
                    <c:v>3.9453489886029904E-2</c:v>
                  </c:pt>
                  <c:pt idx="4">
                    <c:v>0</c:v>
                  </c:pt>
                  <c:pt idx="5">
                    <c:v>0.10403601048590226</c:v>
                  </c:pt>
                  <c:pt idx="6">
                    <c:v>3.6063942546809884E-2</c:v>
                  </c:pt>
                  <c:pt idx="7">
                    <c:v>0.16119696345249696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Sheet1!$U$16:$V$23</c:f>
              <c:multiLvlStrCache>
                <c:ptCount val="8"/>
                <c:lvl>
                  <c:pt idx="0">
                    <c:v>-</c:v>
                  </c:pt>
                  <c:pt idx="1">
                    <c:v>-</c:v>
                  </c:pt>
                  <c:pt idx="2">
                    <c:v>-</c:v>
                  </c:pt>
                  <c:pt idx="3">
                    <c:v>-</c:v>
                  </c:pt>
                  <c:pt idx="4">
                    <c:v>+</c:v>
                  </c:pt>
                  <c:pt idx="5">
                    <c:v>+</c:v>
                  </c:pt>
                  <c:pt idx="6">
                    <c:v>+</c:v>
                  </c:pt>
                  <c:pt idx="7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  <c:pt idx="4">
                    <c:v>DMSO</c:v>
                  </c:pt>
                  <c:pt idx="5">
                    <c:v>Tram</c:v>
                  </c:pt>
                  <c:pt idx="6">
                    <c:v>Das</c:v>
                  </c:pt>
                  <c:pt idx="7">
                    <c:v>Combo</c:v>
                  </c:pt>
                </c:lvl>
              </c:multiLvlStrCache>
            </c:multiLvlStrRef>
          </c:cat>
          <c:val>
            <c:numRef>
              <c:f>Sheet1!$W$16:$W$23</c:f>
              <c:numCache>
                <c:formatCode>General</c:formatCode>
                <c:ptCount val="8"/>
                <c:pt idx="0">
                  <c:v>1</c:v>
                </c:pt>
                <c:pt idx="1">
                  <c:v>0.52106539352329706</c:v>
                </c:pt>
                <c:pt idx="2">
                  <c:v>0.26533448976333168</c:v>
                </c:pt>
                <c:pt idx="3">
                  <c:v>8.8557878409717114E-2</c:v>
                </c:pt>
                <c:pt idx="4">
                  <c:v>1</c:v>
                </c:pt>
                <c:pt idx="5">
                  <c:v>1.1064985595166013</c:v>
                </c:pt>
                <c:pt idx="6">
                  <c:v>0.61613967021143634</c:v>
                </c:pt>
                <c:pt idx="7">
                  <c:v>0.41423828251489603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507632"/>
        <c:axId val="404503712"/>
      </c:barChart>
      <c:catAx>
        <c:axId val="40450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3712"/>
        <c:crosses val="autoZero"/>
        <c:auto val="1"/>
        <c:lblAlgn val="ctr"/>
        <c:lblOffset val="100"/>
        <c:noMultiLvlLbl val="0"/>
      </c:catAx>
      <c:valAx>
        <c:axId val="40450371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7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C643 </a:t>
            </a:r>
          </a:p>
          <a:p>
            <a:pPr>
              <a:defRPr/>
            </a:pPr>
            <a:r>
              <a:rPr lang="en-US" dirty="0"/>
              <a:t>pS6 S240 </a:t>
            </a:r>
          </a:p>
        </c:rich>
      </c:tx>
      <c:layout>
        <c:manualLayout>
          <c:xMode val="edge"/>
          <c:yMode val="edge"/>
          <c:x val="0.42254144609057698"/>
          <c:y val="9.71737294306101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Sheet1!$X$15</c:f>
              <c:strCache>
                <c:ptCount val="1"/>
                <c:pt idx="0">
                  <c:v>pS6 S240 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Sheet1!$AD$16:$AD$23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0.3238662766078016</c:v>
                  </c:pt>
                  <c:pt idx="2">
                    <c:v>0.13181424462251445</c:v>
                  </c:pt>
                  <c:pt idx="3">
                    <c:v>3.2786506502826974E-2</c:v>
                  </c:pt>
                  <c:pt idx="4">
                    <c:v>0</c:v>
                  </c:pt>
                  <c:pt idx="5">
                    <c:v>7.1954495135149038E-2</c:v>
                  </c:pt>
                  <c:pt idx="6">
                    <c:v>9.7512650352029731E-2</c:v>
                  </c:pt>
                  <c:pt idx="7">
                    <c:v>0.26730348322284014</c:v>
                  </c:pt>
                </c:numCache>
              </c:numRef>
            </c:plus>
            <c:minus>
              <c:numRef>
                <c:f>Sheet1!$AD$16:$AD$23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0.3238662766078016</c:v>
                  </c:pt>
                  <c:pt idx="2">
                    <c:v>0.13181424462251445</c:v>
                  </c:pt>
                  <c:pt idx="3">
                    <c:v>3.2786506502826974E-2</c:v>
                  </c:pt>
                  <c:pt idx="4">
                    <c:v>0</c:v>
                  </c:pt>
                  <c:pt idx="5">
                    <c:v>7.1954495135149038E-2</c:v>
                  </c:pt>
                  <c:pt idx="6">
                    <c:v>9.7512650352029731E-2</c:v>
                  </c:pt>
                  <c:pt idx="7">
                    <c:v>0.26730348322284014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Sheet1!$U$5:$V$12</c:f>
              <c:multiLvlStrCache>
                <c:ptCount val="8"/>
                <c:lvl>
                  <c:pt idx="0">
                    <c:v>-</c:v>
                  </c:pt>
                  <c:pt idx="1">
                    <c:v>-</c:v>
                  </c:pt>
                  <c:pt idx="2">
                    <c:v>-</c:v>
                  </c:pt>
                  <c:pt idx="3">
                    <c:v>-</c:v>
                  </c:pt>
                  <c:pt idx="4">
                    <c:v>+</c:v>
                  </c:pt>
                  <c:pt idx="5">
                    <c:v>+</c:v>
                  </c:pt>
                  <c:pt idx="6">
                    <c:v>+</c:v>
                  </c:pt>
                  <c:pt idx="7">
                    <c:v>+</c:v>
                  </c:pt>
                </c:lvl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Combo</c:v>
                  </c:pt>
                  <c:pt idx="4">
                    <c:v>DMSO</c:v>
                  </c:pt>
                  <c:pt idx="5">
                    <c:v>Tram</c:v>
                  </c:pt>
                  <c:pt idx="6">
                    <c:v>Das</c:v>
                  </c:pt>
                  <c:pt idx="7">
                    <c:v>Combo</c:v>
                  </c:pt>
                </c:lvl>
              </c:multiLvlStrCache>
            </c:multiLvlStrRef>
          </c:cat>
          <c:val>
            <c:numRef>
              <c:f>Sheet1!$X$16:$X$23</c:f>
              <c:numCache>
                <c:formatCode>General</c:formatCode>
                <c:ptCount val="8"/>
                <c:pt idx="0">
                  <c:v>1</c:v>
                </c:pt>
                <c:pt idx="1">
                  <c:v>0.88594385954946764</c:v>
                </c:pt>
                <c:pt idx="2">
                  <c:v>0.31241756414885025</c:v>
                </c:pt>
                <c:pt idx="3">
                  <c:v>0.17139854041366967</c:v>
                </c:pt>
                <c:pt idx="4">
                  <c:v>1</c:v>
                </c:pt>
                <c:pt idx="5">
                  <c:v>0.86545308311921121</c:v>
                </c:pt>
                <c:pt idx="6">
                  <c:v>0.72238355856572367</c:v>
                </c:pt>
                <c:pt idx="7">
                  <c:v>0.60790690654699586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505672"/>
        <c:axId val="404505280"/>
      </c:barChart>
      <c:catAx>
        <c:axId val="404505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5280"/>
        <c:crosses val="autoZero"/>
        <c:auto val="1"/>
        <c:lblAlgn val="ctr"/>
        <c:lblOffset val="100"/>
        <c:noMultiLvlLbl val="0"/>
      </c:catAx>
      <c:valAx>
        <c:axId val="40450528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</a:t>
                </a:r>
              </a:p>
              <a:p>
                <a:pPr>
                  <a:defRPr/>
                </a:pPr>
                <a:r>
                  <a:rPr lang="en-US"/>
                  <a:t> 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5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 b="1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'[Quantification V2.xlsx]Sheet2'!$L$19</c:f>
              <c:strCache>
                <c:ptCount val="1"/>
                <c:pt idx="0">
                  <c:v>Average Fold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pattFill prst="dkDnDiag">
                <a:fgClr>
                  <a:srgbClr val="FF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pattFill prst="dkDnDiag">
                <a:fgClr>
                  <a:srgbClr val="FF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pattFill prst="dkDnDiag">
                <a:fgClr>
                  <a:srgbClr val="FF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pattFill prst="dkDnDiag">
                <a:fgClr>
                  <a:srgbClr val="FF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12"/>
            <c:invertIfNegative val="0"/>
            <c:bubble3D val="0"/>
            <c:spPr>
              <a:pattFill prst="dkDnDiag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13"/>
            <c:invertIfNegative val="0"/>
            <c:bubble3D val="0"/>
            <c:spPr>
              <a:pattFill prst="dkDnDiag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14"/>
            <c:invertIfNegative val="0"/>
            <c:bubble3D val="0"/>
            <c:spPr>
              <a:pattFill prst="dkDnDiag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15"/>
            <c:invertIfNegative val="0"/>
            <c:bubble3D val="0"/>
            <c:spPr>
              <a:pattFill prst="dkDnDiag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errBars>
            <c:errBarType val="both"/>
            <c:errValType val="cust"/>
            <c:noEndCap val="0"/>
            <c:plus>
              <c:numRef>
                <c:f>'[Quantification V2.xlsx]Sheet2'!$M$20:$M$35</c:f>
                <c:numCache>
                  <c:formatCode>General</c:formatCode>
                  <c:ptCount val="16"/>
                  <c:pt idx="0">
                    <c:v>0</c:v>
                  </c:pt>
                  <c:pt idx="1">
                    <c:v>2.7372243177577582E-2</c:v>
                  </c:pt>
                  <c:pt idx="2">
                    <c:v>0.18879603825037813</c:v>
                  </c:pt>
                  <c:pt idx="3">
                    <c:v>4.6916334266428883E-3</c:v>
                  </c:pt>
                  <c:pt idx="4">
                    <c:v>0</c:v>
                  </c:pt>
                  <c:pt idx="5">
                    <c:v>1.4960908269900692E-2</c:v>
                  </c:pt>
                  <c:pt idx="6">
                    <c:v>5.1337203801659959E-2</c:v>
                  </c:pt>
                  <c:pt idx="7">
                    <c:v>2.059270803767255E-2</c:v>
                  </c:pt>
                  <c:pt idx="8">
                    <c:v>0</c:v>
                  </c:pt>
                  <c:pt idx="9">
                    <c:v>7.9323962751352298E-2</c:v>
                  </c:pt>
                  <c:pt idx="10">
                    <c:v>0.10833487729277981</c:v>
                  </c:pt>
                  <c:pt idx="11">
                    <c:v>1.6573244601566652E-2</c:v>
                  </c:pt>
                  <c:pt idx="12">
                    <c:v>0</c:v>
                  </c:pt>
                  <c:pt idx="13">
                    <c:v>0.15686361883221681</c:v>
                  </c:pt>
                  <c:pt idx="14">
                    <c:v>0.14135096778542081</c:v>
                  </c:pt>
                  <c:pt idx="15">
                    <c:v>2.9464683040445132E-2</c:v>
                  </c:pt>
                </c:numCache>
              </c:numRef>
            </c:plus>
            <c:minus>
              <c:numRef>
                <c:f>'[Quantification V2.xlsx]Sheet2'!$M$20:$M$35</c:f>
                <c:numCache>
                  <c:formatCode>General</c:formatCode>
                  <c:ptCount val="16"/>
                  <c:pt idx="0">
                    <c:v>0</c:v>
                  </c:pt>
                  <c:pt idx="1">
                    <c:v>2.7372243177577582E-2</c:v>
                  </c:pt>
                  <c:pt idx="2">
                    <c:v>0.18879603825037813</c:v>
                  </c:pt>
                  <c:pt idx="3">
                    <c:v>4.6916334266428883E-3</c:v>
                  </c:pt>
                  <c:pt idx="4">
                    <c:v>0</c:v>
                  </c:pt>
                  <c:pt idx="5">
                    <c:v>1.4960908269900692E-2</c:v>
                  </c:pt>
                  <c:pt idx="6">
                    <c:v>5.1337203801659959E-2</c:v>
                  </c:pt>
                  <c:pt idx="7">
                    <c:v>2.059270803767255E-2</c:v>
                  </c:pt>
                  <c:pt idx="8">
                    <c:v>0</c:v>
                  </c:pt>
                  <c:pt idx="9">
                    <c:v>7.9323962751352298E-2</c:v>
                  </c:pt>
                  <c:pt idx="10">
                    <c:v>0.10833487729277981</c:v>
                  </c:pt>
                  <c:pt idx="11">
                    <c:v>1.6573244601566652E-2</c:v>
                  </c:pt>
                  <c:pt idx="12">
                    <c:v>0</c:v>
                  </c:pt>
                  <c:pt idx="13">
                    <c:v>0.15686361883221681</c:v>
                  </c:pt>
                  <c:pt idx="14">
                    <c:v>0.14135096778542081</c:v>
                  </c:pt>
                  <c:pt idx="15">
                    <c:v>2.9464683040445132E-2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'[Quantification V2.xlsx]Sheet2'!$J$20:$K$35</c:f>
              <c:multiLvlStrCache>
                <c:ptCount val="16"/>
                <c:lvl>
                  <c:pt idx="0">
                    <c:v>DMSO</c:v>
                  </c:pt>
                  <c:pt idx="1">
                    <c:v>Tram</c:v>
                  </c:pt>
                  <c:pt idx="2">
                    <c:v>Das</c:v>
                  </c:pt>
                  <c:pt idx="3">
                    <c:v>D + T</c:v>
                  </c:pt>
                  <c:pt idx="4">
                    <c:v>DMSO</c:v>
                  </c:pt>
                  <c:pt idx="5">
                    <c:v>Tram</c:v>
                  </c:pt>
                  <c:pt idx="6">
                    <c:v>Das</c:v>
                  </c:pt>
                  <c:pt idx="7">
                    <c:v>D + T</c:v>
                  </c:pt>
                  <c:pt idx="8">
                    <c:v>DMSO</c:v>
                  </c:pt>
                  <c:pt idx="9">
                    <c:v>Tram</c:v>
                  </c:pt>
                  <c:pt idx="10">
                    <c:v>Das</c:v>
                  </c:pt>
                  <c:pt idx="11">
                    <c:v>D + T</c:v>
                  </c:pt>
                  <c:pt idx="12">
                    <c:v>DMSO</c:v>
                  </c:pt>
                  <c:pt idx="13">
                    <c:v>Tram</c:v>
                  </c:pt>
                  <c:pt idx="14">
                    <c:v>Das</c:v>
                  </c:pt>
                  <c:pt idx="15">
                    <c:v>D + T</c:v>
                  </c:pt>
                </c:lvl>
                <c:lvl>
                  <c:pt idx="0">
                    <c:v>8505C P70S6K No Dox</c:v>
                  </c:pt>
                  <c:pt idx="4">
                    <c:v>8505C P70S6K Dox</c:v>
                  </c:pt>
                  <c:pt idx="8">
                    <c:v>C643 P70S6K No Dox</c:v>
                  </c:pt>
                  <c:pt idx="12">
                    <c:v>C643 P70S6K Dox</c:v>
                  </c:pt>
                </c:lvl>
              </c:multiLvlStrCache>
            </c:multiLvlStrRef>
          </c:cat>
          <c:val>
            <c:numRef>
              <c:f>'[Quantification V2.xlsx]Sheet2'!$L$20:$L$35</c:f>
              <c:numCache>
                <c:formatCode>General</c:formatCode>
                <c:ptCount val="16"/>
                <c:pt idx="0">
                  <c:v>1</c:v>
                </c:pt>
                <c:pt idx="1">
                  <c:v>8.7182369759856104E-2</c:v>
                </c:pt>
                <c:pt idx="2">
                  <c:v>0.71343089706245277</c:v>
                </c:pt>
                <c:pt idx="3">
                  <c:v>5.5268069648648735E-2</c:v>
                </c:pt>
                <c:pt idx="4">
                  <c:v>1</c:v>
                </c:pt>
                <c:pt idx="5">
                  <c:v>9.7082569990968912E-2</c:v>
                </c:pt>
                <c:pt idx="6">
                  <c:v>0.70316329075818174</c:v>
                </c:pt>
                <c:pt idx="7">
                  <c:v>8.0871639788414412E-2</c:v>
                </c:pt>
                <c:pt idx="8">
                  <c:v>1</c:v>
                </c:pt>
                <c:pt idx="9">
                  <c:v>0.28747999112014677</c:v>
                </c:pt>
                <c:pt idx="10">
                  <c:v>0.28345843577712904</c:v>
                </c:pt>
                <c:pt idx="11">
                  <c:v>6.6362504986571716E-2</c:v>
                </c:pt>
                <c:pt idx="12">
                  <c:v>1</c:v>
                </c:pt>
                <c:pt idx="13">
                  <c:v>0.31125702818025913</c:v>
                </c:pt>
                <c:pt idx="14">
                  <c:v>0.38968856369334925</c:v>
                </c:pt>
                <c:pt idx="15">
                  <c:v>9.6729690361089374E-2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489208"/>
        <c:axId val="404490384"/>
      </c:barChart>
      <c:catAx>
        <c:axId val="404489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490384"/>
        <c:crosses val="autoZero"/>
        <c:auto val="1"/>
        <c:lblAlgn val="ctr"/>
        <c:lblOffset val="100"/>
        <c:noMultiLvlLbl val="0"/>
      </c:catAx>
      <c:valAx>
        <c:axId val="40449038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</a:t>
                </a:r>
              </a:p>
              <a:p>
                <a:pPr>
                  <a:defRPr/>
                </a:pPr>
                <a:r>
                  <a:rPr lang="en-US"/>
                  <a:t>(Relative to DMSO Control)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489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8505C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Sheet1!$J$3</c:f>
              <c:strCache>
                <c:ptCount val="1"/>
                <c:pt idx="0">
                  <c:v>pS6 S235/S236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Sheet1!$N$4:$N$8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8.0274503127753305E-2</c:v>
                  </c:pt>
                  <c:pt idx="2">
                    <c:v>0.1495912184419797</c:v>
                  </c:pt>
                  <c:pt idx="3">
                    <c:v>6.5644091643030048E-2</c:v>
                  </c:pt>
                  <c:pt idx="4">
                    <c:v>3.6791032060843276E-2</c:v>
                  </c:pt>
                </c:numCache>
              </c:numRef>
            </c:plus>
            <c:minus>
              <c:numRef>
                <c:f>Sheet1!$N$4:$N$8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8.0274503127753305E-2</c:v>
                  </c:pt>
                  <c:pt idx="2">
                    <c:v>0.1495912184419797</c:v>
                  </c:pt>
                  <c:pt idx="3">
                    <c:v>6.5644091643030048E-2</c:v>
                  </c:pt>
                  <c:pt idx="4">
                    <c:v>3.6791032060843276E-2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Sheet1!$I$4:$I$8</c:f>
              <c:strCache>
                <c:ptCount val="5"/>
                <c:pt idx="0">
                  <c:v>DMSO</c:v>
                </c:pt>
                <c:pt idx="1">
                  <c:v>100nM Tram</c:v>
                </c:pt>
                <c:pt idx="2">
                  <c:v>100nM Das</c:v>
                </c:pt>
                <c:pt idx="3">
                  <c:v>D + T</c:v>
                </c:pt>
                <c:pt idx="4">
                  <c:v>Everolimus 1uM</c:v>
                </c:pt>
              </c:strCache>
            </c:strRef>
          </c:cat>
          <c:val>
            <c:numRef>
              <c:f>Sheet1!$J$4:$J$8</c:f>
              <c:numCache>
                <c:formatCode>General</c:formatCode>
                <c:ptCount val="5"/>
                <c:pt idx="0">
                  <c:v>1</c:v>
                </c:pt>
                <c:pt idx="1">
                  <c:v>0.24584633195151417</c:v>
                </c:pt>
                <c:pt idx="2">
                  <c:v>0.65168680323556716</c:v>
                </c:pt>
                <c:pt idx="3">
                  <c:v>0.13796404572371995</c:v>
                </c:pt>
                <c:pt idx="4">
                  <c:v>5.0034962023898628E-2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509592"/>
        <c:axId val="404506848"/>
      </c:barChart>
      <c:catAx>
        <c:axId val="404509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6848"/>
        <c:crosses val="autoZero"/>
        <c:auto val="1"/>
        <c:lblAlgn val="ctr"/>
        <c:lblOffset val="100"/>
        <c:noMultiLvlLbl val="0"/>
      </c:catAx>
      <c:valAx>
        <c:axId val="40450684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pS6 S235/S236 Densitometry </a:t>
                </a:r>
              </a:p>
              <a:p>
                <a:pPr>
                  <a:defRPr/>
                </a:pPr>
                <a:r>
                  <a:rPr lang="en-US"/>
                  <a:t>(Fold Change 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9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8359223300970872"/>
          <c:y val="2.8588095389695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Sheet1!$N$2</c:f>
              <c:strCache>
                <c:ptCount val="1"/>
                <c:pt idx="0">
                  <c:v>C643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Sheet1!$R$3:$R$7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2.4184634633806049E-2</c:v>
                  </c:pt>
                  <c:pt idx="2">
                    <c:v>0.22034563992673575</c:v>
                  </c:pt>
                  <c:pt idx="3">
                    <c:v>3.5460042738782649E-3</c:v>
                  </c:pt>
                  <c:pt idx="4">
                    <c:v>0.12037642571662882</c:v>
                  </c:pt>
                </c:numCache>
              </c:numRef>
            </c:plus>
            <c:minus>
              <c:numRef>
                <c:f>Sheet1!$R$3:$R$7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2.4184634633806049E-2</c:v>
                  </c:pt>
                  <c:pt idx="2">
                    <c:v>0.22034563992673575</c:v>
                  </c:pt>
                  <c:pt idx="3">
                    <c:v>3.5460042738782649E-3</c:v>
                  </c:pt>
                  <c:pt idx="4">
                    <c:v>0.12037642571662882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Sheet1!$M$3:$M$7</c:f>
              <c:strCache>
                <c:ptCount val="5"/>
                <c:pt idx="0">
                  <c:v>DMSO</c:v>
                </c:pt>
                <c:pt idx="1">
                  <c:v>Trametinib</c:v>
                </c:pt>
                <c:pt idx="2">
                  <c:v>Dasatinib</c:v>
                </c:pt>
                <c:pt idx="3">
                  <c:v>Das + Tram</c:v>
                </c:pt>
                <c:pt idx="4">
                  <c:v>Everolimus</c:v>
                </c:pt>
              </c:strCache>
            </c:strRef>
          </c:cat>
          <c:val>
            <c:numRef>
              <c:f>Sheet1!$N$3:$N$7</c:f>
              <c:numCache>
                <c:formatCode>General</c:formatCode>
                <c:ptCount val="5"/>
                <c:pt idx="0">
                  <c:v>1</c:v>
                </c:pt>
                <c:pt idx="1">
                  <c:v>9.4982926317680474E-2</c:v>
                </c:pt>
                <c:pt idx="2">
                  <c:v>0.72870034775766301</c:v>
                </c:pt>
                <c:pt idx="3">
                  <c:v>2.9886984827172114E-2</c:v>
                </c:pt>
                <c:pt idx="4">
                  <c:v>0.25872410580309524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506456"/>
        <c:axId val="404486464"/>
      </c:barChart>
      <c:catAx>
        <c:axId val="404506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486464"/>
        <c:crosses val="autoZero"/>
        <c:auto val="1"/>
        <c:lblAlgn val="ctr"/>
        <c:lblOffset val="100"/>
        <c:noMultiLvlLbl val="0"/>
      </c:catAx>
      <c:valAx>
        <c:axId val="40448646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06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 b="1"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6745145631067964"/>
          <c:y val="2.45040817625959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Sheet1!$O$2</c:f>
              <c:strCache>
                <c:ptCount val="1"/>
                <c:pt idx="0">
                  <c:v>8505C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Sheet1!$S$3:$S$7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6.270572062904263E-2</c:v>
                  </c:pt>
                  <c:pt idx="2">
                    <c:v>0.17539171491105168</c:v>
                  </c:pt>
                  <c:pt idx="3">
                    <c:v>8.7504643797434358E-3</c:v>
                  </c:pt>
                  <c:pt idx="4">
                    <c:v>6.1939583576839166E-2</c:v>
                  </c:pt>
                </c:numCache>
              </c:numRef>
            </c:plus>
            <c:minus>
              <c:numRef>
                <c:f>Sheet1!$S$3:$S$7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6.270572062904263E-2</c:v>
                  </c:pt>
                  <c:pt idx="2">
                    <c:v>0.17539171491105168</c:v>
                  </c:pt>
                  <c:pt idx="3">
                    <c:v>8.7504643797434358E-3</c:v>
                  </c:pt>
                  <c:pt idx="4">
                    <c:v>6.1939583576839166E-2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Sheet1!$M$3:$M$7</c:f>
              <c:strCache>
                <c:ptCount val="5"/>
                <c:pt idx="0">
                  <c:v>DMSO</c:v>
                </c:pt>
                <c:pt idx="1">
                  <c:v>Trametinib</c:v>
                </c:pt>
                <c:pt idx="2">
                  <c:v>Dasatinib</c:v>
                </c:pt>
                <c:pt idx="3">
                  <c:v>Das + Tram</c:v>
                </c:pt>
                <c:pt idx="4">
                  <c:v>Everolimus</c:v>
                </c:pt>
              </c:strCache>
            </c:strRef>
          </c:cat>
          <c:val>
            <c:numRef>
              <c:f>Sheet1!$O$3:$O$7</c:f>
              <c:numCache>
                <c:formatCode>General</c:formatCode>
                <c:ptCount val="5"/>
                <c:pt idx="0">
                  <c:v>1</c:v>
                </c:pt>
                <c:pt idx="1">
                  <c:v>0.24076519537845659</c:v>
                </c:pt>
                <c:pt idx="2">
                  <c:v>0.91331212795212524</c:v>
                </c:pt>
                <c:pt idx="3">
                  <c:v>3.6160343786809782E-2</c:v>
                </c:pt>
                <c:pt idx="4">
                  <c:v>0.27021677347178791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480192"/>
        <c:axId val="404489600"/>
      </c:barChart>
      <c:catAx>
        <c:axId val="40448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489600"/>
        <c:crosses val="autoZero"/>
        <c:auto val="1"/>
        <c:lblAlgn val="ctr"/>
        <c:lblOffset val="100"/>
        <c:noMultiLvlLbl val="0"/>
      </c:catAx>
      <c:valAx>
        <c:axId val="4044896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 </a:t>
                </a:r>
              </a:p>
              <a:p>
                <a:pPr>
                  <a:defRPr/>
                </a:pPr>
                <a:r>
                  <a:rPr lang="en-US"/>
                  <a:t>(Relative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48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 b="1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C643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Sheet1!$J$12</c:f>
              <c:strCache>
                <c:ptCount val="1"/>
                <c:pt idx="0">
                  <c:v>pS6 S235/S236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Sheet1!$N$13:$N$17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1.0409878189958235</c:v>
                  </c:pt>
                  <c:pt idx="2">
                    <c:v>0.12954747988719523</c:v>
                  </c:pt>
                  <c:pt idx="3">
                    <c:v>0.24861578337578152</c:v>
                  </c:pt>
                  <c:pt idx="4">
                    <c:v>1.3185389829918581E-2</c:v>
                  </c:pt>
                </c:numCache>
              </c:numRef>
            </c:plus>
            <c:minus>
              <c:numRef>
                <c:f>Sheet1!$N$13:$N$17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1.0409878189958235</c:v>
                  </c:pt>
                  <c:pt idx="2">
                    <c:v>0.12954747988719523</c:v>
                  </c:pt>
                  <c:pt idx="3">
                    <c:v>0.24861578337578152</c:v>
                  </c:pt>
                  <c:pt idx="4">
                    <c:v>1.3185389829918581E-2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Sheet1!$I$13:$I$17</c:f>
              <c:strCache>
                <c:ptCount val="5"/>
                <c:pt idx="0">
                  <c:v>DMSO</c:v>
                </c:pt>
                <c:pt idx="1">
                  <c:v>100nM Tram</c:v>
                </c:pt>
                <c:pt idx="2">
                  <c:v>100nM Das</c:v>
                </c:pt>
                <c:pt idx="3">
                  <c:v>D + T</c:v>
                </c:pt>
                <c:pt idx="4">
                  <c:v>Everolimus 1uM</c:v>
                </c:pt>
              </c:strCache>
            </c:strRef>
          </c:cat>
          <c:val>
            <c:numRef>
              <c:f>Sheet1!$J$13:$J$17</c:f>
              <c:numCache>
                <c:formatCode>General</c:formatCode>
                <c:ptCount val="5"/>
                <c:pt idx="0">
                  <c:v>1</c:v>
                </c:pt>
                <c:pt idx="1">
                  <c:v>1.9825619154144676</c:v>
                </c:pt>
                <c:pt idx="2">
                  <c:v>0.32974704155615303</c:v>
                </c:pt>
                <c:pt idx="3">
                  <c:v>0.32933228486973593</c:v>
                </c:pt>
                <c:pt idx="4">
                  <c:v>3.1806110837759465E-2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485680"/>
        <c:axId val="404479016"/>
      </c:barChart>
      <c:catAx>
        <c:axId val="40448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479016"/>
        <c:crosses val="autoZero"/>
        <c:auto val="1"/>
        <c:lblAlgn val="ctr"/>
        <c:lblOffset val="100"/>
        <c:noMultiLvlLbl val="0"/>
      </c:catAx>
      <c:valAx>
        <c:axId val="40447901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pS6 S235/S236 Densitometry </a:t>
                </a:r>
              </a:p>
              <a:p>
                <a:pPr>
                  <a:defRPr/>
                </a:pPr>
                <a:r>
                  <a:rPr lang="en-US"/>
                  <a:t>(Fold Change Relative to DMSO)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485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4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B3CE0-A6EC-4AD1-9E4F-9645D78C58F6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F8E10-5540-4546-AC4D-5F3C1203C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23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S4: rpS6</a:t>
            </a:r>
            <a:r>
              <a:rPr lang="en-US" sz="1200" b="1" baseline="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phosphorylation status in relation to the inhibitory effects of </a:t>
            </a:r>
            <a:r>
              <a:rPr lang="en-US" sz="1200" b="1" baseline="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Dasatinib</a:t>
            </a:r>
            <a:r>
              <a:rPr lang="en-US" sz="1200" b="1" baseline="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200" b="1" baseline="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Trametinib</a:t>
            </a:r>
            <a:r>
              <a:rPr lang="en-US" sz="1200" b="1" baseline="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0" baseline="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Densitometry quantification of rpS6 phosphorylation at S235/236 and S240/S244 in the</a:t>
            </a:r>
            <a:r>
              <a:rPr lang="en-US" sz="120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8505C and C643</a:t>
            </a:r>
            <a:r>
              <a:rPr lang="en-US" sz="120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cell lines expressing either expressing</a:t>
            </a:r>
            <a:r>
              <a:rPr lang="en-US" sz="120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doxycycline inducible P70S6K construct 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following a 24 hour treatment with 100nM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trametinib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100nM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dasatinib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the combination, or an equivalent amount of DMSO. B.) Densitometry quantification of rpS6 phosphorylation</a:t>
            </a:r>
            <a:r>
              <a:rPr lang="en-US" sz="120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S235/S236 in the 8505C and C643 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following a 24 hour treatment with 100nM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trametinib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100nM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dasatinib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the combination, 1 µM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everolimus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 an equivalent amount of DMSO. C.) Quantification of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clonogenic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growth following a 6 day treatment with 100nM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trametinib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100nM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dasatinib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the combination, 1 µM </a:t>
            </a:r>
            <a:r>
              <a:rPr lang="en-US" sz="12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everolimus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 an equivalent amount of DMSO. The cells were then washed and released from treatment for 7 days.  Quantification is based on at least 3 independent replicates for each cell line.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as means +/- SEM (n=3; student t-test; *, P &lt; 0.05).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F8E10-5540-4546-AC4D-5F3C1203C6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98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37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3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51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2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1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25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13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0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2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F9B6A-0285-4DA3-9F8D-725F6014316E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B682D-0EC1-480C-A58F-4B2A94500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2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chart" Target="../charts/chart10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chart" Target="../charts/chart9.xml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chart" Target="../charts/chart8.xml"/><Relationship Id="rId5" Type="http://schemas.openxmlformats.org/officeDocument/2006/relationships/chart" Target="../charts/chart3.xml"/><Relationship Id="rId15" Type="http://schemas.openxmlformats.org/officeDocument/2006/relationships/chart" Target="../charts/chart12.xml"/><Relationship Id="rId10" Type="http://schemas.openxmlformats.org/officeDocument/2006/relationships/chart" Target="../charts/chart7.xml"/><Relationship Id="rId4" Type="http://schemas.openxmlformats.org/officeDocument/2006/relationships/chart" Target="../charts/chart2.xml"/><Relationship Id="rId9" Type="http://schemas.openxmlformats.org/officeDocument/2006/relationships/chart" Target="../charts/chart6.xml"/><Relationship Id="rId1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377" y="8715596"/>
            <a:ext cx="5915025" cy="568593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+mn-lt"/>
              </a:rPr>
              <a:t>Supplemental Figure S4 </a:t>
            </a:r>
            <a:endParaRPr lang="en-US" sz="1400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0417" y="-32520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-140367" y="15126"/>
            <a:ext cx="5969760" cy="3322857"/>
            <a:chOff x="-7319546" y="2518611"/>
            <a:chExt cx="6656848" cy="4094448"/>
          </a:xfrm>
        </p:grpSpPr>
        <p:grpSp>
          <p:nvGrpSpPr>
            <p:cNvPr id="10" name="Group 9"/>
            <p:cNvGrpSpPr/>
            <p:nvPr/>
          </p:nvGrpSpPr>
          <p:grpSpPr>
            <a:xfrm>
              <a:off x="-7319546" y="2518611"/>
              <a:ext cx="6212641" cy="4094448"/>
              <a:chOff x="-1293019" y="1634728"/>
              <a:chExt cx="9444039" cy="6035079"/>
            </a:xfrm>
          </p:grpSpPr>
          <p:graphicFrame>
            <p:nvGraphicFramePr>
              <p:cNvPr id="31" name="Chart 3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10097914"/>
                  </p:ext>
                </p:extLst>
              </p:nvPr>
            </p:nvGraphicFramePr>
            <p:xfrm>
              <a:off x="-1293019" y="1639490"/>
              <a:ext cx="4555332" cy="311151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32" name="Chart 3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89504748"/>
                  </p:ext>
                </p:extLst>
              </p:nvPr>
            </p:nvGraphicFramePr>
            <p:xfrm>
              <a:off x="3595688" y="1634728"/>
              <a:ext cx="4555332" cy="311802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33" name="Chart 3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06955105"/>
                  </p:ext>
                </p:extLst>
              </p:nvPr>
            </p:nvGraphicFramePr>
            <p:xfrm>
              <a:off x="-1288256" y="4544642"/>
              <a:ext cx="4552950" cy="311801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34" name="Chart 3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45793544"/>
                  </p:ext>
                </p:extLst>
              </p:nvPr>
            </p:nvGraphicFramePr>
            <p:xfrm>
              <a:off x="3588545" y="4551790"/>
              <a:ext cx="4552950" cy="311801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</p:grpSp>
        <p:sp>
          <p:nvSpPr>
            <p:cNvPr id="35" name="TextBox 34"/>
            <p:cNvSpPr txBox="1"/>
            <p:nvPr/>
          </p:nvSpPr>
          <p:spPr>
            <a:xfrm>
              <a:off x="-4537025" y="3885392"/>
              <a:ext cx="631345" cy="227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/>
                <a:t>Doxycycline</a:t>
              </a:r>
              <a:endParaRPr lang="en-US" sz="6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-1294043" y="3885391"/>
              <a:ext cx="631345" cy="227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/>
                <a:t>Doxycycline</a:t>
              </a:r>
              <a:endParaRPr lang="en-US" sz="6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-4541033" y="5867134"/>
              <a:ext cx="631345" cy="227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/>
                <a:t>Doxycycline</a:t>
              </a:r>
              <a:endParaRPr lang="en-US" sz="6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-1319502" y="5867134"/>
              <a:ext cx="631345" cy="227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/>
                <a:t>Doxycycline</a:t>
              </a:r>
              <a:endParaRPr lang="en-US" sz="600" b="1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-36934" y="3166606"/>
            <a:ext cx="271170" cy="216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grpSp>
        <p:nvGrpSpPr>
          <p:cNvPr id="7" name="Group 6"/>
          <p:cNvGrpSpPr/>
          <p:nvPr/>
        </p:nvGrpSpPr>
        <p:grpSpPr>
          <a:xfrm>
            <a:off x="-198741" y="3268837"/>
            <a:ext cx="4079684" cy="2217971"/>
            <a:chOff x="6533086" y="1248080"/>
            <a:chExt cx="5353051" cy="2456599"/>
          </a:xfrm>
        </p:grpSpPr>
        <p:graphicFrame>
          <p:nvGraphicFramePr>
            <p:cNvPr id="41" name="Chart 4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97348441"/>
                </p:ext>
              </p:extLst>
            </p:nvPr>
          </p:nvGraphicFramePr>
          <p:xfrm>
            <a:off x="6533086" y="1248080"/>
            <a:ext cx="5353051" cy="22717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77170" y="3233608"/>
              <a:ext cx="4274107" cy="471071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-140367" y="5425271"/>
            <a:ext cx="4025417" cy="3173020"/>
            <a:chOff x="137273" y="5265655"/>
            <a:chExt cx="5998490" cy="3598936"/>
          </a:xfrm>
        </p:grpSpPr>
        <p:graphicFrame>
          <p:nvGraphicFramePr>
            <p:cNvPr id="39" name="Chart 3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06229328"/>
                </p:ext>
              </p:extLst>
            </p:nvPr>
          </p:nvGraphicFramePr>
          <p:xfrm>
            <a:off x="137273" y="5298052"/>
            <a:ext cx="3380823" cy="18621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78895284"/>
                </p:ext>
              </p:extLst>
            </p:nvPr>
          </p:nvGraphicFramePr>
          <p:xfrm>
            <a:off x="2981347" y="7054561"/>
            <a:ext cx="3154416" cy="18100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19" name="Chart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09788298"/>
                </p:ext>
              </p:extLst>
            </p:nvPr>
          </p:nvGraphicFramePr>
          <p:xfrm>
            <a:off x="2975227" y="5270184"/>
            <a:ext cx="3154415" cy="18100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cxnSp>
          <p:nvCxnSpPr>
            <p:cNvPr id="20" name="Straight Connector 19"/>
            <p:cNvCxnSpPr/>
            <p:nvPr/>
          </p:nvCxnSpPr>
          <p:spPr>
            <a:xfrm flipV="1">
              <a:off x="4343124" y="5662756"/>
              <a:ext cx="999515" cy="486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285626" y="5994930"/>
              <a:ext cx="549700" cy="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427085" y="5822086"/>
              <a:ext cx="159616" cy="271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*</a:t>
              </a:r>
              <a:endParaRPr lang="en-US" sz="10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89655" y="5482198"/>
              <a:ext cx="159616" cy="271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*</a:t>
              </a:r>
              <a:endParaRPr lang="en-US" sz="1000" b="1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4327834" y="7530226"/>
              <a:ext cx="999515" cy="486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75165" y="7306876"/>
              <a:ext cx="159616" cy="279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*</a:t>
              </a:r>
              <a:endParaRPr lang="en-US" sz="1000" b="1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208481" y="7861549"/>
              <a:ext cx="549700" cy="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153123" y="7645744"/>
              <a:ext cx="707540" cy="226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/>
                <a:t>P = 0.11</a:t>
              </a:r>
              <a:endParaRPr lang="en-US" sz="7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3022" y="5265655"/>
              <a:ext cx="406562" cy="244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D</a:t>
              </a:r>
              <a:r>
                <a:rPr lang="en-US" sz="800" dirty="0" smtClean="0"/>
                <a:t>.</a:t>
              </a:r>
              <a:endParaRPr lang="en-US" sz="800" dirty="0"/>
            </a:p>
          </p:txBody>
        </p:sp>
        <p:graphicFrame>
          <p:nvGraphicFramePr>
            <p:cNvPr id="40" name="Chart 3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59831660"/>
                </p:ext>
              </p:extLst>
            </p:nvPr>
          </p:nvGraphicFramePr>
          <p:xfrm>
            <a:off x="143391" y="6988003"/>
            <a:ext cx="3380823" cy="18621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sp>
          <p:nvSpPr>
            <p:cNvPr id="42" name="TextBox 41"/>
            <p:cNvSpPr txBox="1"/>
            <p:nvPr/>
          </p:nvSpPr>
          <p:spPr>
            <a:xfrm>
              <a:off x="3751928" y="5298052"/>
              <a:ext cx="275278" cy="244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8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34008" y="3232115"/>
            <a:ext cx="2599858" cy="5762883"/>
            <a:chOff x="4907803" y="1237309"/>
            <a:chExt cx="5941059" cy="10242563"/>
          </a:xfrm>
        </p:grpSpPr>
        <p:graphicFrame>
          <p:nvGraphicFramePr>
            <p:cNvPr id="47" name="Chart 4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00152946"/>
                </p:ext>
              </p:extLst>
            </p:nvPr>
          </p:nvGraphicFramePr>
          <p:xfrm>
            <a:off x="5029149" y="6081829"/>
            <a:ext cx="5787458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48" name="Chart 4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33240724"/>
                </p:ext>
              </p:extLst>
            </p:nvPr>
          </p:nvGraphicFramePr>
          <p:xfrm>
            <a:off x="5061404" y="8736672"/>
            <a:ext cx="5787458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49" name="Chart 4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13606193"/>
                </p:ext>
              </p:extLst>
            </p:nvPr>
          </p:nvGraphicFramePr>
          <p:xfrm>
            <a:off x="4907803" y="1237309"/>
            <a:ext cx="5794261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aphicFrame>
          <p:nvGraphicFramePr>
            <p:cNvPr id="50" name="Chart 4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60132088"/>
                </p:ext>
              </p:extLst>
            </p:nvPr>
          </p:nvGraphicFramePr>
          <p:xfrm>
            <a:off x="4914606" y="3631430"/>
            <a:ext cx="5787458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</p:grpSp>
      <p:sp>
        <p:nvSpPr>
          <p:cNvPr id="51" name="TextBox 50"/>
          <p:cNvSpPr txBox="1"/>
          <p:nvPr/>
        </p:nvSpPr>
        <p:spPr>
          <a:xfrm>
            <a:off x="4347191" y="3198075"/>
            <a:ext cx="264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</a:t>
            </a:r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6350775" y="4197621"/>
            <a:ext cx="5661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/>
              <a:t>Doxycycline</a:t>
            </a:r>
            <a:endParaRPr lang="en-US" sz="6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338894" y="5566824"/>
            <a:ext cx="5661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/>
              <a:t>Doxycycline</a:t>
            </a:r>
            <a:endParaRPr lang="en-US" sz="6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386785" y="6943788"/>
            <a:ext cx="5661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/>
              <a:t>Doxycycline</a:t>
            </a:r>
            <a:endParaRPr lang="en-US" sz="6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393041" y="8452881"/>
            <a:ext cx="5661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/>
              <a:t>Doxycycline</a:t>
            </a:r>
            <a:endParaRPr lang="en-US" sz="600" b="1" dirty="0"/>
          </a:p>
        </p:txBody>
      </p:sp>
    </p:spTree>
    <p:extLst>
      <p:ext uri="{BB962C8B-B14F-4D97-AF65-F5344CB8AC3E}">
        <p14:creationId xmlns:p14="http://schemas.microsoft.com/office/powerpoint/2010/main" val="3595358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</TotalTime>
  <Words>323</Words>
  <Application>Microsoft Office PowerPoint</Application>
  <PresentationFormat>Letter Paper (8.5x11 in)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Supplemental Figure S4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Beadnell, Thomas</dc:creator>
  <cp:lastModifiedBy>Beadnell, Thomas</cp:lastModifiedBy>
  <cp:revision>57</cp:revision>
  <dcterms:created xsi:type="dcterms:W3CDTF">2017-05-01T20:54:24Z</dcterms:created>
  <dcterms:modified xsi:type="dcterms:W3CDTF">2017-11-05T15:36:29Z</dcterms:modified>
</cp:coreProperties>
</file>