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75" autoAdjust="0"/>
    <p:restoredTop sz="96433" autoAdjust="0"/>
  </p:normalViewPr>
  <p:slideViewPr>
    <p:cSldViewPr snapToGrid="0">
      <p:cViewPr>
        <p:scale>
          <a:sx n="90" d="100"/>
          <a:sy n="90" d="100"/>
        </p:scale>
        <p:origin x="-120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B3CE0-A6EC-4AD1-9E4F-9645D78C58F6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F8E10-5540-4546-AC4D-5F3C1203C6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492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037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313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451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672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4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19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721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8625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191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550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82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9B6A-0285-4DA3-9F8D-725F6014316E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B682D-0EC1-480C-A58F-4B2A94500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292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1789" y="8040260"/>
            <a:ext cx="5915025" cy="17674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Supplemental Table 2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1086127"/>
              </p:ext>
            </p:extLst>
          </p:nvPr>
        </p:nvGraphicFramePr>
        <p:xfrm>
          <a:off x="296826" y="123069"/>
          <a:ext cx="6205573" cy="802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139"/>
                <a:gridCol w="1511793"/>
                <a:gridCol w="831841"/>
                <a:gridCol w="831841"/>
                <a:gridCol w="2046959"/>
              </a:tblGrid>
              <a:tr h="4480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Cell Line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Mutation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IC</a:t>
                      </a:r>
                      <a:r>
                        <a:rPr lang="en-US" sz="1400" baseline="-25000" dirty="0" smtClean="0"/>
                        <a:t>50</a:t>
                      </a:r>
                      <a:endParaRPr lang="en-US" sz="1400" baseline="-25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RPPA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Derivation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8305C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  <a:endParaRPr lang="en-US" sz="900" baseline="300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8505C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ACT1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NRAS</a:t>
                      </a:r>
                      <a:r>
                        <a:rPr lang="en-US" sz="900" baseline="30000" dirty="0" smtClean="0">
                          <a:latin typeface="+mn-lt"/>
                        </a:rPr>
                        <a:t>Q61K</a:t>
                      </a:r>
                      <a:endParaRPr lang="en-US" sz="900" baseline="300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BCPAP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BHT101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C643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HRAS</a:t>
                      </a:r>
                      <a:r>
                        <a:rPr lang="en-US" sz="900" baseline="30000" dirty="0" smtClean="0">
                          <a:latin typeface="+mn-lt"/>
                        </a:rPr>
                        <a:t>G13R</a:t>
                      </a:r>
                      <a:endParaRPr lang="en-US" sz="900" baseline="300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Cal62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KRAS</a:t>
                      </a:r>
                      <a:r>
                        <a:rPr lang="en-US" sz="900" baseline="30000" dirty="0" smtClean="0">
                          <a:latin typeface="+mn-lt"/>
                        </a:rPr>
                        <a:t>G12R</a:t>
                      </a:r>
                      <a:endParaRPr lang="en-US" sz="900" baseline="300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CUTC48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RET/PTC1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CUTC49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CUTC5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CUTC6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NRAS</a:t>
                      </a:r>
                      <a:r>
                        <a:rPr lang="en-US" sz="900" baseline="30000" dirty="0" smtClean="0">
                          <a:latin typeface="+mn-lt"/>
                        </a:rPr>
                        <a:t>Q61K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FTC133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PTEN, NF1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Follicular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Hth104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 smtClean="0">
                          <a:latin typeface="+mn-lt"/>
                        </a:rPr>
                        <a:t>Anaplastic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HTh7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NRAS</a:t>
                      </a:r>
                      <a:r>
                        <a:rPr lang="en-US" sz="900" baseline="30000" dirty="0" smtClean="0">
                          <a:latin typeface="+mn-lt"/>
                        </a:rPr>
                        <a:t>Q61R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HTh74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2009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  <a:r>
                        <a:rPr lang="en-US" sz="900" baseline="0" dirty="0" smtClean="0">
                          <a:latin typeface="+mn-lt"/>
                        </a:rPr>
                        <a:t>, PIK3CA</a:t>
                      </a:r>
                      <a:r>
                        <a:rPr lang="en-US" sz="900" baseline="30000" dirty="0" smtClean="0">
                          <a:latin typeface="+mn-lt"/>
                        </a:rPr>
                        <a:t>E542K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KHM5M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Pleural</a:t>
                      </a:r>
                      <a:r>
                        <a:rPr lang="en-US" sz="900" baseline="0" dirty="0" smtClean="0">
                          <a:latin typeface="+mn-lt"/>
                        </a:rPr>
                        <a:t> Effusion from Undifferentiated Thyroid Carcinoma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KTC1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KTC2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MDA-T32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MDA-T41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Ocut-1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22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Ocut-2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  <a:r>
                        <a:rPr lang="en-US" sz="900" baseline="0" dirty="0" smtClean="0">
                          <a:latin typeface="+mn-lt"/>
                        </a:rPr>
                        <a:t>, PIK3CA</a:t>
                      </a:r>
                      <a:r>
                        <a:rPr lang="en-US" sz="900" baseline="30000" dirty="0" smtClean="0">
                          <a:latin typeface="+mn-lt"/>
                        </a:rPr>
                        <a:t>H1047R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SW1736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T235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</a:t>
                      </a:r>
                      <a:r>
                        <a:rPr lang="en-US" sz="900" baseline="0" dirty="0" smtClean="0">
                          <a:latin typeface="+mn-lt"/>
                        </a:rPr>
                        <a:t> </a:t>
                      </a:r>
                      <a:r>
                        <a:rPr lang="en-US" sz="900" dirty="0" smtClean="0">
                          <a:latin typeface="+mn-lt"/>
                        </a:rPr>
                        <a:t>Thyroid Carcinoma</a:t>
                      </a:r>
                    </a:p>
                  </a:txBody>
                  <a:tcPr marL="68580" marR="68580" marT="34290" marB="34290"/>
                </a:tc>
              </a:tr>
              <a:tr h="2171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T238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  <a:r>
                        <a:rPr lang="en-US" sz="900" baseline="0" dirty="0" smtClean="0">
                          <a:latin typeface="+mn-lt"/>
                        </a:rPr>
                        <a:t>, PIK3CA</a:t>
                      </a:r>
                      <a:r>
                        <a:rPr lang="en-US" sz="900" baseline="30000" dirty="0" smtClean="0">
                          <a:latin typeface="+mn-lt"/>
                        </a:rPr>
                        <a:t>E542K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T243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Poorly Differentiated</a:t>
                      </a:r>
                      <a:r>
                        <a:rPr lang="en-US" sz="900" baseline="0" dirty="0" smtClean="0">
                          <a:latin typeface="+mn-lt"/>
                        </a:rPr>
                        <a:t> Thyroid Carcinoma</a:t>
                      </a:r>
                      <a:endParaRPr lang="en-US" sz="900" dirty="0" smtClean="0">
                        <a:latin typeface="+mn-lt"/>
                      </a:endParaRP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T351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Poorly Differentiated</a:t>
                      </a:r>
                      <a:r>
                        <a:rPr lang="en-US" sz="900" baseline="0" dirty="0" smtClean="0">
                          <a:latin typeface="+mn-lt"/>
                        </a:rPr>
                        <a:t> Thyroid Carcinoma</a:t>
                      </a:r>
                      <a:endParaRPr lang="en-US" sz="900" dirty="0" smtClean="0">
                        <a:latin typeface="+mn-lt"/>
                      </a:endParaRP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TCO1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THJ11T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KRAS</a:t>
                      </a:r>
                      <a:r>
                        <a:rPr lang="en-US" sz="900" baseline="30000" dirty="0" smtClean="0">
                          <a:latin typeface="+mn-lt"/>
                        </a:rPr>
                        <a:t>G12V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THJ16T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baseline="0" dirty="0" smtClean="0">
                          <a:latin typeface="+mn-lt"/>
                        </a:rPr>
                        <a:t>PIK3CA</a:t>
                      </a:r>
                      <a:r>
                        <a:rPr lang="en-US" sz="900" baseline="30000" dirty="0" smtClean="0">
                          <a:latin typeface="+mn-lt"/>
                        </a:rPr>
                        <a:t>E545K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THJ21T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BRAF</a:t>
                      </a:r>
                      <a:r>
                        <a:rPr lang="en-US" sz="900" baseline="30000" dirty="0" smtClean="0">
                          <a:latin typeface="+mn-lt"/>
                        </a:rPr>
                        <a:t>V600E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THJ29T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TPC1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RET/PTC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Papillary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TT2609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NRAS</a:t>
                      </a:r>
                      <a:r>
                        <a:rPr lang="en-US" sz="900" baseline="30000" dirty="0" smtClean="0">
                          <a:latin typeface="+mn-lt"/>
                        </a:rPr>
                        <a:t>Q61R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Follicular Thyroid Carcinoma</a:t>
                      </a:r>
                    </a:p>
                  </a:txBody>
                  <a:tcPr marL="68580" marR="68580" marT="34290" marB="34290"/>
                </a:tc>
              </a:tr>
              <a:tr h="1861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TTA1</a:t>
                      </a: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Wildtype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latin typeface="+mn-lt"/>
                        </a:rPr>
                        <a:t>X</a:t>
                      </a:r>
                      <a:endParaRPr lang="en-US" sz="90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latin typeface="+mn-lt"/>
                        </a:rPr>
                        <a:t>Anaplastic Thyroid Carcinoma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6826" y="8143499"/>
            <a:ext cx="4636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*Cell lines used for IC50 or RPPA analysis are indicated by “X”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613470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734</TotalTime>
  <Words>287</Words>
  <Application>Microsoft Office PowerPoint</Application>
  <PresentationFormat>Letter Paper (8.5x11 in)</PresentationFormat>
  <Paragraphs>185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Table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Beadnell, Thomas</dc:creator>
  <cp:lastModifiedBy>Jamuna.c</cp:lastModifiedBy>
  <cp:revision>55</cp:revision>
  <dcterms:created xsi:type="dcterms:W3CDTF">2017-05-01T20:54:24Z</dcterms:created>
  <dcterms:modified xsi:type="dcterms:W3CDTF">2018-01-24T12:45:16Z</dcterms:modified>
</cp:coreProperties>
</file>