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8" r:id="rId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  <a:srgbClr val="385D8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8040" autoAdjust="0"/>
  </p:normalViewPr>
  <p:slideViewPr>
    <p:cSldViewPr snapToGrid="0">
      <p:cViewPr>
        <p:scale>
          <a:sx n="100" d="100"/>
          <a:sy n="100" d="100"/>
        </p:scale>
        <p:origin x="-1956" y="-384"/>
      </p:cViewPr>
      <p:guideLst>
        <p:guide orient="horz" pos="871"/>
        <p:guide orient="horz" pos="2057"/>
        <p:guide orient="horz" pos="346"/>
        <p:guide orient="horz" pos="592"/>
        <p:guide pos="2918"/>
        <p:guide pos="510"/>
        <p:guide pos="5412"/>
        <p:guide pos="2216"/>
        <p:guide pos="4944"/>
        <p:guide pos="4554"/>
        <p:guide pos="3414"/>
        <p:guide pos="3126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A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685975863792912"/>
          <c:y val="4.596573286920555E-2"/>
          <c:w val="0.49227045209262466"/>
          <c:h val="0.762526136527374"/>
        </c:manualLayout>
      </c:layout>
      <c:scatterChart>
        <c:scatterStyle val="lineMarker"/>
        <c:varyColors val="0"/>
        <c:ser>
          <c:idx val="0"/>
          <c:order val="0"/>
          <c:tx>
            <c:v>Vehicle
control</c:v>
          </c:tx>
          <c:spPr>
            <a:ln w="12700">
              <a:solidFill>
                <a:schemeClr val="bg1">
                  <a:lumMod val="50000"/>
                </a:schemeClr>
              </a:solidFill>
              <a:prstDash val="solid"/>
            </a:ln>
          </c:spPr>
          <c:marker>
            <c:symbol val="circle"/>
            <c:size val="5"/>
            <c:spPr>
              <a:solidFill>
                <a:schemeClr val="bg1">
                  <a:lumMod val="50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prstDash val="solid"/>
              </a:ln>
            </c:spPr>
          </c:marker>
          <c:xVal>
            <c:numRef>
              <c:f>'TV Data'!$B$2:$J$2</c:f>
              <c:numCache>
                <c:formatCode>General</c:formatCode>
                <c:ptCount val="9"/>
                <c:pt idx="0">
                  <c:v>1</c:v>
                </c:pt>
                <c:pt idx="1">
                  <c:v>4</c:v>
                </c:pt>
                <c:pt idx="2">
                  <c:v>6</c:v>
                </c:pt>
                <c:pt idx="3">
                  <c:v>8</c:v>
                </c:pt>
                <c:pt idx="4">
                  <c:v>11</c:v>
                </c:pt>
                <c:pt idx="5">
                  <c:v>13</c:v>
                </c:pt>
                <c:pt idx="6">
                  <c:v>15</c:v>
                </c:pt>
                <c:pt idx="7">
                  <c:v>18</c:v>
                </c:pt>
                <c:pt idx="8">
                  <c:v>20</c:v>
                </c:pt>
              </c:numCache>
            </c:numRef>
          </c:xVal>
          <c:yVal>
            <c:numRef>
              <c:f>'TV Data'!$B$18:$J$18</c:f>
              <c:numCache>
                <c:formatCode>General</c:formatCode>
                <c:ptCount val="9"/>
                <c:pt idx="0">
                  <c:v>72.13</c:v>
                </c:pt>
                <c:pt idx="1">
                  <c:v>98.1</c:v>
                </c:pt>
                <c:pt idx="2">
                  <c:v>96.33</c:v>
                </c:pt>
                <c:pt idx="3">
                  <c:v>113.01</c:v>
                </c:pt>
                <c:pt idx="4">
                  <c:v>228.36</c:v>
                </c:pt>
                <c:pt idx="5">
                  <c:v>381.12</c:v>
                </c:pt>
                <c:pt idx="6">
                  <c:v>434.47</c:v>
                </c:pt>
                <c:pt idx="7">
                  <c:v>564.55999999999995</c:v>
                </c:pt>
                <c:pt idx="8">
                  <c:v>593.07000000000005</c:v>
                </c:pt>
              </c:numCache>
            </c:numRef>
          </c:yVal>
          <c:smooth val="0"/>
        </c:ser>
        <c:ser>
          <c:idx val="2"/>
          <c:order val="1"/>
          <c:tx>
            <c:v>BI 853520 
(25 mg/kg qd)</c:v>
          </c:tx>
          <c:spPr>
            <a:ln w="12700">
              <a:solidFill>
                <a:schemeClr val="accent3">
                  <a:lumMod val="75000"/>
                </a:schemeClr>
              </a:solidFill>
              <a:prstDash val="solid"/>
            </a:ln>
          </c:spPr>
          <c:marker>
            <c:symbol val="triangle"/>
            <c:size val="5"/>
            <c:spPr>
              <a:solidFill>
                <a:schemeClr val="accent3">
                  <a:lumMod val="75000"/>
                </a:schemeClr>
              </a:solidFill>
              <a:ln>
                <a:solidFill>
                  <a:schemeClr val="accent3">
                    <a:lumMod val="75000"/>
                  </a:schemeClr>
                </a:solidFill>
                <a:prstDash val="solid"/>
              </a:ln>
            </c:spPr>
          </c:marker>
          <c:xVal>
            <c:numRef>
              <c:f>'TV Data'!$B$2:$J$2</c:f>
              <c:numCache>
                <c:formatCode>General</c:formatCode>
                <c:ptCount val="9"/>
                <c:pt idx="0">
                  <c:v>1</c:v>
                </c:pt>
                <c:pt idx="1">
                  <c:v>4</c:v>
                </c:pt>
                <c:pt idx="2">
                  <c:v>6</c:v>
                </c:pt>
                <c:pt idx="3">
                  <c:v>8</c:v>
                </c:pt>
                <c:pt idx="4">
                  <c:v>11</c:v>
                </c:pt>
                <c:pt idx="5">
                  <c:v>13</c:v>
                </c:pt>
                <c:pt idx="6">
                  <c:v>15</c:v>
                </c:pt>
                <c:pt idx="7">
                  <c:v>18</c:v>
                </c:pt>
                <c:pt idx="8">
                  <c:v>20</c:v>
                </c:pt>
              </c:numCache>
            </c:numRef>
          </c:xVal>
          <c:yVal>
            <c:numRef>
              <c:f>'TV Data'!$B$20:$J$20</c:f>
              <c:numCache>
                <c:formatCode>General</c:formatCode>
                <c:ptCount val="9"/>
                <c:pt idx="0">
                  <c:v>74.45</c:v>
                </c:pt>
                <c:pt idx="1">
                  <c:v>84.08</c:v>
                </c:pt>
                <c:pt idx="2">
                  <c:v>62.44</c:v>
                </c:pt>
                <c:pt idx="3">
                  <c:v>63.24</c:v>
                </c:pt>
                <c:pt idx="4">
                  <c:v>47.06</c:v>
                </c:pt>
                <c:pt idx="5">
                  <c:v>83.59</c:v>
                </c:pt>
                <c:pt idx="6">
                  <c:v>74.78</c:v>
                </c:pt>
                <c:pt idx="7">
                  <c:v>101.88</c:v>
                </c:pt>
                <c:pt idx="8">
                  <c:v>95.49</c:v>
                </c:pt>
              </c:numCache>
            </c:numRef>
          </c:yVal>
          <c:smooth val="0"/>
        </c:ser>
        <c:ser>
          <c:idx val="1"/>
          <c:order val="2"/>
          <c:tx>
            <c:v>BI 853520 
(12.5 mg/kg qd)</c:v>
          </c:tx>
          <c:spPr>
            <a:ln w="12700">
              <a:solidFill>
                <a:schemeClr val="accent2">
                  <a:lumMod val="75000"/>
                </a:schemeClr>
              </a:solidFill>
              <a:prstDash val="solid"/>
            </a:ln>
          </c:spPr>
          <c:marker>
            <c:symbol val="diamond"/>
            <c:size val="6"/>
            <c:spPr>
              <a:solidFill>
                <a:schemeClr val="accent2">
                  <a:lumMod val="75000"/>
                </a:schemeClr>
              </a:solidFill>
              <a:ln>
                <a:solidFill>
                  <a:schemeClr val="accent2">
                    <a:lumMod val="75000"/>
                  </a:schemeClr>
                </a:solidFill>
                <a:prstDash val="solid"/>
              </a:ln>
            </c:spPr>
          </c:marker>
          <c:xVal>
            <c:numRef>
              <c:f>'TV Data'!$B$2:$J$2</c:f>
              <c:numCache>
                <c:formatCode>General</c:formatCode>
                <c:ptCount val="9"/>
                <c:pt idx="0">
                  <c:v>1</c:v>
                </c:pt>
                <c:pt idx="1">
                  <c:v>4</c:v>
                </c:pt>
                <c:pt idx="2">
                  <c:v>6</c:v>
                </c:pt>
                <c:pt idx="3">
                  <c:v>8</c:v>
                </c:pt>
                <c:pt idx="4">
                  <c:v>11</c:v>
                </c:pt>
                <c:pt idx="5">
                  <c:v>13</c:v>
                </c:pt>
                <c:pt idx="6">
                  <c:v>15</c:v>
                </c:pt>
                <c:pt idx="7">
                  <c:v>18</c:v>
                </c:pt>
                <c:pt idx="8">
                  <c:v>20</c:v>
                </c:pt>
              </c:numCache>
            </c:numRef>
          </c:xVal>
          <c:yVal>
            <c:numRef>
              <c:f>'TV Data'!$B$19:$J$19</c:f>
              <c:numCache>
                <c:formatCode>General</c:formatCode>
                <c:ptCount val="9"/>
                <c:pt idx="0">
                  <c:v>76.19</c:v>
                </c:pt>
                <c:pt idx="1">
                  <c:v>85.59</c:v>
                </c:pt>
                <c:pt idx="2">
                  <c:v>77.47</c:v>
                </c:pt>
                <c:pt idx="3">
                  <c:v>75.849999999999994</c:v>
                </c:pt>
                <c:pt idx="4">
                  <c:v>72.819999999999993</c:v>
                </c:pt>
                <c:pt idx="5">
                  <c:v>109.11</c:v>
                </c:pt>
                <c:pt idx="6">
                  <c:v>99.22</c:v>
                </c:pt>
                <c:pt idx="7">
                  <c:v>111.02</c:v>
                </c:pt>
                <c:pt idx="8">
                  <c:v>135.74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3538304"/>
        <c:axId val="43553152"/>
      </c:scatterChart>
      <c:valAx>
        <c:axId val="43538304"/>
        <c:scaling>
          <c:orientation val="minMax"/>
          <c:max val="25"/>
          <c:min val="0"/>
        </c:scaling>
        <c:delete val="0"/>
        <c:axPos val="b"/>
        <c:title>
          <c:tx>
            <c:rich>
              <a:bodyPr/>
              <a:lstStyle/>
              <a:p>
                <a:pPr>
                  <a:defRPr sz="1000"/>
                </a:pPr>
                <a:r>
                  <a:rPr lang="en-US" sz="1000"/>
                  <a:t>Day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000"/>
            </a:pPr>
            <a:endParaRPr lang="de-DE"/>
          </a:p>
        </c:txPr>
        <c:crossAx val="43553152"/>
        <c:crossesAt val="0"/>
        <c:crossBetween val="midCat"/>
        <c:majorUnit val="5"/>
      </c:valAx>
      <c:valAx>
        <c:axId val="43553152"/>
        <c:scaling>
          <c:orientation val="minMax"/>
          <c:max val="600"/>
          <c:min val="0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 sz="1000"/>
                </a:pPr>
                <a:r>
                  <a:rPr lang="en-US" sz="1000"/>
                  <a:t>Median Tumor Volume [mm</a:t>
                </a:r>
                <a:r>
                  <a:rPr lang="en-US" sz="1000" baseline="30000"/>
                  <a:t>3</a:t>
                </a:r>
                <a:r>
                  <a:rPr lang="en-US" sz="1000"/>
                  <a:t>]</a:t>
                </a:r>
              </a:p>
            </c:rich>
          </c:tx>
          <c:layout>
            <c:manualLayout>
              <c:xMode val="edge"/>
              <c:yMode val="edge"/>
              <c:x val="1.1424325868554288E-2"/>
              <c:y val="0.15107059519237856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000"/>
            </a:pPr>
            <a:endParaRPr lang="de-DE"/>
          </a:p>
        </c:txPr>
        <c:crossAx val="43538304"/>
        <c:crosses val="autoZero"/>
        <c:crossBetween val="midCat"/>
      </c:valAx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0.68653692130418364"/>
          <c:y val="0.34119097154533296"/>
          <c:w val="0.30025680802984372"/>
          <c:h val="0.41385491855704853"/>
        </c:manualLayout>
      </c:layout>
      <c:overlay val="0"/>
      <c:spPr>
        <a:ln w="25400">
          <a:noFill/>
        </a:ln>
      </c:spPr>
      <c:txPr>
        <a:bodyPr/>
        <a:lstStyle/>
        <a:p>
          <a:pPr>
            <a:defRPr sz="1000"/>
          </a:pPr>
          <a:endParaRPr lang="de-DE"/>
        </a:p>
      </c:txPr>
    </c:legend>
    <c:plotVisOnly val="1"/>
    <c:dispBlanksAs val="gap"/>
    <c:showDLblsOverMax val="0"/>
  </c:chart>
  <c:spPr>
    <a:ln w="9525">
      <a:noFill/>
    </a:ln>
  </c:spPr>
  <c:externalData r:id="rId2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C8BD14-D6C0-4004-91BD-55B388129D43}" type="datetimeFigureOut">
              <a:rPr lang="de-AT" smtClean="0"/>
              <a:t>11.12.2017</a:t>
            </a:fld>
            <a:endParaRPr lang="de-A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57BDC5-FF4E-4BCD-A280-E402C0D19FE2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4794447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F62E47-9C76-4E2A-B059-F5E687CDB9AC}" type="datetimeFigureOut">
              <a:rPr lang="de-AT" smtClean="0"/>
              <a:t>11.12.2017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B11A4-7691-418E-B4FD-2419DC1D5B6F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1577640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F62E47-9C76-4E2A-B059-F5E687CDB9AC}" type="datetimeFigureOut">
              <a:rPr lang="de-AT" smtClean="0"/>
              <a:t>11.12.2017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B11A4-7691-418E-B4FD-2419DC1D5B6F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6053362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F62E47-9C76-4E2A-B059-F5E687CDB9AC}" type="datetimeFigureOut">
              <a:rPr lang="de-AT" smtClean="0"/>
              <a:t>11.12.2017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B11A4-7691-418E-B4FD-2419DC1D5B6F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5794765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F62E47-9C76-4E2A-B059-F5E687CDB9AC}" type="datetimeFigureOut">
              <a:rPr lang="de-AT" smtClean="0"/>
              <a:t>11.12.2017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B11A4-7691-418E-B4FD-2419DC1D5B6F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3735939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F62E47-9C76-4E2A-B059-F5E687CDB9AC}" type="datetimeFigureOut">
              <a:rPr lang="de-AT" smtClean="0"/>
              <a:t>11.12.2017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B11A4-7691-418E-B4FD-2419DC1D5B6F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7399048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F62E47-9C76-4E2A-B059-F5E687CDB9AC}" type="datetimeFigureOut">
              <a:rPr lang="de-AT" smtClean="0"/>
              <a:t>11.12.2017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B11A4-7691-418E-B4FD-2419DC1D5B6F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8435861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F62E47-9C76-4E2A-B059-F5E687CDB9AC}" type="datetimeFigureOut">
              <a:rPr lang="de-AT" smtClean="0"/>
              <a:t>11.12.2017</a:t>
            </a:fld>
            <a:endParaRPr lang="de-AT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B11A4-7691-418E-B4FD-2419DC1D5B6F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8854324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F62E47-9C76-4E2A-B059-F5E687CDB9AC}" type="datetimeFigureOut">
              <a:rPr lang="de-AT" smtClean="0"/>
              <a:t>11.12.2017</a:t>
            </a:fld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B11A4-7691-418E-B4FD-2419DC1D5B6F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5968920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F62E47-9C76-4E2A-B059-F5E687CDB9AC}" type="datetimeFigureOut">
              <a:rPr lang="de-AT" smtClean="0"/>
              <a:t>11.12.2017</a:t>
            </a:fld>
            <a:endParaRPr lang="de-AT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B11A4-7691-418E-B4FD-2419DC1D5B6F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9157164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F62E47-9C76-4E2A-B059-F5E687CDB9AC}" type="datetimeFigureOut">
              <a:rPr lang="de-AT" smtClean="0"/>
              <a:t>11.12.2017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B11A4-7691-418E-B4FD-2419DC1D5B6F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9869056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F62E47-9C76-4E2A-B059-F5E687CDB9AC}" type="datetimeFigureOut">
              <a:rPr lang="de-AT" smtClean="0"/>
              <a:t>11.12.2017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B11A4-7691-418E-B4FD-2419DC1D5B6F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589340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F62E47-9C76-4E2A-B059-F5E687CDB9AC}" type="datetimeFigureOut">
              <a:rPr lang="de-AT" smtClean="0"/>
              <a:t>11.12.2017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8B11A4-7691-418E-B4FD-2419DC1D5B6F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9888576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49757120"/>
              </p:ext>
            </p:extLst>
          </p:nvPr>
        </p:nvGraphicFramePr>
        <p:xfrm>
          <a:off x="702372" y="1146845"/>
          <a:ext cx="4032448" cy="26236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822048" y="816656"/>
            <a:ext cx="139422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2000" dirty="0" smtClean="0"/>
              <a:t>MIA PaCa-2</a:t>
            </a:r>
            <a:endParaRPr lang="de-AT" sz="2000" dirty="0"/>
          </a:p>
        </p:txBody>
      </p:sp>
      <p:sp>
        <p:nvSpPr>
          <p:cNvPr id="7" name="Textfeld 1"/>
          <p:cNvSpPr txBox="1"/>
          <p:nvPr/>
        </p:nvSpPr>
        <p:spPr>
          <a:xfrm>
            <a:off x="164704" y="168415"/>
            <a:ext cx="30509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dirty="0" smtClean="0"/>
              <a:t>Hirt et al. Supplement </a:t>
            </a:r>
            <a:r>
              <a:rPr lang="de-AT" dirty="0" err="1" smtClean="0"/>
              <a:t>Figure</a:t>
            </a:r>
            <a:r>
              <a:rPr lang="de-AT" dirty="0" smtClean="0"/>
              <a:t> 1</a:t>
            </a:r>
            <a:endParaRPr lang="de-AT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4888" y="845231"/>
            <a:ext cx="3256357" cy="251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84861916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</Words>
  <Application>Microsoft Office PowerPoint</Application>
  <PresentationFormat>On-screen Show (4:3)</PresentationFormat>
  <Paragraphs>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Larissa</vt:lpstr>
      <vt:lpstr>PowerPoint Presentation</vt:lpstr>
    </vt:vector>
  </TitlesOfParts>
  <Company>Boehringer Ingelheim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Stadtmueller,Dr.,Heinz (FECVA) BIG-AT-V</dc:creator>
  <cp:lastModifiedBy>Waizenegger,Dr.,Irene (FEZ_B02) BIG-AT-V</cp:lastModifiedBy>
  <cp:revision>50</cp:revision>
  <dcterms:created xsi:type="dcterms:W3CDTF">2014-06-12T10:43:09Z</dcterms:created>
  <dcterms:modified xsi:type="dcterms:W3CDTF">2017-12-11T10:15:34Z</dcterms:modified>
</cp:coreProperties>
</file>