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9" r:id="rId2"/>
    <p:sldId id="260" r:id="rId3"/>
    <p:sldId id="258" r:id="rId4"/>
    <p:sldId id="257"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0A315-2ABA-4CC6-A575-2364C2C070F3}" type="datetimeFigureOut">
              <a:rPr lang="en-US" smtClean="0"/>
              <a:t>11/18/2017</a:t>
            </a:fld>
            <a:endParaRPr lang="en-US"/>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B69985-8418-41EE-9466-9069548B1A99}" type="slidenum">
              <a:rPr lang="en-US" smtClean="0"/>
              <a:t>‹#›</a:t>
            </a:fld>
            <a:endParaRPr lang="en-US"/>
          </a:p>
        </p:txBody>
      </p:sp>
    </p:spTree>
    <p:extLst>
      <p:ext uri="{BB962C8B-B14F-4D97-AF65-F5344CB8AC3E}">
        <p14:creationId xmlns:p14="http://schemas.microsoft.com/office/powerpoint/2010/main" val="2103939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738166-6D8F-4DD9-9BCD-1B9105AF3A22}" type="slidenum">
              <a:rPr lang="en-US" smtClean="0"/>
              <a:t>2</a:t>
            </a:fld>
            <a:endParaRPr lang="en-US"/>
          </a:p>
        </p:txBody>
      </p:sp>
    </p:spTree>
    <p:extLst>
      <p:ext uri="{BB962C8B-B14F-4D97-AF65-F5344CB8AC3E}">
        <p14:creationId xmlns:p14="http://schemas.microsoft.com/office/powerpoint/2010/main" val="4103707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a:p>
        </p:txBody>
      </p:sp>
      <p:sp>
        <p:nvSpPr>
          <p:cNvPr id="4" name="日期占位符 3"/>
          <p:cNvSpPr>
            <a:spLocks noGrp="1"/>
          </p:cNvSpPr>
          <p:nvPr>
            <p:ph type="dt" sz="half" idx="10"/>
          </p:nvPr>
        </p:nvSpPr>
        <p:spPr/>
        <p:txBody>
          <a:bodyPr/>
          <a:lstStyle/>
          <a:p>
            <a:fld id="{05925EE1-28B9-49A0-BD4C-3920AB136AE3}" type="datetimeFigureOut">
              <a:rPr lang="en-US" smtClean="0"/>
              <a:t>11/18/2017</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1403EFD4-D2CA-4C56-BD11-38B53E5A4B9C}" type="slidenum">
              <a:rPr lang="en-US" smtClean="0"/>
              <a:t>‹#›</a:t>
            </a:fld>
            <a:endParaRPr lang="en-US"/>
          </a:p>
        </p:txBody>
      </p:sp>
    </p:spTree>
    <p:extLst>
      <p:ext uri="{BB962C8B-B14F-4D97-AF65-F5344CB8AC3E}">
        <p14:creationId xmlns:p14="http://schemas.microsoft.com/office/powerpoint/2010/main" val="3097858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05925EE1-28B9-49A0-BD4C-3920AB136AE3}" type="datetimeFigureOut">
              <a:rPr lang="en-US" smtClean="0"/>
              <a:t>11/18/2017</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1403EFD4-D2CA-4C56-BD11-38B53E5A4B9C}" type="slidenum">
              <a:rPr lang="en-US" smtClean="0"/>
              <a:t>‹#›</a:t>
            </a:fld>
            <a:endParaRPr lang="en-US"/>
          </a:p>
        </p:txBody>
      </p:sp>
    </p:spTree>
    <p:extLst>
      <p:ext uri="{BB962C8B-B14F-4D97-AF65-F5344CB8AC3E}">
        <p14:creationId xmlns:p14="http://schemas.microsoft.com/office/powerpoint/2010/main" val="4213452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05925EE1-28B9-49A0-BD4C-3920AB136AE3}" type="datetimeFigureOut">
              <a:rPr lang="en-US" smtClean="0"/>
              <a:t>11/18/2017</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1403EFD4-D2CA-4C56-BD11-38B53E5A4B9C}" type="slidenum">
              <a:rPr lang="en-US" smtClean="0"/>
              <a:t>‹#›</a:t>
            </a:fld>
            <a:endParaRPr lang="en-US"/>
          </a:p>
        </p:txBody>
      </p:sp>
    </p:spTree>
    <p:extLst>
      <p:ext uri="{BB962C8B-B14F-4D97-AF65-F5344CB8AC3E}">
        <p14:creationId xmlns:p14="http://schemas.microsoft.com/office/powerpoint/2010/main" val="1681083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05925EE1-28B9-49A0-BD4C-3920AB136AE3}" type="datetimeFigureOut">
              <a:rPr lang="en-US" smtClean="0"/>
              <a:t>11/18/2017</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1403EFD4-D2CA-4C56-BD11-38B53E5A4B9C}" type="slidenum">
              <a:rPr lang="en-US" smtClean="0"/>
              <a:t>‹#›</a:t>
            </a:fld>
            <a:endParaRPr lang="en-US"/>
          </a:p>
        </p:txBody>
      </p:sp>
    </p:spTree>
    <p:extLst>
      <p:ext uri="{BB962C8B-B14F-4D97-AF65-F5344CB8AC3E}">
        <p14:creationId xmlns:p14="http://schemas.microsoft.com/office/powerpoint/2010/main" val="2108053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5925EE1-28B9-49A0-BD4C-3920AB136AE3}" type="datetimeFigureOut">
              <a:rPr lang="en-US" smtClean="0"/>
              <a:t>11/18/2017</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1403EFD4-D2CA-4C56-BD11-38B53E5A4B9C}" type="slidenum">
              <a:rPr lang="en-US" smtClean="0"/>
              <a:t>‹#›</a:t>
            </a:fld>
            <a:endParaRPr lang="en-US"/>
          </a:p>
        </p:txBody>
      </p:sp>
    </p:spTree>
    <p:extLst>
      <p:ext uri="{BB962C8B-B14F-4D97-AF65-F5344CB8AC3E}">
        <p14:creationId xmlns:p14="http://schemas.microsoft.com/office/powerpoint/2010/main" val="280734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4"/>
          <p:cNvSpPr>
            <a:spLocks noGrp="1"/>
          </p:cNvSpPr>
          <p:nvPr>
            <p:ph type="dt" sz="half" idx="10"/>
          </p:nvPr>
        </p:nvSpPr>
        <p:spPr/>
        <p:txBody>
          <a:bodyPr/>
          <a:lstStyle/>
          <a:p>
            <a:fld id="{05925EE1-28B9-49A0-BD4C-3920AB136AE3}" type="datetimeFigureOut">
              <a:rPr lang="en-US" smtClean="0"/>
              <a:t>11/18/2017</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1403EFD4-D2CA-4C56-BD11-38B53E5A4B9C}" type="slidenum">
              <a:rPr lang="en-US" smtClean="0"/>
              <a:t>‹#›</a:t>
            </a:fld>
            <a:endParaRPr lang="en-US"/>
          </a:p>
        </p:txBody>
      </p:sp>
    </p:spTree>
    <p:extLst>
      <p:ext uri="{BB962C8B-B14F-4D97-AF65-F5344CB8AC3E}">
        <p14:creationId xmlns:p14="http://schemas.microsoft.com/office/powerpoint/2010/main" val="254626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7" name="日期占位符 6"/>
          <p:cNvSpPr>
            <a:spLocks noGrp="1"/>
          </p:cNvSpPr>
          <p:nvPr>
            <p:ph type="dt" sz="half" idx="10"/>
          </p:nvPr>
        </p:nvSpPr>
        <p:spPr/>
        <p:txBody>
          <a:bodyPr/>
          <a:lstStyle/>
          <a:p>
            <a:fld id="{05925EE1-28B9-49A0-BD4C-3920AB136AE3}" type="datetimeFigureOut">
              <a:rPr lang="en-US" smtClean="0"/>
              <a:t>11/18/2017</a:t>
            </a:fld>
            <a:endParaRPr lang="en-US"/>
          </a:p>
        </p:txBody>
      </p:sp>
      <p:sp>
        <p:nvSpPr>
          <p:cNvPr id="8" name="页脚占位符 7"/>
          <p:cNvSpPr>
            <a:spLocks noGrp="1"/>
          </p:cNvSpPr>
          <p:nvPr>
            <p:ph type="ftr" sz="quarter" idx="11"/>
          </p:nvPr>
        </p:nvSpPr>
        <p:spPr/>
        <p:txBody>
          <a:bodyPr/>
          <a:lstStyle/>
          <a:p>
            <a:endParaRPr lang="en-US"/>
          </a:p>
        </p:txBody>
      </p:sp>
      <p:sp>
        <p:nvSpPr>
          <p:cNvPr id="9" name="灯片编号占位符 8"/>
          <p:cNvSpPr>
            <a:spLocks noGrp="1"/>
          </p:cNvSpPr>
          <p:nvPr>
            <p:ph type="sldNum" sz="quarter" idx="12"/>
          </p:nvPr>
        </p:nvSpPr>
        <p:spPr/>
        <p:txBody>
          <a:bodyPr/>
          <a:lstStyle/>
          <a:p>
            <a:fld id="{1403EFD4-D2CA-4C56-BD11-38B53E5A4B9C}" type="slidenum">
              <a:rPr lang="en-US" smtClean="0"/>
              <a:t>‹#›</a:t>
            </a:fld>
            <a:endParaRPr lang="en-US"/>
          </a:p>
        </p:txBody>
      </p:sp>
    </p:spTree>
    <p:extLst>
      <p:ext uri="{BB962C8B-B14F-4D97-AF65-F5344CB8AC3E}">
        <p14:creationId xmlns:p14="http://schemas.microsoft.com/office/powerpoint/2010/main" val="3048956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日期占位符 2"/>
          <p:cNvSpPr>
            <a:spLocks noGrp="1"/>
          </p:cNvSpPr>
          <p:nvPr>
            <p:ph type="dt" sz="half" idx="10"/>
          </p:nvPr>
        </p:nvSpPr>
        <p:spPr/>
        <p:txBody>
          <a:bodyPr/>
          <a:lstStyle/>
          <a:p>
            <a:fld id="{05925EE1-28B9-49A0-BD4C-3920AB136AE3}" type="datetimeFigureOut">
              <a:rPr lang="en-US" smtClean="0"/>
              <a:t>11/18/2017</a:t>
            </a:fld>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1403EFD4-D2CA-4C56-BD11-38B53E5A4B9C}" type="slidenum">
              <a:rPr lang="en-US" smtClean="0"/>
              <a:t>‹#›</a:t>
            </a:fld>
            <a:endParaRPr lang="en-US"/>
          </a:p>
        </p:txBody>
      </p:sp>
    </p:spTree>
    <p:extLst>
      <p:ext uri="{BB962C8B-B14F-4D97-AF65-F5344CB8AC3E}">
        <p14:creationId xmlns:p14="http://schemas.microsoft.com/office/powerpoint/2010/main" val="3619087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5925EE1-28B9-49A0-BD4C-3920AB136AE3}" type="datetimeFigureOut">
              <a:rPr lang="en-US" smtClean="0"/>
              <a:t>11/18/2017</a:t>
            </a:fld>
            <a:endParaRPr lang="en-US"/>
          </a:p>
        </p:txBody>
      </p:sp>
      <p:sp>
        <p:nvSpPr>
          <p:cNvPr id="3" name="页脚占位符 2"/>
          <p:cNvSpPr>
            <a:spLocks noGrp="1"/>
          </p:cNvSpPr>
          <p:nvPr>
            <p:ph type="ftr" sz="quarter" idx="11"/>
          </p:nvPr>
        </p:nvSpPr>
        <p:spPr/>
        <p:txBody>
          <a:bodyPr/>
          <a:lstStyle/>
          <a:p>
            <a:endParaRPr lang="en-US"/>
          </a:p>
        </p:txBody>
      </p:sp>
      <p:sp>
        <p:nvSpPr>
          <p:cNvPr id="4" name="灯片编号占位符 3"/>
          <p:cNvSpPr>
            <a:spLocks noGrp="1"/>
          </p:cNvSpPr>
          <p:nvPr>
            <p:ph type="sldNum" sz="quarter" idx="12"/>
          </p:nvPr>
        </p:nvSpPr>
        <p:spPr/>
        <p:txBody>
          <a:bodyPr/>
          <a:lstStyle/>
          <a:p>
            <a:fld id="{1403EFD4-D2CA-4C56-BD11-38B53E5A4B9C}" type="slidenum">
              <a:rPr lang="en-US" smtClean="0"/>
              <a:t>‹#›</a:t>
            </a:fld>
            <a:endParaRPr lang="en-US"/>
          </a:p>
        </p:txBody>
      </p:sp>
    </p:spTree>
    <p:extLst>
      <p:ext uri="{BB962C8B-B14F-4D97-AF65-F5344CB8AC3E}">
        <p14:creationId xmlns:p14="http://schemas.microsoft.com/office/powerpoint/2010/main" val="2960624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5925EE1-28B9-49A0-BD4C-3920AB136AE3}" type="datetimeFigureOut">
              <a:rPr lang="en-US" smtClean="0"/>
              <a:t>11/18/2017</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1403EFD4-D2CA-4C56-BD11-38B53E5A4B9C}" type="slidenum">
              <a:rPr lang="en-US" smtClean="0"/>
              <a:t>‹#›</a:t>
            </a:fld>
            <a:endParaRPr lang="en-US"/>
          </a:p>
        </p:txBody>
      </p:sp>
    </p:spTree>
    <p:extLst>
      <p:ext uri="{BB962C8B-B14F-4D97-AF65-F5344CB8AC3E}">
        <p14:creationId xmlns:p14="http://schemas.microsoft.com/office/powerpoint/2010/main" val="1409268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5925EE1-28B9-49A0-BD4C-3920AB136AE3}" type="datetimeFigureOut">
              <a:rPr lang="en-US" smtClean="0"/>
              <a:t>11/18/2017</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1403EFD4-D2CA-4C56-BD11-38B53E5A4B9C}" type="slidenum">
              <a:rPr lang="en-US" smtClean="0"/>
              <a:t>‹#›</a:t>
            </a:fld>
            <a:endParaRPr lang="en-US"/>
          </a:p>
        </p:txBody>
      </p:sp>
    </p:spTree>
    <p:extLst>
      <p:ext uri="{BB962C8B-B14F-4D97-AF65-F5344CB8AC3E}">
        <p14:creationId xmlns:p14="http://schemas.microsoft.com/office/powerpoint/2010/main" val="3372650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endParaRPr 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925EE1-28B9-49A0-BD4C-3920AB136AE3}" type="datetimeFigureOut">
              <a:rPr lang="en-US" smtClean="0"/>
              <a:t>11/18/2017</a:t>
            </a:fld>
            <a:endParaRPr 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03EFD4-D2CA-4C56-BD11-38B53E5A4B9C}" type="slidenum">
              <a:rPr lang="en-US" smtClean="0"/>
              <a:t>‹#›</a:t>
            </a:fld>
            <a:endParaRPr lang="en-US"/>
          </a:p>
        </p:txBody>
      </p:sp>
    </p:spTree>
    <p:extLst>
      <p:ext uri="{BB962C8B-B14F-4D97-AF65-F5344CB8AC3E}">
        <p14:creationId xmlns:p14="http://schemas.microsoft.com/office/powerpoint/2010/main" val="1388474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tiff"/><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tiff"/><Relationship Id="rId7" Type="http://schemas.openxmlformats.org/officeDocument/2006/relationships/image" Target="../media/image8.tif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10" Type="http://schemas.openxmlformats.org/officeDocument/2006/relationships/image" Target="../media/image11.tiff"/><Relationship Id="rId4" Type="http://schemas.openxmlformats.org/officeDocument/2006/relationships/image" Target="../media/image5.tiff"/><Relationship Id="rId9" Type="http://schemas.openxmlformats.org/officeDocument/2006/relationships/image" Target="../media/image10.tiff"/></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Mingjie -project\figures\PPT\supplementary  Western  p-erk erk\supplementary  GAPDH.tif"/>
          <p:cNvPicPr preferRelativeResize="0">
            <a:picLocks noChangeArrowheads="1"/>
          </p:cNvPicPr>
          <p:nvPr/>
        </p:nvPicPr>
        <p:blipFill>
          <a:blip r:embed="rId2" cstate="print">
            <a:grayscl/>
            <a:extLst>
              <a:ext uri="{28A0092B-C50C-407E-A947-70E740481C1C}">
                <a14:useLocalDpi xmlns:a14="http://schemas.microsoft.com/office/drawing/2010/main" val="0"/>
              </a:ext>
            </a:extLst>
          </a:blip>
          <a:srcRect/>
          <a:stretch>
            <a:fillRect/>
          </a:stretch>
        </p:blipFill>
        <p:spPr bwMode="auto">
          <a:xfrm>
            <a:off x="3810000" y="2404773"/>
            <a:ext cx="1874520" cy="34747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Mingjie -project\figures\PPT\supplementary  Western  p-erk erk\weatern  erk.tif"/>
          <p:cNvPicPr preferRelativeResize="0">
            <a:picLocks noChangeArrowheads="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3810000" y="1905000"/>
            <a:ext cx="1874520" cy="3474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Mingjie -project\figures\PPT\supplementary  Western  p-erk erk\weatern perk.tif"/>
          <p:cNvPicPr preferRelativeResize="0">
            <a:picLocks noChangeArrowheads="1"/>
          </p:cNvPicPr>
          <p:nvPr/>
        </p:nvPicPr>
        <p:blipFill>
          <a:blip r:embed="rId4" cstate="print">
            <a:grayscl/>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810000" y="1405226"/>
            <a:ext cx="1874520" cy="34747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7"/>
          <p:cNvSpPr/>
          <p:nvPr/>
        </p:nvSpPr>
        <p:spPr>
          <a:xfrm>
            <a:off x="2934607" y="1444908"/>
            <a:ext cx="903101" cy="261610"/>
          </a:xfrm>
          <a:prstGeom prst="rect">
            <a:avLst/>
          </a:prstGeom>
        </p:spPr>
        <p:txBody>
          <a:bodyPr wrap="square">
            <a:spAutoFit/>
          </a:bodyPr>
          <a:lstStyle/>
          <a:p>
            <a:pPr algn="r"/>
            <a:r>
              <a:rPr lang="en-US" sz="1100" dirty="0">
                <a:latin typeface="Arial" panose="020B0604020202020204" pitchFamily="34" charset="0"/>
                <a:cs typeface="Arial" panose="020B0604020202020204" pitchFamily="34" charset="0"/>
              </a:rPr>
              <a:t>p-ERK1/2</a:t>
            </a:r>
          </a:p>
        </p:txBody>
      </p:sp>
      <p:sp>
        <p:nvSpPr>
          <p:cNvPr id="8" name="Rectangle 7"/>
          <p:cNvSpPr/>
          <p:nvPr/>
        </p:nvSpPr>
        <p:spPr>
          <a:xfrm>
            <a:off x="2978598" y="1918537"/>
            <a:ext cx="859110" cy="261610"/>
          </a:xfrm>
          <a:prstGeom prst="rect">
            <a:avLst/>
          </a:prstGeom>
        </p:spPr>
        <p:txBody>
          <a:bodyPr wrap="square">
            <a:spAutoFit/>
          </a:bodyPr>
          <a:lstStyle/>
          <a:p>
            <a:pPr algn="r"/>
            <a:r>
              <a:rPr lang="en-US" sz="1100" dirty="0">
                <a:latin typeface="Arial" panose="020B0604020202020204" pitchFamily="34" charset="0"/>
                <a:cs typeface="Arial" panose="020B0604020202020204" pitchFamily="34" charset="0"/>
              </a:rPr>
              <a:t>t-ERK1/2</a:t>
            </a:r>
          </a:p>
        </p:txBody>
      </p:sp>
      <p:sp>
        <p:nvSpPr>
          <p:cNvPr id="9" name="Rectangle 7"/>
          <p:cNvSpPr/>
          <p:nvPr/>
        </p:nvSpPr>
        <p:spPr>
          <a:xfrm>
            <a:off x="2934607" y="2410760"/>
            <a:ext cx="903101" cy="261610"/>
          </a:xfrm>
          <a:prstGeom prst="rect">
            <a:avLst/>
          </a:prstGeom>
        </p:spPr>
        <p:txBody>
          <a:bodyPr wrap="square">
            <a:spAutoFit/>
          </a:bodyPr>
          <a:lstStyle/>
          <a:p>
            <a:pPr algn="r"/>
            <a:r>
              <a:rPr lang="en-US" sz="1100" dirty="0">
                <a:latin typeface="Arial" panose="020B0604020202020204" pitchFamily="34" charset="0"/>
                <a:cs typeface="Arial" panose="020B0604020202020204" pitchFamily="34" charset="0"/>
              </a:rPr>
              <a:t>GAPDH</a:t>
            </a:r>
          </a:p>
        </p:txBody>
      </p:sp>
      <p:sp>
        <p:nvSpPr>
          <p:cNvPr id="10" name="Rectangle 7"/>
          <p:cNvSpPr/>
          <p:nvPr/>
        </p:nvSpPr>
        <p:spPr>
          <a:xfrm>
            <a:off x="5660931" y="1146652"/>
            <a:ext cx="560467" cy="261610"/>
          </a:xfrm>
          <a:prstGeom prst="rect">
            <a:avLst/>
          </a:prstGeom>
        </p:spPr>
        <p:txBody>
          <a:bodyPr wrap="square">
            <a:spAutoFit/>
          </a:bodyPr>
          <a:lstStyle/>
          <a:p>
            <a:r>
              <a:rPr lang="en-US" sz="1100" dirty="0">
                <a:latin typeface="Arial" pitchFamily="34" charset="0"/>
                <a:cs typeface="Arial" pitchFamily="34" charset="0"/>
              </a:rPr>
              <a:t>KD</a:t>
            </a:r>
          </a:p>
        </p:txBody>
      </p:sp>
      <p:sp>
        <p:nvSpPr>
          <p:cNvPr id="11" name="Rectangle 7"/>
          <p:cNvSpPr/>
          <p:nvPr/>
        </p:nvSpPr>
        <p:spPr>
          <a:xfrm>
            <a:off x="5647576" y="1438240"/>
            <a:ext cx="803240" cy="261610"/>
          </a:xfrm>
          <a:prstGeom prst="rect">
            <a:avLst/>
          </a:prstGeom>
        </p:spPr>
        <p:txBody>
          <a:bodyPr wrap="square">
            <a:spAutoFit/>
          </a:bodyPr>
          <a:lstStyle/>
          <a:p>
            <a:r>
              <a:rPr lang="en-US" sz="1100" dirty="0">
                <a:latin typeface="Arial" pitchFamily="34" charset="0"/>
                <a:cs typeface="Arial" pitchFamily="34" charset="0"/>
              </a:rPr>
              <a:t>42,44</a:t>
            </a:r>
          </a:p>
        </p:txBody>
      </p:sp>
      <p:sp>
        <p:nvSpPr>
          <p:cNvPr id="12" name="Rectangle 7"/>
          <p:cNvSpPr/>
          <p:nvPr/>
        </p:nvSpPr>
        <p:spPr>
          <a:xfrm>
            <a:off x="5647576" y="1985404"/>
            <a:ext cx="728318" cy="261610"/>
          </a:xfrm>
          <a:prstGeom prst="rect">
            <a:avLst/>
          </a:prstGeom>
        </p:spPr>
        <p:txBody>
          <a:bodyPr wrap="square">
            <a:spAutoFit/>
          </a:bodyPr>
          <a:lstStyle/>
          <a:p>
            <a:r>
              <a:rPr lang="en-US" sz="1100" dirty="0">
                <a:latin typeface="Arial" pitchFamily="34" charset="0"/>
                <a:cs typeface="Arial" pitchFamily="34" charset="0"/>
              </a:rPr>
              <a:t>42,44</a:t>
            </a:r>
          </a:p>
        </p:txBody>
      </p:sp>
      <p:sp>
        <p:nvSpPr>
          <p:cNvPr id="13" name="Rectangle 7"/>
          <p:cNvSpPr/>
          <p:nvPr/>
        </p:nvSpPr>
        <p:spPr>
          <a:xfrm>
            <a:off x="5647576" y="2472163"/>
            <a:ext cx="728318" cy="261610"/>
          </a:xfrm>
          <a:prstGeom prst="rect">
            <a:avLst/>
          </a:prstGeom>
        </p:spPr>
        <p:txBody>
          <a:bodyPr wrap="square">
            <a:spAutoFit/>
          </a:bodyPr>
          <a:lstStyle/>
          <a:p>
            <a:r>
              <a:rPr lang="en-US" sz="1100" dirty="0">
                <a:latin typeface="Arial" pitchFamily="34" charset="0"/>
                <a:cs typeface="Arial" pitchFamily="34" charset="0"/>
              </a:rPr>
              <a:t>38</a:t>
            </a:r>
          </a:p>
        </p:txBody>
      </p:sp>
      <p:sp>
        <p:nvSpPr>
          <p:cNvPr id="14" name="TextBox 29"/>
          <p:cNvSpPr txBox="1">
            <a:spLocks noChangeArrowheads="1"/>
          </p:cNvSpPr>
          <p:nvPr/>
        </p:nvSpPr>
        <p:spPr bwMode="auto">
          <a:xfrm rot="19500000">
            <a:off x="3119365" y="3060389"/>
            <a:ext cx="9879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FontTx/>
              <a:buNone/>
            </a:pPr>
            <a:r>
              <a:rPr lang="en-US" altLang="zh-CN" sz="1100" dirty="0">
                <a:latin typeface="Arial" charset="0"/>
                <a:cs typeface="Arial" charset="0"/>
              </a:rPr>
              <a:t>KKU213</a:t>
            </a:r>
          </a:p>
        </p:txBody>
      </p:sp>
      <p:sp>
        <p:nvSpPr>
          <p:cNvPr id="15" name="TextBox 29"/>
          <p:cNvSpPr txBox="1">
            <a:spLocks noChangeArrowheads="1"/>
          </p:cNvSpPr>
          <p:nvPr/>
        </p:nvSpPr>
        <p:spPr bwMode="auto">
          <a:xfrm rot="19500000">
            <a:off x="3362216" y="3066747"/>
            <a:ext cx="9879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FontTx/>
              <a:buNone/>
            </a:pPr>
            <a:r>
              <a:rPr lang="en-US" altLang="zh-CN" sz="1100" dirty="0">
                <a:latin typeface="Arial" charset="0"/>
                <a:cs typeface="Arial" charset="0"/>
              </a:rPr>
              <a:t>HuCCT1</a:t>
            </a:r>
          </a:p>
        </p:txBody>
      </p:sp>
      <p:sp>
        <p:nvSpPr>
          <p:cNvPr id="16" name="TextBox 29"/>
          <p:cNvSpPr txBox="1">
            <a:spLocks noChangeArrowheads="1"/>
          </p:cNvSpPr>
          <p:nvPr/>
        </p:nvSpPr>
        <p:spPr bwMode="auto">
          <a:xfrm rot="19500000">
            <a:off x="3631157" y="3041893"/>
            <a:ext cx="9879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FontTx/>
              <a:buNone/>
            </a:pPr>
            <a:r>
              <a:rPr lang="en-US" altLang="zh-CN" sz="1100" dirty="0">
                <a:latin typeface="Arial" charset="0"/>
                <a:cs typeface="Arial" charset="0"/>
              </a:rPr>
              <a:t>RBE</a:t>
            </a:r>
          </a:p>
        </p:txBody>
      </p:sp>
      <p:sp>
        <p:nvSpPr>
          <p:cNvPr id="17" name="TextBox 29"/>
          <p:cNvSpPr txBox="1">
            <a:spLocks noChangeArrowheads="1"/>
          </p:cNvSpPr>
          <p:nvPr/>
        </p:nvSpPr>
        <p:spPr bwMode="auto">
          <a:xfrm rot="19500000">
            <a:off x="3884663" y="3060991"/>
            <a:ext cx="9879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FontTx/>
              <a:buNone/>
            </a:pPr>
            <a:r>
              <a:rPr lang="en-US" altLang="zh-CN" sz="1100" dirty="0">
                <a:latin typeface="Arial" charset="0"/>
                <a:cs typeface="Arial" charset="0"/>
              </a:rPr>
              <a:t>KMCH</a:t>
            </a:r>
          </a:p>
        </p:txBody>
      </p:sp>
      <p:sp>
        <p:nvSpPr>
          <p:cNvPr id="18" name="TextBox 29"/>
          <p:cNvSpPr txBox="1">
            <a:spLocks noChangeArrowheads="1"/>
          </p:cNvSpPr>
          <p:nvPr/>
        </p:nvSpPr>
        <p:spPr bwMode="auto">
          <a:xfrm rot="19500000">
            <a:off x="4127517" y="3058113"/>
            <a:ext cx="9879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FontTx/>
              <a:buNone/>
            </a:pPr>
            <a:r>
              <a:rPr lang="en-US" altLang="zh-CN" sz="1100" dirty="0">
                <a:latin typeface="Arial" charset="0"/>
                <a:cs typeface="Arial" charset="0"/>
              </a:rPr>
              <a:t>Huh28</a:t>
            </a:r>
          </a:p>
        </p:txBody>
      </p:sp>
      <p:sp>
        <p:nvSpPr>
          <p:cNvPr id="19" name="TextBox 29"/>
          <p:cNvSpPr txBox="1">
            <a:spLocks noChangeArrowheads="1"/>
          </p:cNvSpPr>
          <p:nvPr/>
        </p:nvSpPr>
        <p:spPr bwMode="auto">
          <a:xfrm rot="19500000">
            <a:off x="4477524" y="3045999"/>
            <a:ext cx="9879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FontTx/>
              <a:buNone/>
            </a:pPr>
            <a:r>
              <a:rPr lang="en-US" altLang="zh-CN" sz="1100" dirty="0">
                <a:latin typeface="Arial" charset="0"/>
                <a:cs typeface="Arial" charset="0"/>
              </a:rPr>
              <a:t>MzCha-1</a:t>
            </a:r>
          </a:p>
        </p:txBody>
      </p:sp>
      <p:sp>
        <p:nvSpPr>
          <p:cNvPr id="20" name="TextBox 29"/>
          <p:cNvSpPr txBox="1">
            <a:spLocks noChangeArrowheads="1"/>
          </p:cNvSpPr>
          <p:nvPr/>
        </p:nvSpPr>
        <p:spPr bwMode="auto">
          <a:xfrm rot="19500000">
            <a:off x="4751426" y="3033883"/>
            <a:ext cx="9879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FontTx/>
              <a:buNone/>
            </a:pPr>
            <a:r>
              <a:rPr lang="en-US" altLang="zh-CN" sz="1100" dirty="0">
                <a:latin typeface="Arial" charset="0"/>
                <a:cs typeface="Arial" charset="0"/>
              </a:rPr>
              <a:t>OCUG</a:t>
            </a:r>
          </a:p>
        </p:txBody>
      </p:sp>
      <p:sp>
        <p:nvSpPr>
          <p:cNvPr id="2" name="TextBox 1"/>
          <p:cNvSpPr txBox="1"/>
          <p:nvPr/>
        </p:nvSpPr>
        <p:spPr>
          <a:xfrm>
            <a:off x="685800" y="4038600"/>
            <a:ext cx="7924800" cy="646331"/>
          </a:xfrm>
          <a:prstGeom prst="rect">
            <a:avLst/>
          </a:prstGeom>
          <a:noFill/>
        </p:spPr>
        <p:txBody>
          <a:bodyPr wrap="square" rtlCol="0">
            <a:spAutoFit/>
          </a:bodyPr>
          <a:lstStyle/>
          <a:p>
            <a:pPr>
              <a:lnSpc>
                <a:spcPct val="150000"/>
              </a:lnSpc>
            </a:pPr>
            <a:r>
              <a:rPr lang="en-US" sz="1200" b="1" dirty="0">
                <a:latin typeface="Arial" panose="020B0604020202020204" pitchFamily="34" charset="0"/>
                <a:cs typeface="Arial" panose="020B0604020202020204" pitchFamily="34" charset="0"/>
              </a:rPr>
              <a:t>Supplemental Figure 1: MAPK pathway status in the panel of 7 human CCA cell lines. </a:t>
            </a:r>
            <a:r>
              <a:rPr lang="en-US" sz="1200" dirty="0">
                <a:latin typeface="Arial" panose="020B0604020202020204" pitchFamily="34" charset="0"/>
                <a:cs typeface="Arial" panose="020B0604020202020204" pitchFamily="34" charset="0"/>
              </a:rPr>
              <a:t>p-ERK1/2 expression was detected using Western blotting. Total (t-)ERK1/2 and GAPDH were used as loading control.</a:t>
            </a:r>
          </a:p>
        </p:txBody>
      </p:sp>
    </p:spTree>
    <p:extLst>
      <p:ext uri="{BB962C8B-B14F-4D97-AF65-F5344CB8AC3E}">
        <p14:creationId xmlns:p14="http://schemas.microsoft.com/office/powerpoint/2010/main" val="4106839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504599"/>
            <a:ext cx="338554"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A</a:t>
            </a:r>
          </a:p>
        </p:txBody>
      </p:sp>
      <p:sp>
        <p:nvSpPr>
          <p:cNvPr id="5" name="TextBox 4"/>
          <p:cNvSpPr txBox="1"/>
          <p:nvPr/>
        </p:nvSpPr>
        <p:spPr>
          <a:xfrm>
            <a:off x="3622956" y="504599"/>
            <a:ext cx="338554"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B</a:t>
            </a:r>
          </a:p>
        </p:txBody>
      </p:sp>
      <p:sp>
        <p:nvSpPr>
          <p:cNvPr id="6" name="TextBox 5"/>
          <p:cNvSpPr txBox="1"/>
          <p:nvPr/>
        </p:nvSpPr>
        <p:spPr>
          <a:xfrm>
            <a:off x="3622956" y="3429000"/>
            <a:ext cx="35137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D</a:t>
            </a:r>
          </a:p>
        </p:txBody>
      </p:sp>
      <p:sp>
        <p:nvSpPr>
          <p:cNvPr id="7" name="TextBox 6"/>
          <p:cNvSpPr txBox="1"/>
          <p:nvPr/>
        </p:nvSpPr>
        <p:spPr>
          <a:xfrm>
            <a:off x="609600" y="3429000"/>
            <a:ext cx="35137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C</a:t>
            </a:r>
          </a:p>
        </p:txBody>
      </p:sp>
      <p:pic>
        <p:nvPicPr>
          <p:cNvPr id="1027" name="Picture 3" descr="D:\Mingjie -project\figures\PPT\KMCH-U0126-P.tif"/>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9185" y="709910"/>
            <a:ext cx="256032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Mingjie -project\figures\PPT\KMCH-PD901-P.tif"/>
          <p:cNvPicPr preferRelativeResize="0">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99071" y="709910"/>
            <a:ext cx="256032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Mingjie -project\figures\PPT\KMCH-PD901-A.tif"/>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99071" y="2093908"/>
            <a:ext cx="256032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D:\Mingjie -project\figures\PPT\Huh28-U0126-A.tif"/>
          <p:cNvPicPr preferRelativeResize="0">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9185" y="5181512"/>
            <a:ext cx="256032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D:\Mingjie -project\figures\PPT\Huh28-U0126-P.tif"/>
          <p:cNvPicPr preferRelativeResize="0">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9185" y="3690978"/>
            <a:ext cx="256032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D:\Mingjie -project\figures\PPT\Huh28-PD901-A.tif"/>
          <p:cNvPicPr preferRelativeResize="0">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999071" y="5181512"/>
            <a:ext cx="256032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D:\Mingjie -project\figures\PPT\Huh28-PD901-P.tif"/>
          <p:cNvPicPr preferRelativeResize="0">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999071" y="3690978"/>
            <a:ext cx="2560320" cy="1371600"/>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p:cNvSpPr txBox="1"/>
          <p:nvPr/>
        </p:nvSpPr>
        <p:spPr>
          <a:xfrm>
            <a:off x="4472024" y="2911610"/>
            <a:ext cx="255198"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a:t>
            </a:r>
          </a:p>
        </p:txBody>
      </p:sp>
      <p:sp>
        <p:nvSpPr>
          <p:cNvPr id="39" name="TextBox 38"/>
          <p:cNvSpPr txBox="1"/>
          <p:nvPr/>
        </p:nvSpPr>
        <p:spPr>
          <a:xfrm>
            <a:off x="1986152" y="4217661"/>
            <a:ext cx="255198"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a:t>
            </a:r>
          </a:p>
        </p:txBody>
      </p:sp>
      <p:sp>
        <p:nvSpPr>
          <p:cNvPr id="42" name="TextBox 41"/>
          <p:cNvSpPr txBox="1"/>
          <p:nvPr/>
        </p:nvSpPr>
        <p:spPr>
          <a:xfrm>
            <a:off x="4946688" y="4135267"/>
            <a:ext cx="255198"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a:t>
            </a:r>
          </a:p>
        </p:txBody>
      </p:sp>
      <p:sp>
        <p:nvSpPr>
          <p:cNvPr id="43" name="TextBox 42"/>
          <p:cNvSpPr txBox="1"/>
          <p:nvPr/>
        </p:nvSpPr>
        <p:spPr>
          <a:xfrm>
            <a:off x="5426449" y="3994140"/>
            <a:ext cx="255198"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a:t>
            </a:r>
          </a:p>
        </p:txBody>
      </p:sp>
      <p:sp>
        <p:nvSpPr>
          <p:cNvPr id="44" name="TextBox 43"/>
          <p:cNvSpPr txBox="1"/>
          <p:nvPr/>
        </p:nvSpPr>
        <p:spPr>
          <a:xfrm>
            <a:off x="4479699" y="6004272"/>
            <a:ext cx="255198"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a:t>
            </a:r>
          </a:p>
        </p:txBody>
      </p:sp>
      <p:sp>
        <p:nvSpPr>
          <p:cNvPr id="10" name="TextBox 9"/>
          <p:cNvSpPr txBox="1"/>
          <p:nvPr/>
        </p:nvSpPr>
        <p:spPr>
          <a:xfrm>
            <a:off x="6781800" y="2957268"/>
            <a:ext cx="2133600" cy="3785652"/>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Supplemental Figure 2: Effect of the MEK inhibitors U0126 and PD901 on the cell proliferation and apoptosis of K-Ras wild-type KMCH and Huh28 human CCA cell lines. </a:t>
            </a:r>
            <a:r>
              <a:rPr lang="en-US" sz="1200" dirty="0">
                <a:latin typeface="Arial" panose="020B0604020202020204" pitchFamily="34" charset="0"/>
                <a:cs typeface="Arial" panose="020B0604020202020204" pitchFamily="34" charset="0"/>
              </a:rPr>
              <a:t>(A and B) Cell proliferation and apoptosis rates of KMCH cells treated with U0126 (A) or PD901 (B). (C and D) Cell proliferation and apoptosis rates of Huh28 cells treated with U0126 (C) or PD901 (D). Tukey Kramer test, p&lt;0.05, a: vs untreated cells; b: vs DMSO treated cells; c: vs PD901 0.1µM.</a:t>
            </a:r>
          </a:p>
          <a:p>
            <a:pPr algn="just"/>
            <a:endParaRPr lang="en-US" sz="1200" dirty="0">
              <a:latin typeface="Arial" panose="020B0604020202020204" pitchFamily="34" charset="0"/>
              <a:cs typeface="Arial" panose="020B0604020202020204" pitchFamily="34" charset="0"/>
            </a:endParaRPr>
          </a:p>
        </p:txBody>
      </p:sp>
      <p:sp>
        <p:nvSpPr>
          <p:cNvPr id="3" name="TextBox 2"/>
          <p:cNvSpPr txBox="1"/>
          <p:nvPr/>
        </p:nvSpPr>
        <p:spPr>
          <a:xfrm>
            <a:off x="1594197" y="412266"/>
            <a:ext cx="63671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KMCH</a:t>
            </a:r>
          </a:p>
        </p:txBody>
      </p:sp>
      <p:sp>
        <p:nvSpPr>
          <p:cNvPr id="47" name="TextBox 46"/>
          <p:cNvSpPr txBox="1"/>
          <p:nvPr/>
        </p:nvSpPr>
        <p:spPr>
          <a:xfrm>
            <a:off x="4727222" y="412266"/>
            <a:ext cx="63671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KMCH</a:t>
            </a:r>
          </a:p>
        </p:txBody>
      </p:sp>
      <p:sp>
        <p:nvSpPr>
          <p:cNvPr id="48" name="TextBox 47"/>
          <p:cNvSpPr txBox="1"/>
          <p:nvPr/>
        </p:nvSpPr>
        <p:spPr>
          <a:xfrm>
            <a:off x="1595800" y="3475166"/>
            <a:ext cx="63511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Huh28</a:t>
            </a:r>
          </a:p>
        </p:txBody>
      </p:sp>
      <p:sp>
        <p:nvSpPr>
          <p:cNvPr id="49" name="TextBox 48"/>
          <p:cNvSpPr txBox="1"/>
          <p:nvPr/>
        </p:nvSpPr>
        <p:spPr>
          <a:xfrm>
            <a:off x="4728825" y="3475166"/>
            <a:ext cx="63511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Huh28</a:t>
            </a:r>
          </a:p>
        </p:txBody>
      </p:sp>
      <p:grpSp>
        <p:nvGrpSpPr>
          <p:cNvPr id="56" name="Group 55"/>
          <p:cNvGrpSpPr/>
          <p:nvPr/>
        </p:nvGrpSpPr>
        <p:grpSpPr>
          <a:xfrm>
            <a:off x="5428275" y="5625620"/>
            <a:ext cx="255198" cy="380318"/>
            <a:chOff x="1248046" y="1077389"/>
            <a:chExt cx="255198" cy="380318"/>
          </a:xfrm>
        </p:grpSpPr>
        <p:sp>
          <p:nvSpPr>
            <p:cNvPr id="57" name="TextBox 56"/>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58" name="TextBox 57"/>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59" name="Group 58"/>
          <p:cNvGrpSpPr/>
          <p:nvPr/>
        </p:nvGrpSpPr>
        <p:grpSpPr>
          <a:xfrm>
            <a:off x="4588680" y="2628381"/>
            <a:ext cx="255198" cy="488210"/>
            <a:chOff x="687922" y="3516292"/>
            <a:chExt cx="255198" cy="488210"/>
          </a:xfrm>
        </p:grpSpPr>
        <p:grpSp>
          <p:nvGrpSpPr>
            <p:cNvPr id="60" name="Group 59"/>
            <p:cNvGrpSpPr/>
            <p:nvPr/>
          </p:nvGrpSpPr>
          <p:grpSpPr>
            <a:xfrm>
              <a:off x="687922" y="3516292"/>
              <a:ext cx="255198" cy="345359"/>
              <a:chOff x="1248046" y="1077389"/>
              <a:chExt cx="255198" cy="380318"/>
            </a:xfrm>
          </p:grpSpPr>
          <p:sp>
            <p:nvSpPr>
              <p:cNvPr id="62" name="TextBox 61"/>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63" name="TextBox 62"/>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61" name="TextBox 60"/>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64" name="Group 63"/>
          <p:cNvGrpSpPr/>
          <p:nvPr/>
        </p:nvGrpSpPr>
        <p:grpSpPr>
          <a:xfrm>
            <a:off x="2505722" y="848440"/>
            <a:ext cx="255198" cy="380318"/>
            <a:chOff x="1248046" y="1077389"/>
            <a:chExt cx="255198" cy="380318"/>
          </a:xfrm>
        </p:grpSpPr>
        <p:sp>
          <p:nvSpPr>
            <p:cNvPr id="65" name="TextBox 64"/>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66" name="TextBox 65"/>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67" name="Group 66"/>
          <p:cNvGrpSpPr/>
          <p:nvPr/>
        </p:nvGrpSpPr>
        <p:grpSpPr>
          <a:xfrm>
            <a:off x="1457720" y="2093908"/>
            <a:ext cx="255198" cy="380318"/>
            <a:chOff x="1248046" y="1077389"/>
            <a:chExt cx="255198" cy="380318"/>
          </a:xfrm>
        </p:grpSpPr>
        <p:sp>
          <p:nvSpPr>
            <p:cNvPr id="68" name="TextBox 67"/>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69" name="TextBox 68"/>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70" name="Group 69"/>
          <p:cNvGrpSpPr/>
          <p:nvPr/>
        </p:nvGrpSpPr>
        <p:grpSpPr>
          <a:xfrm>
            <a:off x="1986152" y="2093908"/>
            <a:ext cx="255198" cy="380318"/>
            <a:chOff x="1248046" y="1077389"/>
            <a:chExt cx="255198" cy="380318"/>
          </a:xfrm>
        </p:grpSpPr>
        <p:sp>
          <p:nvSpPr>
            <p:cNvPr id="71" name="TextBox 70"/>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72" name="TextBox 71"/>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pic>
        <p:nvPicPr>
          <p:cNvPr id="76" name="Picture 2" descr="D:\Mingjie -project\figures\PPT\KMCH-U0126-A.tif"/>
          <p:cNvPicPr preferRelativeResize="0">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73212" y="2093908"/>
            <a:ext cx="2560320" cy="1371600"/>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nvGrpSpPr>
        <p:grpSpPr>
          <a:xfrm>
            <a:off x="1441747" y="2715368"/>
            <a:ext cx="255198" cy="380318"/>
            <a:chOff x="1248046" y="1077389"/>
            <a:chExt cx="255198" cy="380318"/>
          </a:xfrm>
        </p:grpSpPr>
        <p:sp>
          <p:nvSpPr>
            <p:cNvPr id="78" name="TextBox 77"/>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79" name="TextBox 78"/>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80" name="Group 79"/>
          <p:cNvGrpSpPr/>
          <p:nvPr/>
        </p:nvGrpSpPr>
        <p:grpSpPr>
          <a:xfrm>
            <a:off x="1970179" y="2449028"/>
            <a:ext cx="255198" cy="380318"/>
            <a:chOff x="1248046" y="1077389"/>
            <a:chExt cx="255198" cy="380318"/>
          </a:xfrm>
        </p:grpSpPr>
        <p:sp>
          <p:nvSpPr>
            <p:cNvPr id="81" name="TextBox 80"/>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82" name="TextBox 81"/>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83" name="Group 82"/>
          <p:cNvGrpSpPr/>
          <p:nvPr/>
        </p:nvGrpSpPr>
        <p:grpSpPr>
          <a:xfrm>
            <a:off x="2487529" y="1987372"/>
            <a:ext cx="255198" cy="380318"/>
            <a:chOff x="1248046" y="1077389"/>
            <a:chExt cx="255198" cy="380318"/>
          </a:xfrm>
        </p:grpSpPr>
        <p:sp>
          <p:nvSpPr>
            <p:cNvPr id="84" name="TextBox 83"/>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85" name="TextBox 84"/>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86" name="Group 85"/>
          <p:cNvGrpSpPr/>
          <p:nvPr/>
        </p:nvGrpSpPr>
        <p:grpSpPr>
          <a:xfrm>
            <a:off x="1464916" y="5805687"/>
            <a:ext cx="255198" cy="380318"/>
            <a:chOff x="1248046" y="1077389"/>
            <a:chExt cx="255198" cy="380318"/>
          </a:xfrm>
        </p:grpSpPr>
        <p:sp>
          <p:nvSpPr>
            <p:cNvPr id="87" name="TextBox 86"/>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88" name="TextBox 87"/>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89" name="Group 88"/>
          <p:cNvGrpSpPr/>
          <p:nvPr/>
        </p:nvGrpSpPr>
        <p:grpSpPr>
          <a:xfrm>
            <a:off x="1984470" y="5557103"/>
            <a:ext cx="255198" cy="380318"/>
            <a:chOff x="1248046" y="1077389"/>
            <a:chExt cx="255198" cy="380318"/>
          </a:xfrm>
        </p:grpSpPr>
        <p:sp>
          <p:nvSpPr>
            <p:cNvPr id="90" name="TextBox 89"/>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91" name="TextBox 90"/>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92" name="Group 91"/>
          <p:cNvGrpSpPr/>
          <p:nvPr/>
        </p:nvGrpSpPr>
        <p:grpSpPr>
          <a:xfrm>
            <a:off x="2510698" y="5193105"/>
            <a:ext cx="255198" cy="380318"/>
            <a:chOff x="1248046" y="1077389"/>
            <a:chExt cx="255198" cy="380318"/>
          </a:xfrm>
        </p:grpSpPr>
        <p:sp>
          <p:nvSpPr>
            <p:cNvPr id="93" name="TextBox 92"/>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94" name="TextBox 93"/>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95" name="Group 94"/>
          <p:cNvGrpSpPr/>
          <p:nvPr/>
        </p:nvGrpSpPr>
        <p:grpSpPr>
          <a:xfrm>
            <a:off x="2510698" y="3931183"/>
            <a:ext cx="255198" cy="380318"/>
            <a:chOff x="1248046" y="1077389"/>
            <a:chExt cx="255198" cy="380318"/>
          </a:xfrm>
        </p:grpSpPr>
        <p:sp>
          <p:nvSpPr>
            <p:cNvPr id="96" name="TextBox 95"/>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97" name="TextBox 96"/>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98" name="Group 97"/>
          <p:cNvGrpSpPr/>
          <p:nvPr/>
        </p:nvGrpSpPr>
        <p:grpSpPr>
          <a:xfrm>
            <a:off x="5055469" y="2403202"/>
            <a:ext cx="255198" cy="488210"/>
            <a:chOff x="687922" y="3516292"/>
            <a:chExt cx="255198" cy="488210"/>
          </a:xfrm>
        </p:grpSpPr>
        <p:grpSp>
          <p:nvGrpSpPr>
            <p:cNvPr id="99" name="Group 98"/>
            <p:cNvGrpSpPr/>
            <p:nvPr/>
          </p:nvGrpSpPr>
          <p:grpSpPr>
            <a:xfrm>
              <a:off x="687922" y="3516292"/>
              <a:ext cx="255198" cy="345359"/>
              <a:chOff x="1248046" y="1077389"/>
              <a:chExt cx="255198" cy="380318"/>
            </a:xfrm>
          </p:grpSpPr>
          <p:sp>
            <p:nvSpPr>
              <p:cNvPr id="101" name="TextBox 100"/>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02" name="TextBox 101"/>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100" name="TextBox 99"/>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103" name="Group 102"/>
          <p:cNvGrpSpPr/>
          <p:nvPr/>
        </p:nvGrpSpPr>
        <p:grpSpPr>
          <a:xfrm>
            <a:off x="5536292" y="2136101"/>
            <a:ext cx="255198" cy="488210"/>
            <a:chOff x="687922" y="3516292"/>
            <a:chExt cx="255198" cy="488210"/>
          </a:xfrm>
        </p:grpSpPr>
        <p:grpSp>
          <p:nvGrpSpPr>
            <p:cNvPr id="104" name="Group 103"/>
            <p:cNvGrpSpPr/>
            <p:nvPr/>
          </p:nvGrpSpPr>
          <p:grpSpPr>
            <a:xfrm>
              <a:off x="687922" y="3516292"/>
              <a:ext cx="255198" cy="345359"/>
              <a:chOff x="1248046" y="1077389"/>
              <a:chExt cx="255198" cy="380318"/>
            </a:xfrm>
          </p:grpSpPr>
          <p:sp>
            <p:nvSpPr>
              <p:cNvPr id="106" name="TextBox 105"/>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07" name="TextBox 106"/>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105" name="TextBox 104"/>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108" name="Group 107"/>
          <p:cNvGrpSpPr/>
          <p:nvPr/>
        </p:nvGrpSpPr>
        <p:grpSpPr>
          <a:xfrm>
            <a:off x="4579802" y="4105544"/>
            <a:ext cx="255198" cy="488210"/>
            <a:chOff x="687922" y="3516292"/>
            <a:chExt cx="255198" cy="488210"/>
          </a:xfrm>
        </p:grpSpPr>
        <p:grpSp>
          <p:nvGrpSpPr>
            <p:cNvPr id="109" name="Group 108"/>
            <p:cNvGrpSpPr/>
            <p:nvPr/>
          </p:nvGrpSpPr>
          <p:grpSpPr>
            <a:xfrm>
              <a:off x="687922" y="3516292"/>
              <a:ext cx="255198" cy="345359"/>
              <a:chOff x="1248046" y="1077389"/>
              <a:chExt cx="255198" cy="380318"/>
            </a:xfrm>
          </p:grpSpPr>
          <p:sp>
            <p:nvSpPr>
              <p:cNvPr id="111" name="TextBox 110"/>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12" name="TextBox 111"/>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110" name="TextBox 109"/>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113" name="Group 112"/>
          <p:cNvGrpSpPr/>
          <p:nvPr/>
        </p:nvGrpSpPr>
        <p:grpSpPr>
          <a:xfrm>
            <a:off x="5055469" y="3942511"/>
            <a:ext cx="255198" cy="488210"/>
            <a:chOff x="687922" y="3516292"/>
            <a:chExt cx="255198" cy="488210"/>
          </a:xfrm>
        </p:grpSpPr>
        <p:grpSp>
          <p:nvGrpSpPr>
            <p:cNvPr id="114" name="Group 113"/>
            <p:cNvGrpSpPr/>
            <p:nvPr/>
          </p:nvGrpSpPr>
          <p:grpSpPr>
            <a:xfrm>
              <a:off x="687922" y="3516292"/>
              <a:ext cx="255198" cy="345359"/>
              <a:chOff x="1248046" y="1077389"/>
              <a:chExt cx="255198" cy="380318"/>
            </a:xfrm>
          </p:grpSpPr>
          <p:sp>
            <p:nvSpPr>
              <p:cNvPr id="116" name="TextBox 115"/>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17" name="TextBox 116"/>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115" name="TextBox 114"/>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118" name="Group 117"/>
          <p:cNvGrpSpPr/>
          <p:nvPr/>
        </p:nvGrpSpPr>
        <p:grpSpPr>
          <a:xfrm>
            <a:off x="5536292" y="3915116"/>
            <a:ext cx="255198" cy="488210"/>
            <a:chOff x="687922" y="3516292"/>
            <a:chExt cx="255198" cy="488210"/>
          </a:xfrm>
        </p:grpSpPr>
        <p:grpSp>
          <p:nvGrpSpPr>
            <p:cNvPr id="119" name="Group 118"/>
            <p:cNvGrpSpPr/>
            <p:nvPr/>
          </p:nvGrpSpPr>
          <p:grpSpPr>
            <a:xfrm>
              <a:off x="687922" y="3516292"/>
              <a:ext cx="255198" cy="345359"/>
              <a:chOff x="1248046" y="1077389"/>
              <a:chExt cx="255198" cy="380318"/>
            </a:xfrm>
          </p:grpSpPr>
          <p:sp>
            <p:nvSpPr>
              <p:cNvPr id="121" name="TextBox 120"/>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22" name="TextBox 121"/>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120" name="TextBox 119"/>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124" name="Group 123"/>
          <p:cNvGrpSpPr/>
          <p:nvPr/>
        </p:nvGrpSpPr>
        <p:grpSpPr>
          <a:xfrm>
            <a:off x="4589542" y="5746838"/>
            <a:ext cx="255198" cy="488210"/>
            <a:chOff x="687922" y="3516292"/>
            <a:chExt cx="255198" cy="488210"/>
          </a:xfrm>
        </p:grpSpPr>
        <p:grpSp>
          <p:nvGrpSpPr>
            <p:cNvPr id="125" name="Group 124"/>
            <p:cNvGrpSpPr/>
            <p:nvPr/>
          </p:nvGrpSpPr>
          <p:grpSpPr>
            <a:xfrm>
              <a:off x="687922" y="3516292"/>
              <a:ext cx="255198" cy="345359"/>
              <a:chOff x="1248046" y="1077389"/>
              <a:chExt cx="255198" cy="380318"/>
            </a:xfrm>
          </p:grpSpPr>
          <p:sp>
            <p:nvSpPr>
              <p:cNvPr id="127" name="TextBox 126"/>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28" name="TextBox 127"/>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126" name="TextBox 125"/>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129" name="Group 128"/>
          <p:cNvGrpSpPr/>
          <p:nvPr/>
        </p:nvGrpSpPr>
        <p:grpSpPr>
          <a:xfrm>
            <a:off x="5065209" y="5397367"/>
            <a:ext cx="255198" cy="488210"/>
            <a:chOff x="687922" y="3516292"/>
            <a:chExt cx="255198" cy="488210"/>
          </a:xfrm>
        </p:grpSpPr>
        <p:grpSp>
          <p:nvGrpSpPr>
            <p:cNvPr id="130" name="Group 129"/>
            <p:cNvGrpSpPr/>
            <p:nvPr/>
          </p:nvGrpSpPr>
          <p:grpSpPr>
            <a:xfrm>
              <a:off x="687922" y="3516292"/>
              <a:ext cx="255198" cy="345359"/>
              <a:chOff x="1248046" y="1077389"/>
              <a:chExt cx="255198" cy="380318"/>
            </a:xfrm>
          </p:grpSpPr>
          <p:sp>
            <p:nvSpPr>
              <p:cNvPr id="132" name="TextBox 131"/>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33" name="TextBox 132"/>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131" name="TextBox 130"/>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134" name="Group 133"/>
          <p:cNvGrpSpPr/>
          <p:nvPr/>
        </p:nvGrpSpPr>
        <p:grpSpPr>
          <a:xfrm>
            <a:off x="5537154" y="5103632"/>
            <a:ext cx="255198" cy="488210"/>
            <a:chOff x="687922" y="3516292"/>
            <a:chExt cx="255198" cy="488210"/>
          </a:xfrm>
        </p:grpSpPr>
        <p:grpSp>
          <p:nvGrpSpPr>
            <p:cNvPr id="135" name="Group 134"/>
            <p:cNvGrpSpPr/>
            <p:nvPr/>
          </p:nvGrpSpPr>
          <p:grpSpPr>
            <a:xfrm>
              <a:off x="687922" y="3516292"/>
              <a:ext cx="255198" cy="345359"/>
              <a:chOff x="1248046" y="1077389"/>
              <a:chExt cx="255198" cy="380318"/>
            </a:xfrm>
          </p:grpSpPr>
          <p:sp>
            <p:nvSpPr>
              <p:cNvPr id="137" name="TextBox 136"/>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38" name="TextBox 137"/>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136" name="TextBox 135"/>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139" name="Group 138"/>
          <p:cNvGrpSpPr/>
          <p:nvPr/>
        </p:nvGrpSpPr>
        <p:grpSpPr>
          <a:xfrm>
            <a:off x="4591146" y="1095842"/>
            <a:ext cx="255198" cy="488210"/>
            <a:chOff x="687922" y="3516292"/>
            <a:chExt cx="255198" cy="488210"/>
          </a:xfrm>
        </p:grpSpPr>
        <p:grpSp>
          <p:nvGrpSpPr>
            <p:cNvPr id="140" name="Group 139"/>
            <p:cNvGrpSpPr/>
            <p:nvPr/>
          </p:nvGrpSpPr>
          <p:grpSpPr>
            <a:xfrm>
              <a:off x="687922" y="3516292"/>
              <a:ext cx="255198" cy="345359"/>
              <a:chOff x="1248046" y="1077389"/>
              <a:chExt cx="255198" cy="380318"/>
            </a:xfrm>
          </p:grpSpPr>
          <p:sp>
            <p:nvSpPr>
              <p:cNvPr id="142" name="TextBox 141"/>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43" name="TextBox 142"/>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141" name="TextBox 140"/>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144" name="Group 143"/>
          <p:cNvGrpSpPr/>
          <p:nvPr/>
        </p:nvGrpSpPr>
        <p:grpSpPr>
          <a:xfrm>
            <a:off x="5057935" y="906175"/>
            <a:ext cx="255198" cy="488210"/>
            <a:chOff x="687922" y="3516292"/>
            <a:chExt cx="255198" cy="488210"/>
          </a:xfrm>
        </p:grpSpPr>
        <p:grpSp>
          <p:nvGrpSpPr>
            <p:cNvPr id="145" name="Group 144"/>
            <p:cNvGrpSpPr/>
            <p:nvPr/>
          </p:nvGrpSpPr>
          <p:grpSpPr>
            <a:xfrm>
              <a:off x="687922" y="3516292"/>
              <a:ext cx="255198" cy="345359"/>
              <a:chOff x="1248046" y="1077389"/>
              <a:chExt cx="255198" cy="380318"/>
            </a:xfrm>
          </p:grpSpPr>
          <p:sp>
            <p:nvSpPr>
              <p:cNvPr id="147" name="TextBox 146"/>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48" name="TextBox 147"/>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146" name="TextBox 145"/>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149" name="Group 148"/>
          <p:cNvGrpSpPr/>
          <p:nvPr/>
        </p:nvGrpSpPr>
        <p:grpSpPr>
          <a:xfrm>
            <a:off x="5538758" y="816634"/>
            <a:ext cx="255198" cy="488210"/>
            <a:chOff x="687922" y="3516292"/>
            <a:chExt cx="255198" cy="488210"/>
          </a:xfrm>
        </p:grpSpPr>
        <p:grpSp>
          <p:nvGrpSpPr>
            <p:cNvPr id="150" name="Group 149"/>
            <p:cNvGrpSpPr/>
            <p:nvPr/>
          </p:nvGrpSpPr>
          <p:grpSpPr>
            <a:xfrm>
              <a:off x="687922" y="3516292"/>
              <a:ext cx="255198" cy="345359"/>
              <a:chOff x="1248046" y="1077389"/>
              <a:chExt cx="255198" cy="380318"/>
            </a:xfrm>
          </p:grpSpPr>
          <p:sp>
            <p:nvSpPr>
              <p:cNvPr id="152" name="TextBox 151"/>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53" name="TextBox 152"/>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
          <p:nvSpPr>
            <p:cNvPr id="151" name="TextBox 150"/>
            <p:cNvSpPr txBox="1"/>
            <p:nvPr/>
          </p:nvSpPr>
          <p:spPr>
            <a:xfrm>
              <a:off x="687922" y="3758281"/>
              <a:ext cx="24878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grpSp>
      <p:grpSp>
        <p:nvGrpSpPr>
          <p:cNvPr id="154" name="Group 153"/>
          <p:cNvGrpSpPr/>
          <p:nvPr/>
        </p:nvGrpSpPr>
        <p:grpSpPr>
          <a:xfrm>
            <a:off x="5426449" y="790781"/>
            <a:ext cx="255198" cy="380318"/>
            <a:chOff x="1248046" y="1077389"/>
            <a:chExt cx="255198" cy="380318"/>
          </a:xfrm>
        </p:grpSpPr>
        <p:sp>
          <p:nvSpPr>
            <p:cNvPr id="155" name="TextBox 154"/>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56" name="TextBox 155"/>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157" name="Group 156"/>
          <p:cNvGrpSpPr/>
          <p:nvPr/>
        </p:nvGrpSpPr>
        <p:grpSpPr>
          <a:xfrm>
            <a:off x="5426449" y="2609641"/>
            <a:ext cx="255198" cy="380318"/>
            <a:chOff x="1248046" y="1077389"/>
            <a:chExt cx="255198" cy="380318"/>
          </a:xfrm>
        </p:grpSpPr>
        <p:sp>
          <p:nvSpPr>
            <p:cNvPr id="158" name="TextBox 157"/>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59" name="TextBox 158"/>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160" name="Group 159"/>
          <p:cNvGrpSpPr/>
          <p:nvPr/>
        </p:nvGrpSpPr>
        <p:grpSpPr>
          <a:xfrm>
            <a:off x="4948905" y="5758253"/>
            <a:ext cx="255198" cy="380318"/>
            <a:chOff x="1248046" y="1077389"/>
            <a:chExt cx="255198" cy="380318"/>
          </a:xfrm>
        </p:grpSpPr>
        <p:sp>
          <p:nvSpPr>
            <p:cNvPr id="161" name="TextBox 160"/>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62" name="TextBox 161"/>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grpSp>
        <p:nvGrpSpPr>
          <p:cNvPr id="163" name="Group 162"/>
          <p:cNvGrpSpPr/>
          <p:nvPr/>
        </p:nvGrpSpPr>
        <p:grpSpPr>
          <a:xfrm>
            <a:off x="4948151" y="2750545"/>
            <a:ext cx="255198" cy="380318"/>
            <a:chOff x="1248046" y="1077389"/>
            <a:chExt cx="255198" cy="380318"/>
          </a:xfrm>
        </p:grpSpPr>
        <p:sp>
          <p:nvSpPr>
            <p:cNvPr id="164" name="TextBox 163"/>
            <p:cNvSpPr txBox="1"/>
            <p:nvPr/>
          </p:nvSpPr>
          <p:spPr>
            <a:xfrm>
              <a:off x="1248046" y="1077389"/>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a:t>
              </a:r>
            </a:p>
          </p:txBody>
        </p:sp>
        <p:sp>
          <p:nvSpPr>
            <p:cNvPr id="165" name="TextBox 164"/>
            <p:cNvSpPr txBox="1"/>
            <p:nvPr/>
          </p:nvSpPr>
          <p:spPr>
            <a:xfrm>
              <a:off x="1248046" y="1211486"/>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b</a:t>
              </a:r>
            </a:p>
          </p:txBody>
        </p:sp>
      </p:grpSp>
    </p:spTree>
    <p:extLst>
      <p:ext uri="{BB962C8B-B14F-4D97-AF65-F5344CB8AC3E}">
        <p14:creationId xmlns:p14="http://schemas.microsoft.com/office/powerpoint/2010/main" val="3537341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757196"/>
            <a:ext cx="2286000" cy="1357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746002"/>
            <a:ext cx="2286000" cy="1357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2757196"/>
            <a:ext cx="2286000" cy="1357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746002"/>
            <a:ext cx="2286000" cy="1357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2757196"/>
            <a:ext cx="2286000" cy="1357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746002"/>
            <a:ext cx="2286000" cy="1357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hteck 1">
            <a:extLst>
              <a:ext uri="{FF2B5EF4-FFF2-40B4-BE49-F238E27FC236}">
                <a16:creationId xmlns:a16="http://schemas.microsoft.com/office/drawing/2014/main" xmlns="" id="{F4EFC5E6-029A-46B7-B526-A7A044134BE6}"/>
              </a:ext>
            </a:extLst>
          </p:cNvPr>
          <p:cNvSpPr/>
          <p:nvPr/>
        </p:nvSpPr>
        <p:spPr>
          <a:xfrm>
            <a:off x="152400" y="4656953"/>
            <a:ext cx="8839200" cy="912850"/>
          </a:xfrm>
          <a:prstGeom prst="rect">
            <a:avLst/>
          </a:prstGeom>
        </p:spPr>
        <p:txBody>
          <a:bodyPr wrap="square" lIns="81062" tIns="40531" rIns="81062" bIns="40531">
            <a:spAutoFit/>
          </a:bodyPr>
          <a:lstStyle/>
          <a:p>
            <a:pPr algn="just">
              <a:lnSpc>
                <a:spcPct val="150000"/>
              </a:lnSpc>
            </a:pPr>
            <a:r>
              <a:rPr lang="en-US" sz="1200" b="1" dirty="0">
                <a:latin typeface="Arial" panose="020B0604020202020204" pitchFamily="34" charset="0"/>
                <a:cs typeface="Arial" panose="020B0604020202020204" pitchFamily="34" charset="0"/>
              </a:rPr>
              <a:t>Supplemental Figure 3. Effect of the MEK inhibitor </a:t>
            </a:r>
            <a:r>
              <a:rPr lang="en-US" sz="1200" b="1" dirty="0" err="1">
                <a:latin typeface="Arial" panose="020B0604020202020204" pitchFamily="34" charset="0"/>
                <a:cs typeface="Arial" panose="020B0604020202020204" pitchFamily="34" charset="0"/>
              </a:rPr>
              <a:t>Selumetinib</a:t>
            </a:r>
            <a:r>
              <a:rPr lang="en-US" sz="1200" b="1" dirty="0">
                <a:latin typeface="Arial" panose="020B0604020202020204" pitchFamily="34" charset="0"/>
                <a:cs typeface="Arial" panose="020B0604020202020204" pitchFamily="34" charset="0"/>
              </a:rPr>
              <a:t> on the cell proliferation and apoptosis of K-Ras mutant (HUCCT1, KKU213) and wild-type (KMCH, HuH28) human cholangiocarcinoma (CCA) cell lines.</a:t>
            </a:r>
            <a:r>
              <a:rPr lang="en-US" sz="1200" dirty="0">
                <a:latin typeface="Arial" panose="020B0604020202020204" pitchFamily="34" charset="0"/>
                <a:cs typeface="Arial" panose="020B0604020202020204" pitchFamily="34" charset="0"/>
              </a:rPr>
              <a:t> (A) Cell proliferation in the four CCA cell lines. (B) Apoptosis. Tukey-Kramer's test: P at least &lt; 0.05; a, vs. control (untreated cells); b, vs. DMSO (solvent).</a:t>
            </a:r>
            <a:r>
              <a:rPr lang="en-US" altLang="zh-CN" sz="1200" dirty="0">
                <a:latin typeface="Arial" panose="020B0604020202020204" pitchFamily="34" charset="0"/>
                <a:ea typeface="Times New Roman" panose="02020603050405020304" pitchFamily="18"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p:txBody>
      </p:sp>
      <p:sp>
        <p:nvSpPr>
          <p:cNvPr id="3" name="Textfeld 2">
            <a:extLst>
              <a:ext uri="{FF2B5EF4-FFF2-40B4-BE49-F238E27FC236}">
                <a16:creationId xmlns:a16="http://schemas.microsoft.com/office/drawing/2014/main" xmlns="" id="{D000D623-3E10-4CBE-B430-58798A37FE1A}"/>
              </a:ext>
            </a:extLst>
          </p:cNvPr>
          <p:cNvSpPr txBox="1"/>
          <p:nvPr/>
        </p:nvSpPr>
        <p:spPr>
          <a:xfrm>
            <a:off x="152402" y="326044"/>
            <a:ext cx="327214" cy="420408"/>
          </a:xfrm>
          <a:prstGeom prst="rect">
            <a:avLst/>
          </a:prstGeom>
          <a:noFill/>
        </p:spPr>
        <p:txBody>
          <a:bodyPr wrap="none" lIns="81062" tIns="40531" rIns="81062" bIns="40531" rtlCol="0">
            <a:spAutoFit/>
          </a:bodyPr>
          <a:lstStyle/>
          <a:p>
            <a:r>
              <a:rPr lang="de-DE" sz="2200" dirty="0"/>
              <a:t>A</a:t>
            </a:r>
            <a:endParaRPr lang="en-US" sz="2200" dirty="0"/>
          </a:p>
        </p:txBody>
      </p:sp>
      <p:sp>
        <p:nvSpPr>
          <p:cNvPr id="12" name="Textfeld 11">
            <a:extLst>
              <a:ext uri="{FF2B5EF4-FFF2-40B4-BE49-F238E27FC236}">
                <a16:creationId xmlns:a16="http://schemas.microsoft.com/office/drawing/2014/main" xmlns="" id="{6883A9B0-EAE5-4A48-879C-1095F4E8D4CD}"/>
              </a:ext>
            </a:extLst>
          </p:cNvPr>
          <p:cNvSpPr txBox="1"/>
          <p:nvPr/>
        </p:nvSpPr>
        <p:spPr>
          <a:xfrm>
            <a:off x="152401" y="2270002"/>
            <a:ext cx="317596" cy="420408"/>
          </a:xfrm>
          <a:prstGeom prst="rect">
            <a:avLst/>
          </a:prstGeom>
          <a:noFill/>
        </p:spPr>
        <p:txBody>
          <a:bodyPr wrap="none" lIns="81062" tIns="40531" rIns="81062" bIns="40531" rtlCol="0">
            <a:spAutoFit/>
          </a:bodyPr>
          <a:lstStyle/>
          <a:p>
            <a:r>
              <a:rPr lang="de-DE" sz="2200" dirty="0"/>
              <a:t>B</a:t>
            </a:r>
            <a:endParaRPr lang="en-US" sz="2200" dirty="0"/>
          </a:p>
        </p:txBody>
      </p:sp>
      <p:sp>
        <p:nvSpPr>
          <p:cNvPr id="15" name="TextBox 14"/>
          <p:cNvSpPr txBox="1"/>
          <p:nvPr/>
        </p:nvSpPr>
        <p:spPr>
          <a:xfrm>
            <a:off x="957072" y="1492762"/>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20" name="TextBox 19"/>
          <p:cNvSpPr txBox="1"/>
          <p:nvPr/>
        </p:nvSpPr>
        <p:spPr>
          <a:xfrm>
            <a:off x="1661160" y="1419610"/>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 y="2723114"/>
            <a:ext cx="2286000" cy="1391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 name="TextBox 62"/>
          <p:cNvSpPr txBox="1"/>
          <p:nvPr/>
        </p:nvSpPr>
        <p:spPr>
          <a:xfrm>
            <a:off x="737616" y="3632059"/>
            <a:ext cx="70532" cy="115737"/>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p:txBody>
      </p:sp>
      <p:sp>
        <p:nvSpPr>
          <p:cNvPr id="64" name="TextBox 63"/>
          <p:cNvSpPr txBox="1"/>
          <p:nvPr/>
        </p:nvSpPr>
        <p:spPr>
          <a:xfrm>
            <a:off x="920068" y="3364564"/>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65" name="TextBox 64"/>
          <p:cNvSpPr txBox="1"/>
          <p:nvPr/>
        </p:nvSpPr>
        <p:spPr>
          <a:xfrm>
            <a:off x="1469136" y="3595396"/>
            <a:ext cx="70532" cy="115737"/>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p:txBody>
      </p:sp>
      <p:sp>
        <p:nvSpPr>
          <p:cNvPr id="66" name="TextBox 65"/>
          <p:cNvSpPr txBox="1"/>
          <p:nvPr/>
        </p:nvSpPr>
        <p:spPr>
          <a:xfrm>
            <a:off x="1642872" y="2809012"/>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67" name="TextBox 66"/>
          <p:cNvSpPr txBox="1"/>
          <p:nvPr/>
        </p:nvSpPr>
        <p:spPr>
          <a:xfrm>
            <a:off x="3169920" y="1584202"/>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68" name="TextBox 67"/>
          <p:cNvSpPr txBox="1"/>
          <p:nvPr/>
        </p:nvSpPr>
        <p:spPr>
          <a:xfrm>
            <a:off x="3864864" y="1508002"/>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70" name="TextBox 69"/>
          <p:cNvSpPr txBox="1"/>
          <p:nvPr/>
        </p:nvSpPr>
        <p:spPr>
          <a:xfrm>
            <a:off x="2987040" y="3686836"/>
            <a:ext cx="70532" cy="115737"/>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p:txBody>
      </p:sp>
      <p:sp>
        <p:nvSpPr>
          <p:cNvPr id="71" name="TextBox 70"/>
          <p:cNvSpPr txBox="1"/>
          <p:nvPr/>
        </p:nvSpPr>
        <p:spPr>
          <a:xfrm>
            <a:off x="3169920" y="3309700"/>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77" name="TextBox 76"/>
          <p:cNvSpPr txBox="1"/>
          <p:nvPr/>
        </p:nvSpPr>
        <p:spPr>
          <a:xfrm>
            <a:off x="3691128" y="3555859"/>
            <a:ext cx="70532" cy="115737"/>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p:txBody>
      </p:sp>
      <p:sp>
        <p:nvSpPr>
          <p:cNvPr id="79" name="TextBox 78"/>
          <p:cNvSpPr txBox="1"/>
          <p:nvPr/>
        </p:nvSpPr>
        <p:spPr>
          <a:xfrm>
            <a:off x="3864864" y="2937028"/>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pic>
        <p:nvPicPr>
          <p:cNvPr id="2054"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746002"/>
            <a:ext cx="2286000" cy="1357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 name="TextBox 79"/>
          <p:cNvSpPr txBox="1"/>
          <p:nvPr/>
        </p:nvSpPr>
        <p:spPr>
          <a:xfrm>
            <a:off x="5373624" y="1584202"/>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81" name="TextBox 80"/>
          <p:cNvSpPr txBox="1"/>
          <p:nvPr/>
        </p:nvSpPr>
        <p:spPr>
          <a:xfrm>
            <a:off x="6068568" y="1529338"/>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82" name="TextBox 81"/>
          <p:cNvSpPr txBox="1"/>
          <p:nvPr/>
        </p:nvSpPr>
        <p:spPr>
          <a:xfrm>
            <a:off x="5181600" y="3479659"/>
            <a:ext cx="70532" cy="115737"/>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p:txBody>
      </p:sp>
      <p:sp>
        <p:nvSpPr>
          <p:cNvPr id="83" name="TextBox 82"/>
          <p:cNvSpPr txBox="1"/>
          <p:nvPr/>
        </p:nvSpPr>
        <p:spPr>
          <a:xfrm>
            <a:off x="5364480" y="3083332"/>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84" name="TextBox 83"/>
          <p:cNvSpPr txBox="1"/>
          <p:nvPr/>
        </p:nvSpPr>
        <p:spPr>
          <a:xfrm>
            <a:off x="5894832" y="3458236"/>
            <a:ext cx="70532" cy="115737"/>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p:txBody>
      </p:sp>
      <p:sp>
        <p:nvSpPr>
          <p:cNvPr id="85" name="TextBox 84"/>
          <p:cNvSpPr txBox="1"/>
          <p:nvPr/>
        </p:nvSpPr>
        <p:spPr>
          <a:xfrm>
            <a:off x="6077712" y="2836444"/>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87" name="TextBox 86"/>
          <p:cNvSpPr txBox="1"/>
          <p:nvPr/>
        </p:nvSpPr>
        <p:spPr>
          <a:xfrm>
            <a:off x="7586472" y="3293644"/>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89" name="TextBox 88"/>
          <p:cNvSpPr txBox="1"/>
          <p:nvPr/>
        </p:nvSpPr>
        <p:spPr>
          <a:xfrm>
            <a:off x="8272272" y="3061996"/>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90" name="TextBox 89"/>
          <p:cNvSpPr txBox="1"/>
          <p:nvPr/>
        </p:nvSpPr>
        <p:spPr>
          <a:xfrm>
            <a:off x="8290560" y="1337314"/>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3371055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1400" y="2438400"/>
            <a:ext cx="2286000" cy="139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1400" y="609600"/>
            <a:ext cx="2286000" cy="139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2438400"/>
            <a:ext cx="2286000" cy="139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609600"/>
            <a:ext cx="2286000" cy="139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46600" y="2438400"/>
            <a:ext cx="2286000" cy="139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46600" y="609600"/>
            <a:ext cx="2286000" cy="139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 y="2438400"/>
            <a:ext cx="2286000" cy="139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 y="609600"/>
            <a:ext cx="2286000" cy="139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hteck 1">
            <a:extLst>
              <a:ext uri="{FF2B5EF4-FFF2-40B4-BE49-F238E27FC236}">
                <a16:creationId xmlns:a16="http://schemas.microsoft.com/office/drawing/2014/main" xmlns="" id="{F4EFC5E6-029A-46B7-B526-A7A044134BE6}"/>
              </a:ext>
            </a:extLst>
          </p:cNvPr>
          <p:cNvSpPr/>
          <p:nvPr/>
        </p:nvSpPr>
        <p:spPr>
          <a:xfrm>
            <a:off x="127000" y="4800600"/>
            <a:ext cx="8839200" cy="1189849"/>
          </a:xfrm>
          <a:prstGeom prst="rect">
            <a:avLst/>
          </a:prstGeom>
        </p:spPr>
        <p:txBody>
          <a:bodyPr wrap="square" lIns="81062" tIns="40531" rIns="81062" bIns="40531">
            <a:spAutoFit/>
          </a:bodyPr>
          <a:lstStyle/>
          <a:p>
            <a:pPr lvl="0" algn="just">
              <a:lnSpc>
                <a:spcPct val="150000"/>
              </a:lnSpc>
            </a:pPr>
            <a:r>
              <a:rPr lang="en-US" sz="1200" b="1" dirty="0">
                <a:latin typeface="Arial" panose="020B0604020202020204" pitchFamily="34" charset="0"/>
                <a:cs typeface="Arial" panose="020B0604020202020204" pitchFamily="34" charset="0"/>
              </a:rPr>
              <a:t>Supplemental Figure 4. Effect of the ERK1/2 inhibitor SCH772984 on the cell proliferation and apoptosis of K-Ras mutant (HUCCT1, KKU213) and wild-type (KMCH, HuH28) human cholangiocarcinoma (CCA) cell lines. </a:t>
            </a:r>
            <a:r>
              <a:rPr lang="en-US" sz="1200" dirty="0">
                <a:latin typeface="Arial" panose="020B0604020202020204" pitchFamily="34" charset="0"/>
                <a:cs typeface="Arial" panose="020B0604020202020204" pitchFamily="34" charset="0"/>
              </a:rPr>
              <a:t>(A) Cell proliferation in the four CCA cell lines. (B) Apoptosis. Tukey-Kramer's test: P at least &lt; 0.05; a, vs. control (untreated cells); b, vs. DMSO (solvent); c, vs. SCH772984 1µM; d, vs. SCH772984 2µM.</a:t>
            </a:r>
            <a:r>
              <a:rPr lang="en-US" altLang="zh-CN" sz="1200" dirty="0">
                <a:latin typeface="Arial" panose="020B0604020202020204" pitchFamily="34" charset="0"/>
                <a:ea typeface="Times New Roman" panose="02020603050405020304" pitchFamily="18"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p:txBody>
      </p:sp>
      <p:sp>
        <p:nvSpPr>
          <p:cNvPr id="3" name="Textfeld 2">
            <a:extLst>
              <a:ext uri="{FF2B5EF4-FFF2-40B4-BE49-F238E27FC236}">
                <a16:creationId xmlns:a16="http://schemas.microsoft.com/office/drawing/2014/main" xmlns="" id="{D000D623-3E10-4CBE-B430-58798A37FE1A}"/>
              </a:ext>
            </a:extLst>
          </p:cNvPr>
          <p:cNvSpPr txBox="1"/>
          <p:nvPr/>
        </p:nvSpPr>
        <p:spPr>
          <a:xfrm>
            <a:off x="76202" y="113442"/>
            <a:ext cx="303169" cy="358853"/>
          </a:xfrm>
          <a:prstGeom prst="rect">
            <a:avLst/>
          </a:prstGeom>
          <a:noFill/>
        </p:spPr>
        <p:txBody>
          <a:bodyPr wrap="none" lIns="81062" tIns="40531" rIns="81062" bIns="40531" rtlCol="0">
            <a:spAutoFit/>
          </a:bodyPr>
          <a:lstStyle/>
          <a:p>
            <a:r>
              <a:rPr lang="de-DE" b="1" dirty="0"/>
              <a:t>A</a:t>
            </a:r>
            <a:endParaRPr lang="en-US" b="1" dirty="0"/>
          </a:p>
        </p:txBody>
      </p:sp>
      <p:sp>
        <p:nvSpPr>
          <p:cNvPr id="12" name="Textfeld 11">
            <a:extLst>
              <a:ext uri="{FF2B5EF4-FFF2-40B4-BE49-F238E27FC236}">
                <a16:creationId xmlns:a16="http://schemas.microsoft.com/office/drawing/2014/main" xmlns="" id="{6883A9B0-EAE5-4A48-879C-1095F4E8D4CD}"/>
              </a:ext>
            </a:extLst>
          </p:cNvPr>
          <p:cNvSpPr txBox="1"/>
          <p:nvPr/>
        </p:nvSpPr>
        <p:spPr>
          <a:xfrm>
            <a:off x="76201" y="2332206"/>
            <a:ext cx="293551" cy="358853"/>
          </a:xfrm>
          <a:prstGeom prst="rect">
            <a:avLst/>
          </a:prstGeom>
          <a:noFill/>
        </p:spPr>
        <p:txBody>
          <a:bodyPr wrap="none" lIns="81062" tIns="40531" rIns="81062" bIns="40531" rtlCol="0">
            <a:spAutoFit/>
          </a:bodyPr>
          <a:lstStyle/>
          <a:p>
            <a:r>
              <a:rPr lang="de-DE" b="1" dirty="0"/>
              <a:t>B</a:t>
            </a:r>
            <a:endParaRPr lang="en-US" b="1" dirty="0"/>
          </a:p>
        </p:txBody>
      </p:sp>
      <p:sp>
        <p:nvSpPr>
          <p:cNvPr id="14" name="TextBox 13"/>
          <p:cNvSpPr txBox="1"/>
          <p:nvPr/>
        </p:nvSpPr>
        <p:spPr>
          <a:xfrm>
            <a:off x="734568" y="1162889"/>
            <a:ext cx="70532" cy="231154"/>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15" name="TextBox 14"/>
          <p:cNvSpPr txBox="1"/>
          <p:nvPr/>
        </p:nvSpPr>
        <p:spPr>
          <a:xfrm>
            <a:off x="853440" y="1101551"/>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16" name="TextBox 15"/>
          <p:cNvSpPr txBox="1"/>
          <p:nvPr/>
        </p:nvSpPr>
        <p:spPr>
          <a:xfrm>
            <a:off x="972312" y="1062014"/>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19" name="TextBox 18"/>
          <p:cNvSpPr txBox="1"/>
          <p:nvPr/>
        </p:nvSpPr>
        <p:spPr>
          <a:xfrm>
            <a:off x="1456944" y="862875"/>
            <a:ext cx="70532" cy="231154"/>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20" name="TextBox 19"/>
          <p:cNvSpPr txBox="1"/>
          <p:nvPr/>
        </p:nvSpPr>
        <p:spPr>
          <a:xfrm>
            <a:off x="1584960" y="914400"/>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21" name="TextBox 20"/>
          <p:cNvSpPr txBox="1"/>
          <p:nvPr/>
        </p:nvSpPr>
        <p:spPr>
          <a:xfrm>
            <a:off x="1694688" y="985814"/>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22" name="TextBox 21"/>
          <p:cNvSpPr txBox="1"/>
          <p:nvPr/>
        </p:nvSpPr>
        <p:spPr>
          <a:xfrm>
            <a:off x="721948" y="3197846"/>
            <a:ext cx="70532" cy="231154"/>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23" name="TextBox 22"/>
          <p:cNvSpPr txBox="1"/>
          <p:nvPr/>
        </p:nvSpPr>
        <p:spPr>
          <a:xfrm>
            <a:off x="840820" y="3082751"/>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24" name="TextBox 23"/>
          <p:cNvSpPr txBox="1"/>
          <p:nvPr/>
        </p:nvSpPr>
        <p:spPr>
          <a:xfrm>
            <a:off x="959692" y="2852928"/>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25" name="TextBox 24"/>
          <p:cNvSpPr txBox="1"/>
          <p:nvPr/>
        </p:nvSpPr>
        <p:spPr>
          <a:xfrm>
            <a:off x="1444324" y="2990088"/>
            <a:ext cx="70532" cy="231154"/>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26" name="TextBox 25"/>
          <p:cNvSpPr txBox="1"/>
          <p:nvPr/>
        </p:nvSpPr>
        <p:spPr>
          <a:xfrm>
            <a:off x="1572340" y="2743200"/>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27" name="TextBox 26"/>
          <p:cNvSpPr txBox="1"/>
          <p:nvPr/>
        </p:nvSpPr>
        <p:spPr>
          <a:xfrm>
            <a:off x="1682068" y="2362200"/>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30" name="TextBox 29"/>
          <p:cNvSpPr txBox="1"/>
          <p:nvPr/>
        </p:nvSpPr>
        <p:spPr>
          <a:xfrm>
            <a:off x="3066288" y="1000676"/>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31" name="TextBox 30"/>
          <p:cNvSpPr txBox="1"/>
          <p:nvPr/>
        </p:nvSpPr>
        <p:spPr>
          <a:xfrm>
            <a:off x="3203448" y="961139"/>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32" name="TextBox 31"/>
          <p:cNvSpPr txBox="1"/>
          <p:nvPr/>
        </p:nvSpPr>
        <p:spPr>
          <a:xfrm>
            <a:off x="3678936" y="835646"/>
            <a:ext cx="70532" cy="231154"/>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33" name="TextBox 32"/>
          <p:cNvSpPr txBox="1"/>
          <p:nvPr/>
        </p:nvSpPr>
        <p:spPr>
          <a:xfrm>
            <a:off x="3806952" y="872951"/>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34" name="TextBox 33"/>
          <p:cNvSpPr txBox="1"/>
          <p:nvPr/>
        </p:nvSpPr>
        <p:spPr>
          <a:xfrm>
            <a:off x="3916680" y="985814"/>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36" name="TextBox 35"/>
          <p:cNvSpPr txBox="1"/>
          <p:nvPr/>
        </p:nvSpPr>
        <p:spPr>
          <a:xfrm>
            <a:off x="2955704" y="3197846"/>
            <a:ext cx="70532" cy="231154"/>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37" name="TextBox 36"/>
          <p:cNvSpPr txBox="1"/>
          <p:nvPr/>
        </p:nvSpPr>
        <p:spPr>
          <a:xfrm>
            <a:off x="3074576" y="3006551"/>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38" name="TextBox 37"/>
          <p:cNvSpPr txBox="1"/>
          <p:nvPr/>
        </p:nvSpPr>
        <p:spPr>
          <a:xfrm>
            <a:off x="3206068" y="2667000"/>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39" name="TextBox 38"/>
          <p:cNvSpPr txBox="1"/>
          <p:nvPr/>
        </p:nvSpPr>
        <p:spPr>
          <a:xfrm>
            <a:off x="3678936" y="2969246"/>
            <a:ext cx="70532" cy="231154"/>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40" name="TextBox 39"/>
          <p:cNvSpPr txBox="1"/>
          <p:nvPr/>
        </p:nvSpPr>
        <p:spPr>
          <a:xfrm>
            <a:off x="3806952" y="2688336"/>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41" name="TextBox 40"/>
          <p:cNvSpPr txBox="1"/>
          <p:nvPr/>
        </p:nvSpPr>
        <p:spPr>
          <a:xfrm>
            <a:off x="3916680" y="2267712"/>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45" name="TextBox 44"/>
          <p:cNvSpPr txBox="1"/>
          <p:nvPr/>
        </p:nvSpPr>
        <p:spPr>
          <a:xfrm>
            <a:off x="5434584" y="1219200"/>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47" name="TextBox 46"/>
          <p:cNvSpPr txBox="1"/>
          <p:nvPr/>
        </p:nvSpPr>
        <p:spPr>
          <a:xfrm>
            <a:off x="6047232" y="914400"/>
            <a:ext cx="70532" cy="230832"/>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48" name="TextBox 47"/>
          <p:cNvSpPr txBox="1"/>
          <p:nvPr/>
        </p:nvSpPr>
        <p:spPr>
          <a:xfrm>
            <a:off x="6156960" y="838200"/>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49" name="TextBox 48"/>
          <p:cNvSpPr txBox="1"/>
          <p:nvPr/>
        </p:nvSpPr>
        <p:spPr>
          <a:xfrm>
            <a:off x="5796868" y="874863"/>
            <a:ext cx="70532" cy="115737"/>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p:txBody>
      </p:sp>
      <p:sp>
        <p:nvSpPr>
          <p:cNvPr id="53" name="TextBox 52"/>
          <p:cNvSpPr txBox="1"/>
          <p:nvPr/>
        </p:nvSpPr>
        <p:spPr>
          <a:xfrm>
            <a:off x="5434584" y="2890814"/>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54" name="TextBox 53"/>
          <p:cNvSpPr txBox="1"/>
          <p:nvPr/>
        </p:nvSpPr>
        <p:spPr>
          <a:xfrm>
            <a:off x="5910072" y="3045446"/>
            <a:ext cx="70532" cy="231154"/>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55" name="TextBox 54"/>
          <p:cNvSpPr txBox="1"/>
          <p:nvPr/>
        </p:nvSpPr>
        <p:spPr>
          <a:xfrm>
            <a:off x="6028944" y="2777951"/>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56" name="TextBox 55"/>
          <p:cNvSpPr txBox="1"/>
          <p:nvPr/>
        </p:nvSpPr>
        <p:spPr>
          <a:xfrm>
            <a:off x="6147816" y="2377440"/>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57" name="TextBox 56"/>
          <p:cNvSpPr txBox="1"/>
          <p:nvPr/>
        </p:nvSpPr>
        <p:spPr>
          <a:xfrm>
            <a:off x="7437120" y="3172968"/>
            <a:ext cx="70532" cy="231154"/>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58" name="TextBox 57"/>
          <p:cNvSpPr txBox="1"/>
          <p:nvPr/>
        </p:nvSpPr>
        <p:spPr>
          <a:xfrm>
            <a:off x="7555992" y="2962656"/>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59" name="TextBox 58"/>
          <p:cNvSpPr txBox="1"/>
          <p:nvPr/>
        </p:nvSpPr>
        <p:spPr>
          <a:xfrm>
            <a:off x="7665292" y="2779776"/>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60" name="TextBox 59"/>
          <p:cNvSpPr txBox="1"/>
          <p:nvPr/>
        </p:nvSpPr>
        <p:spPr>
          <a:xfrm>
            <a:off x="8137304" y="2893046"/>
            <a:ext cx="70532" cy="231154"/>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p:txBody>
      </p:sp>
      <p:sp>
        <p:nvSpPr>
          <p:cNvPr id="61" name="TextBox 60"/>
          <p:cNvSpPr txBox="1"/>
          <p:nvPr/>
        </p:nvSpPr>
        <p:spPr>
          <a:xfrm>
            <a:off x="8265320" y="2701751"/>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62" name="TextBox 61"/>
          <p:cNvSpPr txBox="1"/>
          <p:nvPr/>
        </p:nvSpPr>
        <p:spPr>
          <a:xfrm>
            <a:off x="8387668" y="2331720"/>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69" name="TextBox 68"/>
          <p:cNvSpPr txBox="1"/>
          <p:nvPr/>
        </p:nvSpPr>
        <p:spPr>
          <a:xfrm>
            <a:off x="5791200" y="3154680"/>
            <a:ext cx="70532" cy="115737"/>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p:txBody>
      </p:sp>
      <p:sp>
        <p:nvSpPr>
          <p:cNvPr id="72" name="TextBox 71"/>
          <p:cNvSpPr txBox="1"/>
          <p:nvPr/>
        </p:nvSpPr>
        <p:spPr>
          <a:xfrm>
            <a:off x="7671388" y="1042416"/>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73" name="TextBox 72"/>
          <p:cNvSpPr txBox="1"/>
          <p:nvPr/>
        </p:nvSpPr>
        <p:spPr>
          <a:xfrm>
            <a:off x="7315200" y="1332063"/>
            <a:ext cx="70532" cy="115737"/>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p:txBody>
      </p:sp>
      <p:sp>
        <p:nvSpPr>
          <p:cNvPr id="74" name="TextBox 73"/>
          <p:cNvSpPr txBox="1"/>
          <p:nvPr/>
        </p:nvSpPr>
        <p:spPr>
          <a:xfrm>
            <a:off x="7549468" y="1295400"/>
            <a:ext cx="70532" cy="115737"/>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p:txBody>
      </p:sp>
      <p:sp>
        <p:nvSpPr>
          <p:cNvPr id="75" name="TextBox 74"/>
          <p:cNvSpPr txBox="1"/>
          <p:nvPr/>
        </p:nvSpPr>
        <p:spPr>
          <a:xfrm>
            <a:off x="8277940" y="838200"/>
            <a:ext cx="70532" cy="346249"/>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p:txBody>
      </p:sp>
      <p:sp>
        <p:nvSpPr>
          <p:cNvPr id="76" name="TextBox 75"/>
          <p:cNvSpPr txBox="1"/>
          <p:nvPr/>
        </p:nvSpPr>
        <p:spPr>
          <a:xfrm>
            <a:off x="8387668" y="896112"/>
            <a:ext cx="70532" cy="461986"/>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a:p>
            <a:pPr algn="ctr">
              <a:lnSpc>
                <a:spcPts val="900"/>
              </a:lnSpc>
            </a:pPr>
            <a:r>
              <a:rPr lang="en-US" sz="1000" dirty="0">
                <a:latin typeface="Arial" panose="020B0604020202020204" pitchFamily="34" charset="0"/>
                <a:cs typeface="Arial" panose="020B0604020202020204" pitchFamily="34" charset="0"/>
              </a:rPr>
              <a:t>b</a:t>
            </a:r>
          </a:p>
          <a:p>
            <a:pPr algn="ctr">
              <a:lnSpc>
                <a:spcPts val="900"/>
              </a:lnSpc>
            </a:pPr>
            <a:r>
              <a:rPr lang="en-US" sz="1000" dirty="0">
                <a:latin typeface="Arial" panose="020B0604020202020204" pitchFamily="34" charset="0"/>
                <a:cs typeface="Arial" panose="020B0604020202020204" pitchFamily="34" charset="0"/>
              </a:rPr>
              <a:t>c</a:t>
            </a:r>
          </a:p>
          <a:p>
            <a:pPr algn="ctr">
              <a:lnSpc>
                <a:spcPts val="900"/>
              </a:lnSpc>
            </a:pPr>
            <a:r>
              <a:rPr lang="en-US" sz="1000" dirty="0">
                <a:latin typeface="Arial" panose="020B0604020202020204" pitchFamily="34" charset="0"/>
                <a:cs typeface="Arial" panose="020B0604020202020204" pitchFamily="34" charset="0"/>
              </a:rPr>
              <a:t>d</a:t>
            </a:r>
          </a:p>
        </p:txBody>
      </p:sp>
      <p:sp>
        <p:nvSpPr>
          <p:cNvPr id="78" name="TextBox 77"/>
          <p:cNvSpPr txBox="1"/>
          <p:nvPr/>
        </p:nvSpPr>
        <p:spPr>
          <a:xfrm>
            <a:off x="7320868" y="3307080"/>
            <a:ext cx="70532" cy="115737"/>
          </a:xfrm>
          <a:prstGeom prst="rect">
            <a:avLst/>
          </a:prstGeom>
          <a:noFill/>
        </p:spPr>
        <p:txBody>
          <a:bodyPr wrap="none" lIns="0" tIns="0" rIns="0" bIns="0" rtlCol="0">
            <a:spAutoFit/>
          </a:bodyPr>
          <a:lstStyle/>
          <a:p>
            <a:pPr algn="ctr">
              <a:lnSpc>
                <a:spcPts val="900"/>
              </a:lnSpc>
            </a:pPr>
            <a:r>
              <a:rPr lang="en-US" sz="1000" dirty="0">
                <a:latin typeface="Arial" panose="020B0604020202020204" pitchFamily="34" charset="0"/>
                <a:cs typeface="Arial" panose="020B0604020202020204" pitchFamily="34" charset="0"/>
              </a:rPr>
              <a:t>a</a:t>
            </a:r>
          </a:p>
        </p:txBody>
      </p:sp>
    </p:spTree>
    <p:extLst>
      <p:ext uri="{BB962C8B-B14F-4D97-AF65-F5344CB8AC3E}">
        <p14:creationId xmlns:p14="http://schemas.microsoft.com/office/powerpoint/2010/main" val="235617217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530</Words>
  <Application>Microsoft Office PowerPoint</Application>
  <PresentationFormat>On-screen Show (4:3)</PresentationFormat>
  <Paragraphs>264</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主题​​</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Zhong Xu</dc:creator>
  <cp:lastModifiedBy>Liu, Xianqiong</cp:lastModifiedBy>
  <cp:revision>33</cp:revision>
  <dcterms:created xsi:type="dcterms:W3CDTF">2017-11-16T20:04:33Z</dcterms:created>
  <dcterms:modified xsi:type="dcterms:W3CDTF">2017-11-18T18:34:54Z</dcterms:modified>
</cp:coreProperties>
</file>