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</p:sldIdLst>
  <p:sldSz cx="6858000" cy="9906000" type="A4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6" autoAdjust="0"/>
    <p:restoredTop sz="99431" autoAdjust="0"/>
  </p:normalViewPr>
  <p:slideViewPr>
    <p:cSldViewPr snapToGrid="0" snapToObjects="1">
      <p:cViewPr varScale="1">
        <p:scale>
          <a:sx n="157" d="100"/>
          <a:sy n="157" d="100"/>
        </p:scale>
        <p:origin x="656" y="1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0" d="100"/>
        <a:sy n="3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/filer4.be-mrz.med.uni-goettingen.de\Gruppenlaufwerk_Derma_Forschungslabor\3_Studenten\Eugen%20Ko&#223;mann\2_Auswertungen\Auswertung_MeWo_05.08.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12626157867"/>
          <c:y val="0.142957818388856"/>
          <c:w val="0.814608680965052"/>
          <c:h val="0.758544158874167"/>
        </c:manualLayout>
      </c:layout>
      <c:barChart>
        <c:barDir val="col"/>
        <c:grouping val="clustered"/>
        <c:varyColors val="0"/>
        <c:ser>
          <c:idx val="0"/>
          <c:order val="0"/>
          <c:tx>
            <c:v>3x relativ</c:v>
          </c:tx>
          <c:spPr>
            <a:solidFill>
              <a:schemeClr val="tx1">
                <a:lumMod val="50000"/>
                <a:lumOff val="50000"/>
              </a:schemeClr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'Zfsg.3x'!$J$38:$N$38</c:f>
                <c:numCache>
                  <c:formatCode>General</c:formatCode>
                  <c:ptCount val="5"/>
                  <c:pt idx="0">
                    <c:v>0.0740733703660303</c:v>
                  </c:pt>
                  <c:pt idx="1">
                    <c:v>0.110567835420626</c:v>
                  </c:pt>
                  <c:pt idx="2">
                    <c:v>0.145531019020243</c:v>
                  </c:pt>
                  <c:pt idx="3">
                    <c:v>0.114920553411537</c:v>
                  </c:pt>
                  <c:pt idx="4">
                    <c:v>0.105885431492385</c:v>
                  </c:pt>
                </c:numCache>
              </c:numRef>
            </c:plus>
            <c:minus>
              <c:numRef>
                <c:f>'Zfsg.3x'!$J$38:$N$38</c:f>
                <c:numCache>
                  <c:formatCode>General</c:formatCode>
                  <c:ptCount val="5"/>
                  <c:pt idx="0">
                    <c:v>0.0740733703660303</c:v>
                  </c:pt>
                  <c:pt idx="1">
                    <c:v>0.110567835420626</c:v>
                  </c:pt>
                  <c:pt idx="2">
                    <c:v>0.145531019020243</c:v>
                  </c:pt>
                  <c:pt idx="3">
                    <c:v>0.114920553411537</c:v>
                  </c:pt>
                  <c:pt idx="4">
                    <c:v>0.105885431492385</c:v>
                  </c:pt>
                </c:numCache>
              </c:numRef>
            </c:minus>
          </c:errBars>
          <c:cat>
            <c:strRef>
              <c:f>'Zfsg.3x'!$J$30:$N$30</c:f>
              <c:strCache>
                <c:ptCount val="5"/>
                <c:pt idx="0">
                  <c:v>RGD</c:v>
                </c:pt>
                <c:pt idx="1">
                  <c:v>123nm</c:v>
                </c:pt>
                <c:pt idx="2">
                  <c:v>92nm</c:v>
                </c:pt>
                <c:pt idx="3">
                  <c:v>60nm</c:v>
                </c:pt>
                <c:pt idx="4">
                  <c:v>30nm</c:v>
                </c:pt>
              </c:strCache>
            </c:strRef>
          </c:cat>
          <c:val>
            <c:numRef>
              <c:f>'Zfsg.3x'!$J$36:$N$36</c:f>
              <c:numCache>
                <c:formatCode>General</c:formatCode>
                <c:ptCount val="5"/>
                <c:pt idx="0">
                  <c:v>1.0</c:v>
                </c:pt>
                <c:pt idx="1">
                  <c:v>1.00634248308568</c:v>
                </c:pt>
                <c:pt idx="2">
                  <c:v>0.901857982329975</c:v>
                </c:pt>
                <c:pt idx="3">
                  <c:v>0.822639303723075</c:v>
                </c:pt>
                <c:pt idx="4">
                  <c:v>0.604072886916812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9542496"/>
        <c:axId val="859536160"/>
      </c:barChart>
      <c:catAx>
        <c:axId val="85954249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859536160"/>
        <c:crosses val="autoZero"/>
        <c:auto val="1"/>
        <c:lblAlgn val="ctr"/>
        <c:lblOffset val="100"/>
        <c:noMultiLvlLbl val="0"/>
      </c:catAx>
      <c:valAx>
        <c:axId val="8595361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lumMod val="50000"/>
                <a:lumOff val="50000"/>
              </a:schemeClr>
            </a:solidFill>
          </a:ln>
        </c:spPr>
        <c:crossAx val="859542496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850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165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033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201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009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417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508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016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003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104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52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22D99-607F-F24F-993C-1C491D084CB2}" type="datetimeFigureOut">
              <a:rPr lang="de-DE" smtClean="0"/>
              <a:t>05.05.17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79C57-E99A-3346-AA39-8AAF0FD4F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59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ung 1"/>
          <p:cNvGrpSpPr/>
          <p:nvPr/>
        </p:nvGrpSpPr>
        <p:grpSpPr>
          <a:xfrm>
            <a:off x="1637330" y="691608"/>
            <a:ext cx="3225079" cy="2621004"/>
            <a:chOff x="1637330" y="691608"/>
            <a:chExt cx="3225079" cy="2621004"/>
          </a:xfrm>
        </p:grpSpPr>
        <p:graphicFrame>
          <p:nvGraphicFramePr>
            <p:cNvPr id="87" name="Diagramm 8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27794638"/>
                </p:ext>
              </p:extLst>
            </p:nvPr>
          </p:nvGraphicFramePr>
          <p:xfrm>
            <a:off x="1917237" y="691608"/>
            <a:ext cx="2520749" cy="25853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88" name="Gerade Verbindung 87"/>
            <p:cNvCxnSpPr>
              <a:cxnSpLocks noChangeShapeType="1"/>
            </p:cNvCxnSpPr>
            <p:nvPr/>
          </p:nvCxnSpPr>
          <p:spPr bwMode="auto">
            <a:xfrm flipH="1" flipV="1">
              <a:off x="2218589" y="938772"/>
              <a:ext cx="1" cy="20808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Gerade Verbindung 88"/>
            <p:cNvCxnSpPr>
              <a:cxnSpLocks noChangeShapeType="1"/>
            </p:cNvCxnSpPr>
            <p:nvPr/>
          </p:nvCxnSpPr>
          <p:spPr bwMode="auto">
            <a:xfrm>
              <a:off x="2210366" y="3024179"/>
              <a:ext cx="19875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Textfeld 4"/>
            <p:cNvSpPr txBox="1">
              <a:spLocks noChangeArrowheads="1"/>
            </p:cNvSpPr>
            <p:nvPr/>
          </p:nvSpPr>
          <p:spPr bwMode="auto">
            <a:xfrm rot="16200000">
              <a:off x="869350" y="1919252"/>
              <a:ext cx="176679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de-DE" sz="900" dirty="0" err="1">
                  <a:latin typeface="Arial" charset="0"/>
                  <a:cs typeface="Arial" charset="0"/>
                </a:rPr>
                <a:t>cell</a:t>
              </a:r>
              <a:r>
                <a:rPr lang="de-DE" sz="900" dirty="0">
                  <a:latin typeface="Arial" charset="0"/>
                  <a:cs typeface="Arial" charset="0"/>
                </a:rPr>
                <a:t> </a:t>
              </a:r>
              <a:r>
                <a:rPr lang="de-DE" sz="900" dirty="0" err="1" smtClean="0">
                  <a:latin typeface="Arial" charset="0"/>
                  <a:cs typeface="Arial" charset="0"/>
                </a:rPr>
                <a:t>surface</a:t>
              </a:r>
              <a:r>
                <a:rPr lang="de-DE" sz="900" dirty="0" smtClean="0">
                  <a:latin typeface="Arial" charset="0"/>
                  <a:cs typeface="Arial" charset="0"/>
                </a:rPr>
                <a:t> </a:t>
              </a:r>
              <a:r>
                <a:rPr lang="de-DE" sz="900" dirty="0" err="1" smtClean="0">
                  <a:latin typeface="Arial" charset="0"/>
                  <a:cs typeface="Arial" charset="0"/>
                </a:rPr>
                <a:t>size</a:t>
              </a:r>
              <a:r>
                <a:rPr lang="de-DE" sz="900" dirty="0" smtClean="0">
                  <a:latin typeface="Arial" charset="0"/>
                  <a:cs typeface="Arial" charset="0"/>
                </a:rPr>
                <a:t> </a:t>
              </a:r>
              <a:r>
                <a:rPr lang="de-DE" sz="900" dirty="0">
                  <a:latin typeface="Arial" charset="0"/>
                  <a:cs typeface="Arial" charset="0"/>
                </a:rPr>
                <a:t>(%/RGD) </a:t>
              </a:r>
            </a:p>
          </p:txBody>
        </p:sp>
        <p:sp>
          <p:nvSpPr>
            <p:cNvPr id="91" name="Rechteck 90"/>
            <p:cNvSpPr/>
            <p:nvPr/>
          </p:nvSpPr>
          <p:spPr>
            <a:xfrm>
              <a:off x="1875857" y="938772"/>
              <a:ext cx="266625" cy="216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Textfeld 2"/>
            <p:cNvSpPr txBox="1">
              <a:spLocks noChangeArrowheads="1"/>
            </p:cNvSpPr>
            <p:nvPr/>
          </p:nvSpPr>
          <p:spPr bwMode="auto">
            <a:xfrm>
              <a:off x="1760060" y="935566"/>
              <a:ext cx="47348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900" dirty="0">
                  <a:latin typeface="Arial" charset="0"/>
                  <a:cs typeface="Arial" charset="0"/>
                </a:rPr>
                <a:t>120.0</a:t>
              </a:r>
            </a:p>
          </p:txBody>
        </p:sp>
        <p:sp>
          <p:nvSpPr>
            <p:cNvPr id="93" name="Textfeld 34"/>
            <p:cNvSpPr txBox="1">
              <a:spLocks noChangeArrowheads="1"/>
            </p:cNvSpPr>
            <p:nvPr/>
          </p:nvSpPr>
          <p:spPr bwMode="auto">
            <a:xfrm>
              <a:off x="1767029" y="1263226"/>
              <a:ext cx="47348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900" dirty="0">
                  <a:latin typeface="Arial" charset="0"/>
                  <a:cs typeface="Arial" charset="0"/>
                </a:rPr>
                <a:t>100.0</a:t>
              </a:r>
            </a:p>
          </p:txBody>
        </p:sp>
        <p:sp>
          <p:nvSpPr>
            <p:cNvPr id="94" name="Textfeld 35"/>
            <p:cNvSpPr txBox="1">
              <a:spLocks noChangeArrowheads="1"/>
            </p:cNvSpPr>
            <p:nvPr/>
          </p:nvSpPr>
          <p:spPr bwMode="auto">
            <a:xfrm>
              <a:off x="1834155" y="1590886"/>
              <a:ext cx="40929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900" dirty="0">
                  <a:latin typeface="Arial" charset="0"/>
                  <a:cs typeface="Arial" charset="0"/>
                </a:rPr>
                <a:t>80.0</a:t>
              </a:r>
            </a:p>
          </p:txBody>
        </p:sp>
        <p:sp>
          <p:nvSpPr>
            <p:cNvPr id="95" name="Textfeld 36"/>
            <p:cNvSpPr txBox="1">
              <a:spLocks noChangeArrowheads="1"/>
            </p:cNvSpPr>
            <p:nvPr/>
          </p:nvSpPr>
          <p:spPr bwMode="auto">
            <a:xfrm>
              <a:off x="1834999" y="1914751"/>
              <a:ext cx="40929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900" dirty="0" smtClean="0">
                  <a:latin typeface="Arial" charset="0"/>
                  <a:cs typeface="Arial" charset="0"/>
                </a:rPr>
                <a:t>60.0</a:t>
              </a:r>
              <a:endParaRPr lang="de-DE" sz="900" dirty="0">
                <a:latin typeface="Arial" charset="0"/>
                <a:cs typeface="Arial" charset="0"/>
              </a:endParaRPr>
            </a:p>
          </p:txBody>
        </p:sp>
        <p:sp>
          <p:nvSpPr>
            <p:cNvPr id="96" name="Textfeld 37"/>
            <p:cNvSpPr txBox="1">
              <a:spLocks noChangeArrowheads="1"/>
            </p:cNvSpPr>
            <p:nvPr/>
          </p:nvSpPr>
          <p:spPr bwMode="auto">
            <a:xfrm>
              <a:off x="1834999" y="2244745"/>
              <a:ext cx="40929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900" dirty="0" smtClean="0">
                  <a:latin typeface="Arial" charset="0"/>
                  <a:cs typeface="Arial" charset="0"/>
                </a:rPr>
                <a:t>40.0</a:t>
              </a:r>
              <a:endParaRPr lang="de-DE" sz="900" dirty="0">
                <a:latin typeface="Arial" charset="0"/>
                <a:cs typeface="Arial" charset="0"/>
              </a:endParaRPr>
            </a:p>
          </p:txBody>
        </p:sp>
        <p:sp>
          <p:nvSpPr>
            <p:cNvPr id="97" name="Textfeld 38"/>
            <p:cNvSpPr txBox="1">
              <a:spLocks noChangeArrowheads="1"/>
            </p:cNvSpPr>
            <p:nvPr/>
          </p:nvSpPr>
          <p:spPr bwMode="auto">
            <a:xfrm>
              <a:off x="1838807" y="2570769"/>
              <a:ext cx="40929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900" dirty="0">
                  <a:latin typeface="Arial" charset="0"/>
                  <a:cs typeface="Arial" charset="0"/>
                </a:rPr>
                <a:t>20.0</a:t>
              </a:r>
            </a:p>
          </p:txBody>
        </p:sp>
        <p:sp>
          <p:nvSpPr>
            <p:cNvPr id="98" name="Textfeld 40"/>
            <p:cNvSpPr txBox="1">
              <a:spLocks noChangeArrowheads="1"/>
            </p:cNvSpPr>
            <p:nvPr/>
          </p:nvSpPr>
          <p:spPr bwMode="auto">
            <a:xfrm>
              <a:off x="1891097" y="2901068"/>
              <a:ext cx="34511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de-DE" sz="900" dirty="0" smtClean="0">
                  <a:latin typeface="Arial" charset="0"/>
                  <a:cs typeface="Arial" charset="0"/>
                </a:rPr>
                <a:t>0.0</a:t>
              </a:r>
              <a:endParaRPr lang="de-DE" sz="900" dirty="0">
                <a:latin typeface="Arial" charset="0"/>
                <a:cs typeface="Arial" charset="0"/>
              </a:endParaRPr>
            </a:p>
          </p:txBody>
        </p:sp>
        <p:sp>
          <p:nvSpPr>
            <p:cNvPr id="99" name="Textfeld 98"/>
            <p:cNvSpPr txBox="1"/>
            <p:nvPr/>
          </p:nvSpPr>
          <p:spPr>
            <a:xfrm rot="18900000">
              <a:off x="1818752" y="2723647"/>
              <a:ext cx="1168722" cy="230832"/>
            </a:xfrm>
            <a:prstGeom prst="rect">
              <a:avLst/>
            </a:prstGeom>
            <a:noFill/>
            <a:scene3d>
              <a:camera prst="orthographicFront">
                <a:rot lat="0" lon="0" rev="2700000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900" dirty="0"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RGD</a:t>
              </a:r>
            </a:p>
          </p:txBody>
        </p:sp>
        <p:sp>
          <p:nvSpPr>
            <p:cNvPr id="100" name="Textfeld 99"/>
            <p:cNvSpPr txBox="1"/>
            <p:nvPr/>
          </p:nvSpPr>
          <p:spPr>
            <a:xfrm rot="18900000">
              <a:off x="1933077" y="2869136"/>
              <a:ext cx="1744094" cy="230832"/>
            </a:xfrm>
            <a:prstGeom prst="rect">
              <a:avLst/>
            </a:prstGeom>
            <a:noFill/>
            <a:scene3d>
              <a:camera prst="orthographicFront">
                <a:rot lat="0" lon="0" rev="2700000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900" dirty="0"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RGD+70/µm²</a:t>
              </a:r>
            </a:p>
          </p:txBody>
        </p:sp>
        <p:sp>
          <p:nvSpPr>
            <p:cNvPr id="101" name="Textfeld 100"/>
            <p:cNvSpPr txBox="1"/>
            <p:nvPr/>
          </p:nvSpPr>
          <p:spPr>
            <a:xfrm rot="18900000">
              <a:off x="2492527" y="3081780"/>
              <a:ext cx="1464462" cy="230832"/>
            </a:xfrm>
            <a:prstGeom prst="rect">
              <a:avLst/>
            </a:prstGeom>
            <a:noFill/>
            <a:scene3d>
              <a:camera prst="orthographicFront">
                <a:rot lat="0" lon="0" rev="2700000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900" dirty="0"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RGD+120/µm²</a:t>
              </a:r>
            </a:p>
          </p:txBody>
        </p:sp>
        <p:sp>
          <p:nvSpPr>
            <p:cNvPr id="102" name="Textfeld 101"/>
            <p:cNvSpPr txBox="1"/>
            <p:nvPr/>
          </p:nvSpPr>
          <p:spPr>
            <a:xfrm rot="18900000">
              <a:off x="2852934" y="3015034"/>
              <a:ext cx="1576468" cy="230832"/>
            </a:xfrm>
            <a:prstGeom prst="rect">
              <a:avLst/>
            </a:prstGeom>
            <a:noFill/>
            <a:scene3d>
              <a:camera prst="orthographicFront">
                <a:rot lat="0" lon="0" rev="2700000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900" dirty="0"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RGD+280/µm²</a:t>
              </a:r>
            </a:p>
          </p:txBody>
        </p:sp>
        <p:sp>
          <p:nvSpPr>
            <p:cNvPr id="103" name="Textfeld 102"/>
            <p:cNvSpPr txBox="1"/>
            <p:nvPr/>
          </p:nvSpPr>
          <p:spPr>
            <a:xfrm rot="18900000">
              <a:off x="3234977" y="2991558"/>
              <a:ext cx="1627432" cy="230832"/>
            </a:xfrm>
            <a:prstGeom prst="rect">
              <a:avLst/>
            </a:prstGeom>
            <a:noFill/>
            <a:scene3d>
              <a:camera prst="orthographicFront">
                <a:rot lat="0" lon="0" rev="2700000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900" dirty="0"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RGD+670/µm²</a:t>
              </a:r>
            </a:p>
          </p:txBody>
        </p:sp>
        <p:sp>
          <p:nvSpPr>
            <p:cNvPr id="104" name="Textfeld 9"/>
            <p:cNvSpPr txBox="1">
              <a:spLocks noChangeArrowheads="1"/>
            </p:cNvSpPr>
            <p:nvPr/>
          </p:nvSpPr>
          <p:spPr bwMode="auto">
            <a:xfrm>
              <a:off x="3108427" y="858810"/>
              <a:ext cx="24878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1200" dirty="0">
                  <a:latin typeface="Arial" charset="0"/>
                  <a:cs typeface="Arial" charset="0"/>
                </a:rPr>
                <a:t>*</a:t>
              </a:r>
            </a:p>
          </p:txBody>
        </p:sp>
        <p:sp>
          <p:nvSpPr>
            <p:cNvPr id="105" name="Geschweifte Klammer rechts 104"/>
            <p:cNvSpPr>
              <a:spLocks/>
            </p:cNvSpPr>
            <p:nvPr/>
          </p:nvSpPr>
          <p:spPr bwMode="auto">
            <a:xfrm rot="16200000">
              <a:off x="3172761" y="277857"/>
              <a:ext cx="102603" cy="1620000"/>
            </a:xfrm>
            <a:prstGeom prst="rightBrace">
              <a:avLst>
                <a:gd name="adj1" fmla="val 8320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de-DE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86" name="Textfeld 85"/>
          <p:cNvSpPr txBox="1"/>
          <p:nvPr/>
        </p:nvSpPr>
        <p:spPr>
          <a:xfrm>
            <a:off x="1575795" y="4175388"/>
            <a:ext cx="3870145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100" b="1" dirty="0" smtClean="0">
                <a:latin typeface="Arial" charset="0"/>
                <a:ea typeface="Arial" charset="0"/>
                <a:cs typeface="Arial" charset="0"/>
              </a:rPr>
              <a:t>Amschler et al., </a:t>
            </a:r>
            <a:r>
              <a:rPr lang="de-DE" sz="1100" b="1" dirty="0" err="1" smtClean="0">
                <a:latin typeface="Arial" charset="0"/>
                <a:ea typeface="Arial" charset="0"/>
                <a:cs typeface="Arial" charset="0"/>
              </a:rPr>
              <a:t>supplemental</a:t>
            </a:r>
            <a:r>
              <a:rPr lang="de-DE" sz="1100" b="1" dirty="0" smtClean="0">
                <a:latin typeface="Arial" charset="0"/>
                <a:ea typeface="Arial" charset="0"/>
                <a:cs typeface="Arial" charset="0"/>
              </a:rPr>
              <a:t> fig. </a:t>
            </a:r>
            <a:r>
              <a:rPr lang="de-DE" sz="1100" b="1" dirty="0" smtClean="0">
                <a:latin typeface="Arial" charset="0"/>
                <a:ea typeface="Arial" charset="0"/>
                <a:cs typeface="Arial" charset="0"/>
              </a:rPr>
              <a:t>1</a:t>
            </a:r>
          </a:p>
          <a:p>
            <a:pPr algn="just"/>
            <a:r>
              <a:rPr lang="en-US" sz="1100" b="1" dirty="0" err="1" smtClean="0">
                <a:latin typeface="Arial" charset="0"/>
                <a:ea typeface="Arial" charset="0"/>
                <a:cs typeface="Arial" charset="0"/>
              </a:rPr>
              <a:t>MeWo</a:t>
            </a:r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melanoma cell spreading is controlled by VCAM-1 density in a reciprocal fashion.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 Analysis of </a:t>
            </a:r>
            <a:r>
              <a:rPr lang="en-US" sz="1100" dirty="0" err="1">
                <a:latin typeface="Arial" charset="0"/>
                <a:ea typeface="Arial" charset="0"/>
                <a:cs typeface="Arial" charset="0"/>
              </a:rPr>
              <a:t>MeWo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-melanoma cell spreading was performed after 1h of cell-matrix interaction as detailed in the legend to figure 3. Spreading on the control matrices (RGD alone) was set to 100%. Values shown represent the mean of 3 independent experiments (±SEM; * indicates p=0.0375 for RGD control vs. RGD plus VCAM-1 density of 670 ligand sites per µm², as determined by the two-sided Student’s t-test). </a:t>
            </a:r>
            <a:endParaRPr lang="de-DE" sz="1100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de-DE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1629635" y="890578"/>
            <a:ext cx="2655951" cy="300832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222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Macintosh PowerPoint</Application>
  <PresentationFormat>A4-Papier (210x297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Office-Design</vt:lpstr>
      <vt:lpstr>PowerPoint-Präsentation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RVZ</dc:creator>
  <cp:lastModifiedBy>Microsoft Office-Anwender</cp:lastModifiedBy>
  <cp:revision>309</cp:revision>
  <cp:lastPrinted>2017-03-09T09:39:51Z</cp:lastPrinted>
  <dcterms:created xsi:type="dcterms:W3CDTF">2014-11-21T06:48:13Z</dcterms:created>
  <dcterms:modified xsi:type="dcterms:W3CDTF">2017-05-05T09:25:06Z</dcterms:modified>
</cp:coreProperties>
</file>