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notesSlides/notesSlide5.xml" ContentType="application/vnd.openxmlformats-officedocument.presentationml.notesSlide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1" r:id="rId3"/>
    <p:sldId id="257" r:id="rId4"/>
    <p:sldId id="259" r:id="rId5"/>
    <p:sldId id="260" r:id="rId6"/>
    <p:sldId id="265" r:id="rId7"/>
    <p:sldId id="264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975" autoAdjust="0"/>
    <p:restoredTop sz="96404" autoAdjust="0"/>
  </p:normalViewPr>
  <p:slideViewPr>
    <p:cSldViewPr>
      <p:cViewPr varScale="1">
        <p:scale>
          <a:sx n="114" d="100"/>
          <a:sy n="114" d="100"/>
        </p:scale>
        <p:origin x="139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984" y="-8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24047512559417"/>
          <c:y val="4.0149997697656217E-2"/>
          <c:w val="0.74894428091488718"/>
          <c:h val="0.780324170005065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84-48F6-863B-950E8EC4CB2E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4-48F6-863B-950E8EC4CB2E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Sheet1!$C$2:$C$3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1.59</c:v>
                </c:pt>
                <c:pt idx="1">
                  <c:v>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84-48F6-863B-950E8EC4CB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331710624"/>
        <c:axId val="331709312"/>
      </c:barChart>
      <c:catAx>
        <c:axId val="33171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709312"/>
        <c:crosses val="autoZero"/>
        <c:auto val="1"/>
        <c:lblAlgn val="ctr"/>
        <c:lblOffset val="100"/>
        <c:tickLblSkip val="1"/>
        <c:noMultiLvlLbl val="0"/>
      </c:catAx>
      <c:valAx>
        <c:axId val="331709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71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25782827916538"/>
          <c:y val="6.4801899618749603E-2"/>
          <c:w val="0.77933700885210144"/>
          <c:h val="0.7892809461325570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Young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Sheet1!$B$1:$C$1</c:f>
              <c:strCache>
                <c:ptCount val="2"/>
                <c:pt idx="0">
                  <c:v>SBP</c:v>
                </c:pt>
                <c:pt idx="1">
                  <c:v>DBP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110.3</c:v>
                </c:pt>
                <c:pt idx="1">
                  <c:v>82.3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00-4080-B299-5FFEF602EC9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Old</c:v>
                </c:pt>
              </c:strCache>
            </c:strRef>
          </c:tx>
          <c:spPr>
            <a:pattFill prst="pct60">
              <a:fgClr>
                <a:srgbClr val="C00000"/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Sheet1!$F$3:$G$3</c:f>
                <c:numCache>
                  <c:formatCode>General</c:formatCode>
                  <c:ptCount val="2"/>
                  <c:pt idx="0">
                    <c:v>10.8</c:v>
                  </c:pt>
                  <c:pt idx="1">
                    <c:v>7.6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Sheet1!$B$1:$C$1</c:f>
              <c:strCache>
                <c:ptCount val="2"/>
                <c:pt idx="0">
                  <c:v>SBP</c:v>
                </c:pt>
                <c:pt idx="1">
                  <c:v>DBP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86.4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00-4080-B299-5FFEF602EC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overlap val="-10"/>
        <c:axId val="527779608"/>
        <c:axId val="527774360"/>
      </c:barChart>
      <c:catAx>
        <c:axId val="527779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774360"/>
        <c:crosses val="autoZero"/>
        <c:auto val="1"/>
        <c:lblAlgn val="ctr"/>
        <c:lblOffset val="100"/>
        <c:noMultiLvlLbl val="0"/>
      </c:catAx>
      <c:valAx>
        <c:axId val="527774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7779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636681870708071"/>
          <c:y val="1.0156943863489205E-2"/>
          <c:w val="0.41200095118663171"/>
          <c:h val="0.131590467622807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08115897277545"/>
          <c:y val="4.3859649122807015E-2"/>
          <c:w val="0.67704955998147287"/>
          <c:h val="0.773014228484597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439-4039-8261-A6A4C971A7C0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F439-4039-8261-A6A4C971A7C0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9.6</c:v>
                  </c:pt>
                  <c:pt idx="1">
                    <c:v>9.1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349.1</c:v>
                </c:pt>
                <c:pt idx="1">
                  <c:v>290.2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39-4039-8261-A6A4C971A7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508881120"/>
        <c:axId val="508880792"/>
      </c:barChart>
      <c:catAx>
        <c:axId val="508881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880792"/>
        <c:crosses val="autoZero"/>
        <c:auto val="1"/>
        <c:lblAlgn val="ctr"/>
        <c:lblOffset val="100"/>
        <c:noMultiLvlLbl val="0"/>
      </c:catAx>
      <c:valAx>
        <c:axId val="508880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881120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82625701199116"/>
          <c:y val="4.3859649122807015E-2"/>
          <c:w val="0.71430446194225716"/>
          <c:h val="0.773014228484597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98-4D20-B404-594293F6839B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0E98-4D20-B404-594293F6839B}"/>
              </c:ext>
            </c:extLst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0.1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35.4</c:v>
                </c:pt>
                <c:pt idx="1">
                  <c:v>34.6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98-4D20-B404-594293F68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502995384"/>
        <c:axId val="502996368"/>
      </c:barChart>
      <c:catAx>
        <c:axId val="502995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2996368"/>
        <c:crosses val="autoZero"/>
        <c:auto val="1"/>
        <c:lblAlgn val="ctr"/>
        <c:lblOffset val="100"/>
        <c:noMultiLvlLbl val="0"/>
      </c:catAx>
      <c:valAx>
        <c:axId val="502996368"/>
        <c:scaling>
          <c:orientation val="minMax"/>
          <c:max val="3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2995384"/>
        <c:crosses val="autoZero"/>
        <c:crossBetween val="between"/>
        <c:majorUnit val="7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08115897277545"/>
          <c:y val="4.0149997697656217E-2"/>
          <c:w val="0.67704955998147287"/>
          <c:h val="0.780324170005065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F81-4002-9D9C-B834741905EB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CF81-4002-9D9C-B834741905EB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49.3</c:v>
                  </c:pt>
                  <c:pt idx="1">
                    <c:v>5.5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261</c:v>
                </c:pt>
                <c:pt idx="1">
                  <c:v>113.7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81-4002-9D9C-B834741905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393479064"/>
        <c:axId val="393503664"/>
      </c:barChart>
      <c:catAx>
        <c:axId val="393479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503664"/>
        <c:crosses val="autoZero"/>
        <c:auto val="1"/>
        <c:lblAlgn val="ctr"/>
        <c:lblOffset val="100"/>
        <c:noMultiLvlLbl val="0"/>
      </c:catAx>
      <c:valAx>
        <c:axId val="393503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479064"/>
        <c:crosses val="autoZero"/>
        <c:crossBetween val="between"/>
        <c:majorUnit val="7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6-EA0C-4A8A-BC4D-9EA6FDD09474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EA0C-4A8A-BC4D-9EA6FDD09474}"/>
              </c:ext>
            </c:extLst>
          </c:dPt>
          <c:dPt>
            <c:idx val="3"/>
            <c:invertIfNegative val="0"/>
            <c:bubble3D val="0"/>
            <c:spPr>
              <a:solidFill>
                <a:srgbClr val="0000FF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A0C-4A8A-BC4D-9EA6FDD09474}"/>
              </c:ext>
            </c:extLst>
          </c:dPt>
          <c:dPt>
            <c:idx val="4"/>
            <c:invertIfNegative val="0"/>
            <c:bubble3D val="0"/>
            <c:spPr>
              <a:solidFill>
                <a:srgbClr val="0000FF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EA0C-4A8A-BC4D-9EA6FDD09474}"/>
              </c:ext>
            </c:extLst>
          </c:dPt>
          <c:errBars>
            <c:errBarType val="plus"/>
            <c:errValType val="cust"/>
            <c:noEndCap val="0"/>
            <c:plus>
              <c:numRef>
                <c:f>'Rat_BUN_serum_ELISA_7-8-16'!$O$103:$O$107</c:f>
                <c:numCache>
                  <c:formatCode>General</c:formatCode>
                  <c:ptCount val="5"/>
                  <c:pt idx="0">
                    <c:v>0.282836330763925</c:v>
                  </c:pt>
                  <c:pt idx="1">
                    <c:v>0.32470658678259101</c:v>
                  </c:pt>
                  <c:pt idx="2">
                    <c:v>0.29922064947932597</c:v>
                  </c:pt>
                  <c:pt idx="3">
                    <c:v>0.32592723293193299</c:v>
                  </c:pt>
                  <c:pt idx="4">
                    <c:v>9.3235052421286296E-2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'Rat_BUN_serum_ELISA_7-8-16'!$M$104:$M$105</c:f>
              <c:strCache>
                <c:ptCount val="2"/>
                <c:pt idx="0">
                  <c:v>Adult</c:v>
                </c:pt>
                <c:pt idx="1">
                  <c:v>Old</c:v>
                </c:pt>
              </c:strCache>
            </c:strRef>
          </c:cat>
          <c:val>
            <c:numRef>
              <c:f>'Rat_BUN_serum_ELISA_7-8-16'!$N$104:$N$105</c:f>
              <c:numCache>
                <c:formatCode>General</c:formatCode>
                <c:ptCount val="2"/>
                <c:pt idx="0">
                  <c:v>7.7765500000000003</c:v>
                </c:pt>
                <c:pt idx="1">
                  <c:v>9.0545571428571403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0C-4A8A-BC4D-9EA6FDD094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75451392"/>
        <c:axId val="75487488"/>
      </c:barChart>
      <c:catAx>
        <c:axId val="75451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5487488"/>
        <c:crosses val="autoZero"/>
        <c:auto val="1"/>
        <c:lblAlgn val="ctr"/>
        <c:lblOffset val="100"/>
        <c:noMultiLvlLbl val="0"/>
      </c:catAx>
      <c:valAx>
        <c:axId val="75487488"/>
        <c:scaling>
          <c:orientation val="minMax"/>
          <c:max val="1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451392"/>
        <c:crosses val="autoZero"/>
        <c:crossBetween val="between"/>
        <c:majorUnit val="2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ln w="15875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196-4FDF-9954-7689D80F6551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196-4FDF-9954-7689D80F6551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5196-4FDF-9954-7689D80F6551}"/>
              </c:ext>
            </c:extLst>
          </c:dPt>
          <c:dPt>
            <c:idx val="3"/>
            <c:invertIfNegative val="0"/>
            <c:bubble3D val="0"/>
            <c:spPr>
              <a:solidFill>
                <a:srgbClr val="0000FF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5196-4FDF-9954-7689D80F6551}"/>
              </c:ext>
            </c:extLst>
          </c:dPt>
          <c:dPt>
            <c:idx val="4"/>
            <c:invertIfNegative val="0"/>
            <c:bubble3D val="0"/>
            <c:spPr>
              <a:solidFill>
                <a:srgbClr val="0000FF"/>
              </a:solidFill>
              <a:ln w="15875"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5196-4FDF-9954-7689D80F6551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Sheet1!$V$43:$V$45</c:f>
                <c:numCache>
                  <c:formatCode>General</c:formatCode>
                  <c:ptCount val="3"/>
                  <c:pt idx="0">
                    <c:v>7.8209121377667126E-2</c:v>
                  </c:pt>
                  <c:pt idx="1">
                    <c:v>4.4814432199162514E-2</c:v>
                  </c:pt>
                  <c:pt idx="2">
                    <c:v>0.06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Sheet1!$T$44:$T$45</c:f>
              <c:strCache>
                <c:ptCount val="2"/>
                <c:pt idx="0">
                  <c:v>Adult</c:v>
                </c:pt>
                <c:pt idx="1">
                  <c:v>Old</c:v>
                </c:pt>
              </c:strCache>
            </c:strRef>
          </c:cat>
          <c:val>
            <c:numRef>
              <c:f>Sheet1!$U$44:$U$45</c:f>
              <c:numCache>
                <c:formatCode>General</c:formatCode>
                <c:ptCount val="2"/>
                <c:pt idx="0">
                  <c:v>0.66500000000000004</c:v>
                </c:pt>
                <c:pt idx="1">
                  <c:v>1.94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196-4FDF-9954-7689D80F65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88483328"/>
        <c:axId val="94607616"/>
      </c:barChart>
      <c:catAx>
        <c:axId val="88483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4607616"/>
        <c:crosses val="autoZero"/>
        <c:auto val="1"/>
        <c:lblAlgn val="ctr"/>
        <c:lblOffset val="100"/>
        <c:noMultiLvlLbl val="0"/>
      </c:catAx>
      <c:valAx>
        <c:axId val="946076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8483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Sheet1!$A$514</c:f>
              <c:strCache>
                <c:ptCount val="1"/>
                <c:pt idx="0">
                  <c:v>Younger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Sheet1!$B$518:$H$518</c:f>
                <c:numCache>
                  <c:formatCode>General</c:formatCode>
                  <c:ptCount val="7"/>
                  <c:pt idx="0">
                    <c:v>0.01</c:v>
                  </c:pt>
                  <c:pt idx="1">
                    <c:v>7.0000000000000001E-3</c:v>
                  </c:pt>
                  <c:pt idx="2">
                    <c:v>7.0000000000000007E-2</c:v>
                  </c:pt>
                  <c:pt idx="3">
                    <c:v>0.04</c:v>
                  </c:pt>
                  <c:pt idx="4">
                    <c:v>0.01</c:v>
                  </c:pt>
                  <c:pt idx="5">
                    <c:v>0.01</c:v>
                  </c:pt>
                  <c:pt idx="6">
                    <c:v>1.4999999999999999E-2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Sheet1!$B$513:$H$513</c:f>
              <c:strCache>
                <c:ptCount val="7"/>
                <c:pt idx="0">
                  <c:v>TNF-a</c:v>
                </c:pt>
                <c:pt idx="1">
                  <c:v>IL-10</c:v>
                </c:pt>
                <c:pt idx="2">
                  <c:v>IL-1b</c:v>
                </c:pt>
                <c:pt idx="3">
                  <c:v>IL-6</c:v>
                </c:pt>
                <c:pt idx="4">
                  <c:v>MCP-1</c:v>
                </c:pt>
                <c:pt idx="5">
                  <c:v>Rantes </c:v>
                </c:pt>
                <c:pt idx="6">
                  <c:v>M-CSF</c:v>
                </c:pt>
              </c:strCache>
            </c:strRef>
          </c:cat>
          <c:val>
            <c:numRef>
              <c:f>Sheet1!$B$514:$H$514</c:f>
              <c:numCache>
                <c:formatCode>General</c:formatCode>
                <c:ptCount val="7"/>
                <c:pt idx="0">
                  <c:v>3.6999999999999998E-2</c:v>
                </c:pt>
                <c:pt idx="1">
                  <c:v>0.34899999999999998</c:v>
                </c:pt>
                <c:pt idx="2">
                  <c:v>0.47</c:v>
                </c:pt>
                <c:pt idx="3">
                  <c:v>0.67</c:v>
                </c:pt>
                <c:pt idx="4">
                  <c:v>0.74099999999999999</c:v>
                </c:pt>
                <c:pt idx="5">
                  <c:v>0.79</c:v>
                </c:pt>
                <c:pt idx="6">
                  <c:v>0.80900000000000005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75-43B8-AD29-2EB2EFFB1066}"/>
            </c:ext>
          </c:extLst>
        </c:ser>
        <c:ser>
          <c:idx val="1"/>
          <c:order val="1"/>
          <c:tx>
            <c:strRef>
              <c:f>Sheet1!$A$515</c:f>
              <c:strCache>
                <c:ptCount val="1"/>
                <c:pt idx="0">
                  <c:v>Old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Sheet1!$B$519:$H$519</c:f>
                <c:numCache>
                  <c:formatCode>General</c:formatCode>
                  <c:ptCount val="7"/>
                  <c:pt idx="0">
                    <c:v>0.2</c:v>
                  </c:pt>
                  <c:pt idx="1">
                    <c:v>1.2E-2</c:v>
                  </c:pt>
                  <c:pt idx="2">
                    <c:v>0.05</c:v>
                  </c:pt>
                  <c:pt idx="3">
                    <c:v>0.18</c:v>
                  </c:pt>
                  <c:pt idx="4">
                    <c:v>0.03</c:v>
                  </c:pt>
                  <c:pt idx="5">
                    <c:v>0.02</c:v>
                  </c:pt>
                  <c:pt idx="6">
                    <c:v>2.5000000000000001E-2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Sheet1!$B$513:$H$513</c:f>
              <c:strCache>
                <c:ptCount val="7"/>
                <c:pt idx="0">
                  <c:v>TNF-a</c:v>
                </c:pt>
                <c:pt idx="1">
                  <c:v>IL-10</c:v>
                </c:pt>
                <c:pt idx="2">
                  <c:v>IL-1b</c:v>
                </c:pt>
                <c:pt idx="3">
                  <c:v>IL-6</c:v>
                </c:pt>
                <c:pt idx="4">
                  <c:v>MCP-1</c:v>
                </c:pt>
                <c:pt idx="5">
                  <c:v>Rantes </c:v>
                </c:pt>
                <c:pt idx="6">
                  <c:v>M-CSF</c:v>
                </c:pt>
              </c:strCache>
            </c:strRef>
          </c:cat>
          <c:val>
            <c:numRef>
              <c:f>Sheet1!$B$515:$H$515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75-43B8-AD29-2EB2EFFB10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4356992"/>
        <c:axId val="244358528"/>
      </c:barChart>
      <c:catAx>
        <c:axId val="244356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244358528"/>
        <c:crosses val="autoZero"/>
        <c:auto val="1"/>
        <c:lblAlgn val="ctr"/>
        <c:lblOffset val="100"/>
        <c:noMultiLvlLbl val="0"/>
      </c:catAx>
      <c:valAx>
        <c:axId val="244358528"/>
        <c:scaling>
          <c:orientation val="minMax"/>
          <c:max val="1.6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4356992"/>
        <c:crosses val="autoZero"/>
        <c:crossBetween val="between"/>
        <c:majorUnit val="0.4"/>
      </c:valAx>
    </c:plotArea>
    <c:legend>
      <c:legendPos val="t"/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C6C6-4994-B40A-DF4935ADBB3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3-C6C6-4994-B40A-DF4935ADBB38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C6C6-4994-B40A-DF4935ADBB38}"/>
              </c:ext>
            </c:extLst>
          </c:dPt>
          <c:dPt>
            <c:idx val="3"/>
            <c:invertIfNegative val="0"/>
            <c:bubble3D val="0"/>
            <c:spPr>
              <a:solidFill>
                <a:srgbClr val="0000F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C6C6-4994-B40A-DF4935ADBB38}"/>
              </c:ext>
            </c:extLst>
          </c:dPt>
          <c:errBars>
            <c:errBarType val="plus"/>
            <c:errValType val="cust"/>
            <c:noEndCap val="0"/>
            <c:plus>
              <c:numRef>
                <c:f>'GFD-11-Rat-ELISA-8-12-16'!$AH$102:$AH$105</c:f>
                <c:numCache>
                  <c:formatCode>General</c:formatCode>
                  <c:ptCount val="4"/>
                  <c:pt idx="0">
                    <c:v>37</c:v>
                  </c:pt>
                  <c:pt idx="1">
                    <c:v>56</c:v>
                  </c:pt>
                  <c:pt idx="2">
                    <c:v>44</c:v>
                  </c:pt>
                  <c:pt idx="3">
                    <c:v>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'GFD-11-Rat-ELISA-8-12-16'!$AF$102:$AF$105</c:f>
              <c:strCache>
                <c:ptCount val="4"/>
                <c:pt idx="0">
                  <c:v>Young</c:v>
                </c:pt>
                <c:pt idx="1">
                  <c:v>Old</c:v>
                </c:pt>
                <c:pt idx="2">
                  <c:v>Old-PBS</c:v>
                </c:pt>
                <c:pt idx="3">
                  <c:v>Old-CDC</c:v>
                </c:pt>
              </c:strCache>
            </c:strRef>
          </c:cat>
          <c:val>
            <c:numRef>
              <c:f>'GFD-11-Rat-ELISA-8-12-16'!$AG$102:$AG$105</c:f>
              <c:numCache>
                <c:formatCode>General</c:formatCode>
                <c:ptCount val="4"/>
                <c:pt idx="0">
                  <c:v>458</c:v>
                </c:pt>
                <c:pt idx="1">
                  <c:v>432.1</c:v>
                </c:pt>
                <c:pt idx="2">
                  <c:v>419</c:v>
                </c:pt>
                <c:pt idx="3">
                  <c:v>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6C6-4994-B40A-DF4935ADB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axId val="57612160"/>
        <c:axId val="57613696"/>
      </c:barChart>
      <c:catAx>
        <c:axId val="57612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57613696"/>
        <c:crosses val="autoZero"/>
        <c:auto val="1"/>
        <c:lblAlgn val="ctr"/>
        <c:lblOffset val="100"/>
        <c:noMultiLvlLbl val="0"/>
      </c:catAx>
      <c:valAx>
        <c:axId val="57613696"/>
        <c:scaling>
          <c:orientation val="minMax"/>
          <c:max val="5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612160"/>
        <c:crosses val="autoZero"/>
        <c:crossBetween val="between"/>
        <c:majorUnit val="1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671391389528588"/>
          <c:y val="3.2431020998439586E-2"/>
          <c:w val="0.74107123010796039"/>
          <c:h val="0.861007160166193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pattFill prst="smGrid">
                <a:fgClr>
                  <a:srgbClr val="0000FF"/>
                </a:fgClr>
                <a:bgClr>
                  <a:schemeClr val="bg1"/>
                </a:bgClr>
              </a:pattFill>
              <a:ln>
                <a:solidFill>
                  <a:schemeClr val="bg2">
                    <a:lumMod val="2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E40D-49D8-A243-916861835B3F}"/>
              </c:ext>
            </c:extLst>
          </c:dPt>
          <c:errBars>
            <c:errBarType val="plus"/>
            <c:errValType val="cust"/>
            <c:noEndCap val="0"/>
            <c:plus>
              <c:numRef>
                <c:f>'Tase-V26-Tase-insideEXO-3-1-16'!$T$64:$T$65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'Tase-V26-Tase-insideEXO-3-1-16'!$R$64:$R$65</c:f>
              <c:strCache>
                <c:ptCount val="2"/>
                <c:pt idx="0">
                  <c:v>SF</c:v>
                </c:pt>
                <c:pt idx="1">
                  <c:v>CDC-XO</c:v>
                </c:pt>
              </c:strCache>
            </c:strRef>
          </c:cat>
          <c:val>
            <c:numRef>
              <c:f>'Tase-V26-Tase-insideEXO-3-1-16'!$S$64:$S$65</c:f>
              <c:numCache>
                <c:formatCode>General</c:formatCode>
                <c:ptCount val="2"/>
                <c:pt idx="0">
                  <c:v>1.0028571428571429</c:v>
                </c:pt>
                <c:pt idx="1">
                  <c:v>2.225714285714286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40D-49D8-A243-916861835B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34185216"/>
        <c:axId val="34186752"/>
      </c:barChart>
      <c:catAx>
        <c:axId val="34185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34186752"/>
        <c:crosses val="autoZero"/>
        <c:auto val="1"/>
        <c:lblAlgn val="ctr"/>
        <c:lblOffset val="100"/>
        <c:noMultiLvlLbl val="0"/>
      </c:catAx>
      <c:valAx>
        <c:axId val="341867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34185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  <c:extLst>
              <c:ext xmlns:c16="http://schemas.microsoft.com/office/drawing/2014/chart" uri="{C3380CC4-5D6E-409C-BE32-E72D297353CC}">
                <c16:uniqueId val="{00000001-31EF-40B9-8BBD-04DB352F90FF}"/>
              </c:ext>
            </c:extLst>
          </c:dPt>
          <c:dPt>
            <c:idx val="1"/>
            <c:invertIfNegative val="0"/>
            <c:bubble3D val="0"/>
            <c:spPr>
              <a:pattFill prst="smGrid">
                <a:fgClr>
                  <a:srgbClr val="0000FF"/>
                </a:fgClr>
                <a:bgClr>
                  <a:schemeClr val="bg1"/>
                </a:bgClr>
              </a:pattFill>
              <a:ln>
                <a:solidFill>
                  <a:schemeClr val="bg2">
                    <a:lumMod val="2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31EF-40B9-8BBD-04DB352F90FF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Sheet1!$U$41:$U$42</c:f>
                <c:numCache>
                  <c:formatCode>General</c:formatCode>
                  <c:ptCount val="2"/>
                  <c:pt idx="0">
                    <c:v>1.4</c:v>
                  </c:pt>
                  <c:pt idx="1">
                    <c:v>0.3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Sheet1!$S$41:$S$42</c:f>
              <c:strCache>
                <c:ptCount val="2"/>
                <c:pt idx="0">
                  <c:v>SF</c:v>
                </c:pt>
                <c:pt idx="1">
                  <c:v>CDC-XO</c:v>
                </c:pt>
              </c:strCache>
            </c:strRef>
          </c:cat>
          <c:val>
            <c:numRef>
              <c:f>Sheet1!$T$41:$T$42</c:f>
              <c:numCache>
                <c:formatCode>General</c:formatCode>
                <c:ptCount val="2"/>
                <c:pt idx="0">
                  <c:v>7.06</c:v>
                </c:pt>
                <c:pt idx="1">
                  <c:v>0.99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EF-40B9-8BBD-04DB352F90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35194368"/>
        <c:axId val="35195904"/>
      </c:barChart>
      <c:catAx>
        <c:axId val="351943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5400000" vert="horz"/>
          <a:lstStyle/>
          <a:p>
            <a:pPr>
              <a:defRPr sz="900"/>
            </a:pPr>
            <a:endParaRPr lang="en-US"/>
          </a:p>
        </c:txPr>
        <c:crossAx val="35195904"/>
        <c:crosses val="autoZero"/>
        <c:auto val="1"/>
        <c:lblAlgn val="ctr"/>
        <c:lblOffset val="100"/>
        <c:noMultiLvlLbl val="0"/>
      </c:catAx>
      <c:valAx>
        <c:axId val="35195904"/>
        <c:scaling>
          <c:orientation val="minMax"/>
        </c:scaling>
        <c:delete val="0"/>
        <c:axPos val="t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35194368"/>
        <c:crosses val="autoZero"/>
        <c:crossBetween val="between"/>
        <c:majorUnit val="2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A20-4767-98CE-6560F7FE0D85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A20-4767-98CE-6560F7FE0D85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Sheet1!$I$2:$I$3</c:f>
                <c:numCache>
                  <c:formatCode>General</c:formatCode>
                  <c:ptCount val="2"/>
                  <c:pt idx="0">
                    <c:v>2.5</c:v>
                  </c:pt>
                  <c:pt idx="1">
                    <c:v>1.2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Sheet1!$G$2:$G$3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16.2</c:v>
                </c:pt>
                <c:pt idx="1">
                  <c:v>22.7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20-4767-98CE-6560F7FE0D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-27"/>
        <c:axId val="421274032"/>
        <c:axId val="421585992"/>
      </c:barChart>
      <c:catAx>
        <c:axId val="421274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585992"/>
        <c:crosses val="autoZero"/>
        <c:auto val="1"/>
        <c:lblAlgn val="ctr"/>
        <c:lblOffset val="100"/>
        <c:noMultiLvlLbl val="0"/>
      </c:catAx>
      <c:valAx>
        <c:axId val="421585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1274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253218303098924"/>
          <c:y val="6.167427086518152E-2"/>
          <c:w val="0.75090087872597044"/>
          <c:h val="0.7991643036133174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2"/>
            <c:invertIfNegative val="0"/>
            <c:bubble3D val="0"/>
            <c:spPr>
              <a:pattFill prst="smGrid">
                <a:fgClr>
                  <a:srgbClr val="0000FF"/>
                </a:fgClr>
                <a:bgClr>
                  <a:schemeClr val="bg1"/>
                </a:bgClr>
              </a:pattFill>
              <a:ln>
                <a:solidFill>
                  <a:schemeClr val="bg2">
                    <a:lumMod val="2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B854-4802-9CBF-391C16F4BEF4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Sheet1!$G$6:$G$8</c:f>
                <c:numCache>
                  <c:formatCode>General</c:formatCode>
                  <c:ptCount val="3"/>
                  <c:pt idx="0">
                    <c:v>5.0999999999999996</c:v>
                  </c:pt>
                  <c:pt idx="1">
                    <c:v>4.5</c:v>
                  </c:pt>
                  <c:pt idx="2">
                    <c:v>5.2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Sheet1!$E$6:$E$8</c:f>
              <c:strCache>
                <c:ptCount val="3"/>
                <c:pt idx="0">
                  <c:v>0-h</c:v>
                </c:pt>
                <c:pt idx="1">
                  <c:v>SF</c:v>
                </c:pt>
                <c:pt idx="2">
                  <c:v>CDC-XO</c:v>
                </c:pt>
              </c:strCache>
            </c:strRef>
          </c:cat>
          <c:val>
            <c:numRef>
              <c:f>Sheet1!$F$6:$F$8</c:f>
              <c:numCache>
                <c:formatCode>General</c:formatCode>
                <c:ptCount val="3"/>
                <c:pt idx="0">
                  <c:v>58</c:v>
                </c:pt>
                <c:pt idx="1">
                  <c:v>32.700000000000003</c:v>
                </c:pt>
                <c:pt idx="2">
                  <c:v>56.2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854-4802-9CBF-391C16F4BE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axId val="32923648"/>
        <c:axId val="32925184"/>
      </c:barChart>
      <c:catAx>
        <c:axId val="32923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32925184"/>
        <c:crosses val="autoZero"/>
        <c:auto val="1"/>
        <c:lblAlgn val="ctr"/>
        <c:lblOffset val="100"/>
        <c:noMultiLvlLbl val="0"/>
      </c:catAx>
      <c:valAx>
        <c:axId val="32925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800"/>
            </a:pPr>
            <a:endParaRPr lang="en-US"/>
          </a:p>
        </c:txPr>
        <c:crossAx val="32923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F1-4271-9D46-295238EBD6C1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7F1-4271-9D46-295238EBD6C1}"/>
              </c:ext>
            </c:extLst>
          </c:dPt>
          <c:errBars>
            <c:errBarType val="plus"/>
            <c:errValType val="cust"/>
            <c:noEndCap val="0"/>
            <c:plus>
              <c:numRef>
                <c:f>'[Chart in Microsoft PowerPoint]EDPVR-STAT'!$AQ$50:$AQ$51</c:f>
                <c:numCache>
                  <c:formatCode>General</c:formatCode>
                  <c:ptCount val="2"/>
                  <c:pt idx="0">
                    <c:v>0.5</c:v>
                  </c:pt>
                  <c:pt idx="1">
                    <c:v>1.04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PowerPoint]EDPVR-STAT'!$AO$50:$AO$51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'[Chart in Microsoft PowerPoint]EDPVR-STAT'!$AP$50:$AP$51</c:f>
              <c:numCache>
                <c:formatCode>General</c:formatCode>
                <c:ptCount val="2"/>
                <c:pt idx="0">
                  <c:v>2.909583333333333</c:v>
                </c:pt>
                <c:pt idx="1">
                  <c:v>4.6203571428571424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F1-4271-9D46-295238EBD6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2"/>
        <c:overlap val="-27"/>
        <c:axId val="455836880"/>
        <c:axId val="455837208"/>
      </c:barChart>
      <c:catAx>
        <c:axId val="455836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837208"/>
        <c:crosses val="autoZero"/>
        <c:auto val="1"/>
        <c:lblAlgn val="ctr"/>
        <c:lblOffset val="100"/>
        <c:noMultiLvlLbl val="0"/>
      </c:catAx>
      <c:valAx>
        <c:axId val="455837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836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82625701199116"/>
          <c:y val="4.0149997697656217E-2"/>
          <c:w val="0.71430446194225716"/>
          <c:h val="0.780324170005065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C19-4EB9-8D45-CEB8FB35159C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C19-4EB9-8D45-CEB8FB35159C}"/>
              </c:ext>
            </c:extLst>
          </c:dPt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Sheet1!$C$6:$C$7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Sheet1!$D$6:$D$7</c:f>
              <c:numCache>
                <c:formatCode>General</c:formatCode>
                <c:ptCount val="2"/>
                <c:pt idx="0">
                  <c:v>14</c:v>
                </c:pt>
                <c:pt idx="1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19-4EB9-8D45-CEB8FB3515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430901648"/>
        <c:axId val="430901976"/>
      </c:barChart>
      <c:catAx>
        <c:axId val="43090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901976"/>
        <c:crosses val="autoZero"/>
        <c:auto val="1"/>
        <c:lblAlgn val="ctr"/>
        <c:lblOffset val="100"/>
        <c:noMultiLvlLbl val="0"/>
      </c:catAx>
      <c:valAx>
        <c:axId val="430901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901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CDA-4662-BF07-E020A2C5F236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CDA-4662-BF07-E020A2C5F236}"/>
              </c:ext>
            </c:extLst>
          </c:dPt>
          <c:errBars>
            <c:errBarType val="minus"/>
            <c:errValType val="cust"/>
            <c:noEndCap val="0"/>
            <c:plus>
              <c:numRef>
                <c:f>Sheet1!$I$6:$I$7</c:f>
                <c:numCache>
                  <c:formatCode>General</c:formatCode>
                  <c:ptCount val="2"/>
                  <c:pt idx="0">
                    <c:v>431</c:v>
                  </c:pt>
                  <c:pt idx="1">
                    <c:v>246</c:v>
                  </c:pt>
                </c:numCache>
              </c:numRef>
            </c:plus>
            <c:minus>
              <c:numRef>
                <c:f>Sheet1!$I$6:$I$7</c:f>
                <c:numCache>
                  <c:formatCode>General</c:formatCode>
                  <c:ptCount val="2"/>
                  <c:pt idx="0">
                    <c:v>431</c:v>
                  </c:pt>
                  <c:pt idx="1">
                    <c:v>246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Sheet1!$G$6:$G$7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Sheet1!$H$6:$H$7</c:f>
              <c:numCache>
                <c:formatCode>General</c:formatCode>
                <c:ptCount val="2"/>
                <c:pt idx="0">
                  <c:v>-7022.7</c:v>
                </c:pt>
                <c:pt idx="1">
                  <c:v>-4322.7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CDA-4662-BF07-E020A2C5F2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337611168"/>
        <c:axId val="337611496"/>
      </c:barChart>
      <c:catAx>
        <c:axId val="33761116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11496"/>
        <c:crosses val="autoZero"/>
        <c:auto val="1"/>
        <c:lblAlgn val="ctr"/>
        <c:lblOffset val="100"/>
        <c:noMultiLvlLbl val="0"/>
      </c:catAx>
      <c:valAx>
        <c:axId val="337611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11168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71958729904823"/>
          <c:y val="4.0149997697656217E-2"/>
          <c:w val="0.75289386547228665"/>
          <c:h val="0.7803241700050651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FA4-478B-AD17-9274C4BDD3E9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FA4-478B-AD17-9274C4BDD3E9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Sheet1!$E$6:$E$7</c:f>
                <c:numCache>
                  <c:formatCode>General</c:formatCode>
                  <c:ptCount val="2"/>
                  <c:pt idx="0">
                    <c:v>0.2</c:v>
                  </c:pt>
                  <c:pt idx="1">
                    <c:v>0.1</c:v>
                  </c:pt>
                </c:numCache>
              </c:numRef>
            </c:plus>
            <c:minus>
              <c:numRef>
                <c:f>Sheet1!$E$6:$E$7</c:f>
                <c:numCache>
                  <c:formatCode>General</c:formatCode>
                  <c:ptCount val="2"/>
                  <c:pt idx="0">
                    <c:v>0.2</c:v>
                  </c:pt>
                  <c:pt idx="1">
                    <c:v>0.1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Sheet1!$C$6:$C$7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Sheet1!$D$6:$D$7</c:f>
              <c:numCache>
                <c:formatCode>General</c:formatCode>
                <c:ptCount val="2"/>
                <c:pt idx="0">
                  <c:v>6.8</c:v>
                </c:pt>
                <c:pt idx="1">
                  <c:v>7.8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A4-478B-AD17-9274C4BDD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430901648"/>
        <c:axId val="430901976"/>
      </c:barChart>
      <c:catAx>
        <c:axId val="43090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901976"/>
        <c:crosses val="autoZero"/>
        <c:auto val="1"/>
        <c:lblAlgn val="ctr"/>
        <c:lblOffset val="100"/>
        <c:noMultiLvlLbl val="0"/>
      </c:catAx>
      <c:valAx>
        <c:axId val="430901976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90164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82916100135967"/>
          <c:y val="4.9014634920914971E-2"/>
          <c:w val="0.67878429176997523"/>
          <c:h val="0.7755714147090216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74-4EB2-9704-778E03EBA783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74-4EB2-9704-778E03EBA783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Sheet1!$E$6:$E$7</c:f>
                <c:numCache>
                  <c:formatCode>General</c:formatCode>
                  <c:ptCount val="2"/>
                  <c:pt idx="0">
                    <c:v>22.1</c:v>
                  </c:pt>
                  <c:pt idx="1">
                    <c:v>20.100000000000001</c:v>
                  </c:pt>
                </c:numCache>
              </c:numRef>
            </c:plus>
            <c:minus>
              <c:numRef>
                <c:f>Sheet1!$E$6:$E$7</c:f>
                <c:numCache>
                  <c:formatCode>General</c:formatCode>
                  <c:ptCount val="2"/>
                  <c:pt idx="0">
                    <c:v>22.1</c:v>
                  </c:pt>
                  <c:pt idx="1">
                    <c:v>20.100000000000001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Sheet1!$C$6:$C$7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Sheet1!$D$6:$D$7</c:f>
              <c:numCache>
                <c:formatCode>General</c:formatCode>
                <c:ptCount val="2"/>
                <c:pt idx="0">
                  <c:v>460.2</c:v>
                </c:pt>
                <c:pt idx="1">
                  <c:v>684.9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74-4EB2-9704-778E03EBA7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430901648"/>
        <c:axId val="430901976"/>
      </c:barChart>
      <c:catAx>
        <c:axId val="430901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901976"/>
        <c:crosses val="autoZero"/>
        <c:auto val="1"/>
        <c:lblAlgn val="ctr"/>
        <c:lblOffset val="100"/>
        <c:noMultiLvlLbl val="0"/>
      </c:catAx>
      <c:valAx>
        <c:axId val="430901976"/>
        <c:scaling>
          <c:orientation val="minMax"/>
          <c:max val="72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0901648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CE1-4A54-9709-FF408408D151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CE1-4A54-9709-FF408408D151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2.7</c:v>
                  </c:pt>
                  <c:pt idx="1">
                    <c:v>1.1000000000000001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72.900000000000006</c:v>
                </c:pt>
                <c:pt idx="1">
                  <c:v>66.5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E1-4A54-9709-FF408408D1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496242568"/>
        <c:axId val="496239944"/>
      </c:barChart>
      <c:catAx>
        <c:axId val="496242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239944"/>
        <c:crosses val="autoZero"/>
        <c:auto val="1"/>
        <c:lblAlgn val="ctr"/>
        <c:lblOffset val="100"/>
        <c:noMultiLvlLbl val="0"/>
      </c:catAx>
      <c:valAx>
        <c:axId val="4962399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2425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82625701199116"/>
          <c:y val="4.0149997697656217E-2"/>
          <c:w val="0.71430446194225716"/>
          <c:h val="0.780324170005065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3C2-4032-AC0E-57C6536C6F6C}"/>
              </c:ext>
            </c:extLst>
          </c:dPt>
          <c:dPt>
            <c:idx val="1"/>
            <c:invertIfNegative val="0"/>
            <c:bubble3D val="0"/>
            <c:spPr>
              <a:pattFill prst="pct60">
                <a:fgClr>
                  <a:srgbClr val="C00000"/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3C2-4032-AC0E-57C6536C6F6C}"/>
              </c:ext>
            </c:extLst>
          </c:dPt>
          <c:errBars>
            <c:errBarType val="pl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2.7</c:v>
                  </c:pt>
                  <c:pt idx="1">
                    <c:v>1.1000000000000001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Young</c:v>
                </c:pt>
                <c:pt idx="1">
                  <c:v>Old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43.6</c:v>
                </c:pt>
                <c:pt idx="1">
                  <c:v>38.299999999999997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C2-4032-AC0E-57C6536C6F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1"/>
        <c:overlap val="-27"/>
        <c:axId val="496242568"/>
        <c:axId val="496239944"/>
      </c:barChart>
      <c:catAx>
        <c:axId val="496242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239944"/>
        <c:crosses val="autoZero"/>
        <c:auto val="1"/>
        <c:lblAlgn val="ctr"/>
        <c:lblOffset val="100"/>
        <c:noMultiLvlLbl val="0"/>
      </c:catAx>
      <c:valAx>
        <c:axId val="4962399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6242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7D12-DAF6-45B1-942C-087BE98359EC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CCC89-35CF-474C-ADFB-BA2920536F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09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84336-6C06-40E4-BB9A-87D2F0016C46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F48A6B-561A-4FE8-B9B9-534571FB6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48A6B-561A-4FE8-B9B9-534571FB65E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7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Suppl. Fig. 2. </a:t>
            </a:r>
            <a:r>
              <a:rPr lang="en-US" baseline="0" dirty="0"/>
              <a:t>Table summarizing LV structural changes measured by echocardiography in both groups, CDC-transplanted (n=11) and PBS-injected (n=11) rats.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48A6B-561A-4FE8-B9B9-534571FB65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1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Suppl. Fig. 3. Schematic representation of heart wall distribution for fibrosis analyses.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48A6B-561A-4FE8-B9B9-534571FB65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94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Suppl. Fig. 4. Serum levels of cytokines and renal function-related markers.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48A6B-561A-4FE8-B9B9-534571FB65E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14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Suppl. Fig. 5. Hair regrowth</a:t>
            </a:r>
            <a:r>
              <a:rPr lang="en-US" baseline="0" dirty="0"/>
              <a:t> after 3 weeks of shaving in PBS-injected (A) and CDC-transplanted (B) rats. C. Schematic representation of the estimation of the impaired hair regrowth area.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48A6B-561A-4FE8-B9B9-534571FB65E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81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4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6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3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6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72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38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63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9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900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9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93336-07AC-41E4-8689-549B15946C60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CEFC7-7C7E-453B-8D6F-DB754722C0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94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chart" Target="../charts/chart19.xml"/><Relationship Id="rId12" Type="http://schemas.openxmlformats.org/officeDocument/2006/relationships/chart" Target="../charts/chart20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13.png"/><Relationship Id="rId10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5861" y="828982"/>
            <a:ext cx="1689633" cy="1737360"/>
            <a:chOff x="39233" y="231243"/>
            <a:chExt cx="1689633" cy="1737360"/>
          </a:xfrm>
        </p:grpSpPr>
        <p:sp>
          <p:nvSpPr>
            <p:cNvPr id="4" name="TextBox 3"/>
            <p:cNvSpPr txBox="1"/>
            <p:nvPr/>
          </p:nvSpPr>
          <p:spPr>
            <a:xfrm rot="16200000">
              <a:off x="-24150" y="872401"/>
              <a:ext cx="4037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E/A</a:t>
              </a:r>
            </a:p>
          </p:txBody>
        </p:sp>
        <p:graphicFrame>
          <p:nvGraphicFramePr>
            <p:cNvPr id="2" name="Char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4972114"/>
                </p:ext>
              </p:extLst>
            </p:nvPr>
          </p:nvGraphicFramePr>
          <p:xfrm>
            <a:off x="190578" y="231243"/>
            <a:ext cx="1538288" cy="17373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24" name="Group 23"/>
          <p:cNvGrpSpPr/>
          <p:nvPr/>
        </p:nvGrpSpPr>
        <p:grpSpPr>
          <a:xfrm>
            <a:off x="15291" y="2801700"/>
            <a:ext cx="1687570" cy="1737360"/>
            <a:chOff x="39233" y="1864098"/>
            <a:chExt cx="1687570" cy="1737360"/>
          </a:xfrm>
        </p:grpSpPr>
        <p:graphicFrame>
          <p:nvGraphicFramePr>
            <p:cNvPr id="3" name="Char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0415297"/>
                </p:ext>
              </p:extLst>
            </p:nvPr>
          </p:nvGraphicFramePr>
          <p:xfrm>
            <a:off x="191534" y="1864098"/>
            <a:ext cx="1535269" cy="17373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 rot="16200000">
              <a:off x="-38833" y="2509306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E/E’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9156" y="4723484"/>
            <a:ext cx="1753918" cy="1829716"/>
            <a:chOff x="39397" y="3792018"/>
            <a:chExt cx="1753918" cy="1653198"/>
          </a:xfrm>
        </p:grpSpPr>
        <p:sp>
          <p:nvSpPr>
            <p:cNvPr id="11" name="TextBox 10"/>
            <p:cNvSpPr txBox="1"/>
            <p:nvPr/>
          </p:nvSpPr>
          <p:spPr>
            <a:xfrm rot="16200000">
              <a:off x="-504758" y="4336174"/>
              <a:ext cx="13653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EDPVR </a:t>
              </a:r>
              <a:r>
                <a:rPr lang="en-US" sz="1000" dirty="0"/>
                <a:t>(mmHg/10uL)</a:t>
              </a:r>
            </a:p>
          </p:txBody>
        </p:sp>
        <p:graphicFrame>
          <p:nvGraphicFramePr>
            <p:cNvPr id="12" name="Char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6037712"/>
                </p:ext>
              </p:extLst>
            </p:nvPr>
          </p:nvGraphicFramePr>
          <p:xfrm>
            <a:off x="238835" y="3792018"/>
            <a:ext cx="1554480" cy="16531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28" name="Group 27"/>
          <p:cNvGrpSpPr/>
          <p:nvPr/>
        </p:nvGrpSpPr>
        <p:grpSpPr>
          <a:xfrm>
            <a:off x="1573210" y="830158"/>
            <a:ext cx="1746910" cy="1737360"/>
            <a:chOff x="1727870" y="201057"/>
            <a:chExt cx="1746910" cy="1737360"/>
          </a:xfrm>
        </p:grpSpPr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27422112"/>
                </p:ext>
              </p:extLst>
            </p:nvPr>
          </p:nvGraphicFramePr>
          <p:xfrm>
            <a:off x="1920300" y="201057"/>
            <a:ext cx="1554480" cy="17373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 rot="16200000">
              <a:off x="1533202" y="872402"/>
              <a:ext cx="6663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Tau </a:t>
              </a:r>
              <a:r>
                <a:rPr lang="en-US" sz="1000" dirty="0"/>
                <a:t>(</a:t>
              </a:r>
              <a:r>
                <a:rPr lang="en-US" sz="1000" dirty="0" err="1"/>
                <a:t>ms</a:t>
              </a:r>
              <a:r>
                <a:rPr lang="en-US" sz="1000" dirty="0"/>
                <a:t>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92826" y="242834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p&lt;0.01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516860" y="437699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1588033" y="2686018"/>
            <a:ext cx="1774228" cy="1812869"/>
            <a:chOff x="1665430" y="1968603"/>
            <a:chExt cx="1774228" cy="1812869"/>
          </a:xfrm>
        </p:grpSpPr>
        <p:graphicFrame>
          <p:nvGraphicFramePr>
            <p:cNvPr id="17" name="Char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0697233"/>
                </p:ext>
              </p:extLst>
            </p:nvPr>
          </p:nvGraphicFramePr>
          <p:xfrm>
            <a:off x="1817230" y="1968603"/>
            <a:ext cx="1622428" cy="18128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0" name="TextBox 19"/>
            <p:cNvSpPr txBox="1"/>
            <p:nvPr/>
          </p:nvSpPr>
          <p:spPr>
            <a:xfrm rot="16200000">
              <a:off x="1366951" y="2663281"/>
              <a:ext cx="8739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min </a:t>
              </a:r>
              <a:r>
                <a:rPr lang="en-US" sz="1200" dirty="0" err="1"/>
                <a:t>Dp</a:t>
              </a:r>
              <a:r>
                <a:rPr lang="en-US" sz="1200" dirty="0"/>
                <a:t>/Dt </a:t>
              </a:r>
            </a:p>
          </p:txBody>
        </p:sp>
      </p:grp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9026384"/>
              </p:ext>
            </p:extLst>
          </p:nvPr>
        </p:nvGraphicFramePr>
        <p:xfrm>
          <a:off x="3532274" y="871935"/>
          <a:ext cx="1562875" cy="17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2" name="TextBox 21"/>
          <p:cNvSpPr txBox="1"/>
          <p:nvPr/>
        </p:nvSpPr>
        <p:spPr>
          <a:xfrm rot="16200000">
            <a:off x="2998942" y="1458827"/>
            <a:ext cx="906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EDLVD </a:t>
            </a:r>
            <a:r>
              <a:rPr lang="en-US" sz="1000" dirty="0"/>
              <a:t>(mm)</a:t>
            </a:r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8501191"/>
              </p:ext>
            </p:extLst>
          </p:nvPr>
        </p:nvGraphicFramePr>
        <p:xfrm>
          <a:off x="1866126" y="4731470"/>
          <a:ext cx="1562875" cy="1813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3" name="TextBox 32"/>
          <p:cNvSpPr txBox="1"/>
          <p:nvPr/>
        </p:nvSpPr>
        <p:spPr>
          <a:xfrm rot="16200000">
            <a:off x="1343049" y="5372843"/>
            <a:ext cx="954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LV mass </a:t>
            </a:r>
            <a:r>
              <a:rPr lang="en-US" sz="1000" dirty="0"/>
              <a:t>(mg)</a:t>
            </a:r>
          </a:p>
        </p:txBody>
      </p:sp>
      <p:graphicFrame>
        <p:nvGraphicFramePr>
          <p:cNvPr id="39" name="Chart 38"/>
          <p:cNvGraphicFramePr/>
          <p:nvPr>
            <p:extLst>
              <p:ext uri="{D42A27DB-BD31-4B8C-83A1-F6EECF244321}">
                <p14:modId xmlns:p14="http://schemas.microsoft.com/office/powerpoint/2010/main" val="1270881174"/>
              </p:ext>
            </p:extLst>
          </p:nvPr>
        </p:nvGraphicFramePr>
        <p:xfrm>
          <a:off x="3483656" y="2801700"/>
          <a:ext cx="1554480" cy="17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0" name="TextBox 39"/>
          <p:cNvSpPr txBox="1"/>
          <p:nvPr/>
        </p:nvSpPr>
        <p:spPr>
          <a:xfrm rot="16200000">
            <a:off x="3104874" y="3433066"/>
            <a:ext cx="673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LVEF </a:t>
            </a:r>
            <a:r>
              <a:rPr lang="en-US" sz="1000" dirty="0"/>
              <a:t>(%)</a:t>
            </a:r>
          </a:p>
        </p:txBody>
      </p:sp>
      <p:graphicFrame>
        <p:nvGraphicFramePr>
          <p:cNvPr id="41" name="Chart 40"/>
          <p:cNvGraphicFramePr/>
          <p:nvPr>
            <p:extLst>
              <p:ext uri="{D42A27DB-BD31-4B8C-83A1-F6EECF244321}">
                <p14:modId xmlns:p14="http://schemas.microsoft.com/office/powerpoint/2010/main" val="582060885"/>
              </p:ext>
            </p:extLst>
          </p:nvPr>
        </p:nvGraphicFramePr>
        <p:xfrm>
          <a:off x="3482053" y="4815840"/>
          <a:ext cx="1554480" cy="17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2" name="TextBox 41"/>
          <p:cNvSpPr txBox="1"/>
          <p:nvPr/>
        </p:nvSpPr>
        <p:spPr>
          <a:xfrm rot="16200000">
            <a:off x="3107316" y="5434116"/>
            <a:ext cx="666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LVFS </a:t>
            </a:r>
            <a:r>
              <a:rPr lang="en-US" sz="1000" dirty="0"/>
              <a:t>(%)</a:t>
            </a:r>
          </a:p>
        </p:txBody>
      </p:sp>
      <p:graphicFrame>
        <p:nvGraphicFramePr>
          <p:cNvPr id="48" name="Chart 47"/>
          <p:cNvGraphicFramePr/>
          <p:nvPr>
            <p:extLst>
              <p:ext uri="{D42A27DB-BD31-4B8C-83A1-F6EECF244321}">
                <p14:modId xmlns:p14="http://schemas.microsoft.com/office/powerpoint/2010/main" val="244956996"/>
              </p:ext>
            </p:extLst>
          </p:nvPr>
        </p:nvGraphicFramePr>
        <p:xfrm>
          <a:off x="5138454" y="823158"/>
          <a:ext cx="2275053" cy="1745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2858476757"/>
              </p:ext>
            </p:extLst>
          </p:nvPr>
        </p:nvGraphicFramePr>
        <p:xfrm>
          <a:off x="5154238" y="2834640"/>
          <a:ext cx="1554480" cy="17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8" name="TextBox 37"/>
          <p:cNvSpPr txBox="1"/>
          <p:nvPr/>
        </p:nvSpPr>
        <p:spPr>
          <a:xfrm rot="16200000">
            <a:off x="4735136" y="1415205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BP </a:t>
            </a:r>
            <a:r>
              <a:rPr lang="en-US" sz="1000" dirty="0"/>
              <a:t>(mmHg)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4797409" y="3458260"/>
            <a:ext cx="71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HR </a:t>
            </a:r>
            <a:r>
              <a:rPr lang="en-US" sz="1000" dirty="0"/>
              <a:t>(bpm)</a:t>
            </a:r>
          </a:p>
        </p:txBody>
      </p:sp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2249139438"/>
              </p:ext>
            </p:extLst>
          </p:nvPr>
        </p:nvGraphicFramePr>
        <p:xfrm>
          <a:off x="5206340" y="4803882"/>
          <a:ext cx="1554480" cy="17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44" name="TextBox 43"/>
          <p:cNvSpPr txBox="1"/>
          <p:nvPr/>
        </p:nvSpPr>
        <p:spPr>
          <a:xfrm rot="16200000">
            <a:off x="4484012" y="5511255"/>
            <a:ext cx="136287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Body Temperature </a:t>
            </a:r>
            <a:r>
              <a:rPr lang="en-US" sz="900" dirty="0"/>
              <a:t>(C</a:t>
            </a:r>
            <a:r>
              <a:rPr lang="en-US" sz="900" baseline="30000" dirty="0"/>
              <a:t>o</a:t>
            </a:r>
            <a:r>
              <a:rPr lang="en-US" sz="900" dirty="0"/>
              <a:t>)</a:t>
            </a:r>
            <a:endParaRPr lang="en-US" sz="900" baseline="30000" dirty="0"/>
          </a:p>
        </p:txBody>
      </p:sp>
      <p:graphicFrame>
        <p:nvGraphicFramePr>
          <p:cNvPr id="45" name="Chart 44"/>
          <p:cNvGraphicFramePr/>
          <p:nvPr>
            <p:extLst>
              <p:ext uri="{D42A27DB-BD31-4B8C-83A1-F6EECF244321}">
                <p14:modId xmlns:p14="http://schemas.microsoft.com/office/powerpoint/2010/main" val="3845977182"/>
              </p:ext>
            </p:extLst>
          </p:nvPr>
        </p:nvGraphicFramePr>
        <p:xfrm>
          <a:off x="7589520" y="871935"/>
          <a:ext cx="1554480" cy="17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47" name="TextBox 46"/>
          <p:cNvSpPr txBox="1"/>
          <p:nvPr/>
        </p:nvSpPr>
        <p:spPr>
          <a:xfrm rot="16200000">
            <a:off x="7100490" y="1455346"/>
            <a:ext cx="83548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Distance</a:t>
            </a:r>
            <a:r>
              <a:rPr lang="en-US" sz="1400" dirty="0"/>
              <a:t> </a:t>
            </a:r>
            <a:r>
              <a:rPr lang="en-US" sz="900" dirty="0"/>
              <a:t>(m)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105445" y="4760391"/>
            <a:ext cx="505267" cy="230832"/>
            <a:chOff x="8233756" y="4594710"/>
            <a:chExt cx="505267" cy="230832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8233756" y="4594710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p&lt;0.05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431645" y="4616997"/>
            <a:ext cx="562975" cy="230832"/>
            <a:chOff x="8209963" y="4604154"/>
            <a:chExt cx="562975" cy="230832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8209963" y="4604154"/>
              <a:ext cx="5629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p&lt;0.001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848319" y="2779706"/>
            <a:ext cx="562975" cy="230832"/>
            <a:chOff x="8209963" y="4604154"/>
            <a:chExt cx="562975" cy="230832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209963" y="4604154"/>
              <a:ext cx="5629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p&lt;0.001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801093" y="4671895"/>
            <a:ext cx="562975" cy="230832"/>
            <a:chOff x="8209963" y="4641816"/>
            <a:chExt cx="562975" cy="230832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8209963" y="4641816"/>
              <a:ext cx="5629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p&lt;0.001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098792" y="704895"/>
            <a:ext cx="562975" cy="230832"/>
            <a:chOff x="8209963" y="4604154"/>
            <a:chExt cx="562975" cy="230832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209963" y="4604154"/>
              <a:ext cx="5629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p&lt;0.001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237552" y="987351"/>
            <a:ext cx="562975" cy="230832"/>
            <a:chOff x="8209963" y="4604154"/>
            <a:chExt cx="562975" cy="230832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209963" y="4604154"/>
              <a:ext cx="5629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p&lt;0.001</a:t>
              </a:r>
            </a:p>
          </p:txBody>
        </p:sp>
      </p:grpSp>
      <p:cxnSp>
        <p:nvCxnSpPr>
          <p:cNvPr id="67" name="Straight Connector 66"/>
          <p:cNvCxnSpPr/>
          <p:nvPr/>
        </p:nvCxnSpPr>
        <p:spPr>
          <a:xfrm>
            <a:off x="2540072" y="4056611"/>
            <a:ext cx="4572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484533" y="4049163"/>
            <a:ext cx="5629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p&lt;0.001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4098792" y="2770262"/>
            <a:ext cx="510088" cy="230832"/>
            <a:chOff x="8209963" y="4604154"/>
            <a:chExt cx="510088" cy="230832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8209963" y="4604154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p&lt;0.05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754236" y="935727"/>
            <a:ext cx="505267" cy="230832"/>
            <a:chOff x="8233756" y="4594710"/>
            <a:chExt cx="505267" cy="230832"/>
          </a:xfrm>
        </p:grpSpPr>
        <p:cxnSp>
          <p:nvCxnSpPr>
            <p:cNvPr id="80" name="Straight Connector 79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8233756" y="4594710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p&lt;0.01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54236" y="2912554"/>
            <a:ext cx="505267" cy="230832"/>
            <a:chOff x="8233756" y="4594710"/>
            <a:chExt cx="505267" cy="230832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8233756" y="4594710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p&lt;0.05</a:t>
              </a:r>
            </a:p>
          </p:txBody>
        </p:sp>
      </p:grpSp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656461"/>
              </p:ext>
            </p:extLst>
          </p:nvPr>
        </p:nvGraphicFramePr>
        <p:xfrm>
          <a:off x="6760820" y="2867890"/>
          <a:ext cx="2383179" cy="33805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9180">
                  <a:extLst>
                    <a:ext uri="{9D8B030D-6E8A-4147-A177-3AD203B41FA5}">
                      <a16:colId xmlns:a16="http://schemas.microsoft.com/office/drawing/2014/main" val="55199531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986287050"/>
                    </a:ext>
                  </a:extLst>
                </a:gridCol>
                <a:gridCol w="609599">
                  <a:extLst>
                    <a:ext uri="{9D8B030D-6E8A-4147-A177-3AD203B41FA5}">
                      <a16:colId xmlns:a16="http://schemas.microsoft.com/office/drawing/2014/main" val="1497539786"/>
                    </a:ext>
                  </a:extLst>
                </a:gridCol>
              </a:tblGrid>
              <a:tr h="241465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Regression </a:t>
                      </a:r>
                      <a:r>
                        <a:rPr lang="en-US" sz="800" dirty="0" err="1"/>
                        <a:t>Coeff</a:t>
                      </a:r>
                      <a:r>
                        <a:rPr lang="en-US" sz="8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p-value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34323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E/A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&lt;0.01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644461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E/E’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&lt;0.05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261673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EDPVR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n.s</a:t>
                      </a:r>
                      <a:r>
                        <a:rPr lang="en-US" sz="9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694663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Tau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834887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Min </a:t>
                      </a:r>
                      <a:r>
                        <a:rPr lang="en-US" sz="900" dirty="0" err="1"/>
                        <a:t>Dp</a:t>
                      </a:r>
                      <a:r>
                        <a:rPr lang="en-US" sz="900" dirty="0"/>
                        <a:t>/Dt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790072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LV 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8621560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EDLVD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464869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LVEF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/>
                        <a:t>n.s</a:t>
                      </a:r>
                      <a:r>
                        <a:rPr lang="en-US" sz="9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541597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LVFS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err="1"/>
                        <a:t>n.s</a:t>
                      </a:r>
                      <a:r>
                        <a:rPr lang="en-US" sz="9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214093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SBP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err="1"/>
                        <a:t>n.s</a:t>
                      </a:r>
                      <a:r>
                        <a:rPr lang="en-US" sz="9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792510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HR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958880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534418"/>
                  </a:ext>
                </a:extLst>
              </a:tr>
              <a:tr h="241465">
                <a:tc>
                  <a:txBody>
                    <a:bodyPr/>
                    <a:lstStyle/>
                    <a:p>
                      <a:r>
                        <a:rPr lang="en-US" sz="900" dirty="0"/>
                        <a:t>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023835"/>
                  </a:ext>
                </a:extLst>
              </a:tr>
            </a:tbl>
          </a:graphicData>
        </a:graphic>
      </p:graphicFrame>
      <p:grpSp>
        <p:nvGrpSpPr>
          <p:cNvPr id="91" name="Group 90"/>
          <p:cNvGrpSpPr/>
          <p:nvPr/>
        </p:nvGrpSpPr>
        <p:grpSpPr>
          <a:xfrm>
            <a:off x="765231" y="4863253"/>
            <a:ext cx="505267" cy="230832"/>
            <a:chOff x="8233756" y="4594710"/>
            <a:chExt cx="505267" cy="230832"/>
          </a:xfrm>
        </p:grpSpPr>
        <p:cxnSp>
          <p:nvCxnSpPr>
            <p:cNvPr id="92" name="Straight Connector 91"/>
            <p:cNvCxnSpPr/>
            <p:nvPr/>
          </p:nvCxnSpPr>
          <p:spPr>
            <a:xfrm>
              <a:off x="8262851" y="4825542"/>
              <a:ext cx="4572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8233756" y="4594710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p=0.06</a:t>
              </a: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7750592" y="3098513"/>
            <a:ext cx="514384" cy="3145667"/>
            <a:chOff x="7750592" y="2590249"/>
            <a:chExt cx="514384" cy="3145667"/>
          </a:xfrm>
        </p:grpSpPr>
        <p:sp>
          <p:nvSpPr>
            <p:cNvPr id="88" name="TextBox 87"/>
            <p:cNvSpPr txBox="1"/>
            <p:nvPr/>
          </p:nvSpPr>
          <p:spPr>
            <a:xfrm>
              <a:off x="7750592" y="2590249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r=0.46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750592" y="2862645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n-US" sz="900" dirty="0"/>
                <a:t>r=0.38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751118" y="3085216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r=0.29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7751118" y="3334072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r=0.46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757267" y="3566407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r=0.55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7751118" y="3821331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n-US" sz="900" dirty="0"/>
                <a:t>r=0.63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753124" y="4044618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n-US" sz="900" dirty="0"/>
                <a:t>r=0.40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753124" y="4281153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n-US" sz="900" dirty="0"/>
                <a:t>r=0.07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7754630" y="4546921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r>
                <a:rPr lang="en-US" sz="900" dirty="0"/>
                <a:t>r=0.05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7770049" y="4764627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r&lt;0.01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772981" y="5039472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r=0.39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7770049" y="5266489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r=0.75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780548" y="5505084"/>
              <a:ext cx="48442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r=0.45</a:t>
              </a: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-2397" y="21501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444079" y="667691"/>
            <a:ext cx="235962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069696" y="669762"/>
            <a:ext cx="239168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744450" y="669762"/>
            <a:ext cx="232756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57370" y="2686217"/>
            <a:ext cx="239168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893560" y="673723"/>
            <a:ext cx="268022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486400" y="667691"/>
            <a:ext cx="210314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j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6762433" y="2686217"/>
            <a:ext cx="239168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494876" y="2686217"/>
            <a:ext cx="235962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694423" y="2686018"/>
            <a:ext cx="239168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751860" y="2679678"/>
            <a:ext cx="235962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47455" y="4643586"/>
            <a:ext cx="227948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704275" y="4658536"/>
            <a:ext cx="210314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2152371" y="4658537"/>
            <a:ext cx="216726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5435284" y="4654964"/>
            <a:ext cx="210314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421161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5240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2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544121"/>
              </p:ext>
            </p:extLst>
          </p:nvPr>
        </p:nvGraphicFramePr>
        <p:xfrm>
          <a:off x="2133600" y="28640"/>
          <a:ext cx="5257800" cy="68293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31954">
                  <a:extLst>
                    <a:ext uri="{9D8B030D-6E8A-4147-A177-3AD203B41FA5}">
                      <a16:colId xmlns:a16="http://schemas.microsoft.com/office/drawing/2014/main" val="3588662459"/>
                    </a:ext>
                  </a:extLst>
                </a:gridCol>
                <a:gridCol w="1231954">
                  <a:extLst>
                    <a:ext uri="{9D8B030D-6E8A-4147-A177-3AD203B41FA5}">
                      <a16:colId xmlns:a16="http://schemas.microsoft.com/office/drawing/2014/main" val="3516188165"/>
                    </a:ext>
                  </a:extLst>
                </a:gridCol>
                <a:gridCol w="862856">
                  <a:extLst>
                    <a:ext uri="{9D8B030D-6E8A-4147-A177-3AD203B41FA5}">
                      <a16:colId xmlns:a16="http://schemas.microsoft.com/office/drawing/2014/main" val="3418914957"/>
                    </a:ext>
                  </a:extLst>
                </a:gridCol>
                <a:gridCol w="965518">
                  <a:extLst>
                    <a:ext uri="{9D8B030D-6E8A-4147-A177-3AD203B41FA5}">
                      <a16:colId xmlns:a16="http://schemas.microsoft.com/office/drawing/2014/main" val="4015011091"/>
                    </a:ext>
                  </a:extLst>
                </a:gridCol>
                <a:gridCol w="965518">
                  <a:extLst>
                    <a:ext uri="{9D8B030D-6E8A-4147-A177-3AD203B41FA5}">
                      <a16:colId xmlns:a16="http://schemas.microsoft.com/office/drawing/2014/main" val="3078725356"/>
                    </a:ext>
                  </a:extLst>
                </a:gridCol>
              </a:tblGrid>
              <a:tr h="1229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Variable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PBS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CDC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p-value PBS vs CDC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803715202"/>
                  </a:ext>
                </a:extLst>
              </a:tr>
              <a:tr h="113061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Echocardiography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587783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ED-LVD (mm)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Baseline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7.8 ± 0.5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7.6 ± 0.7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71203806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7.8 ± 0.3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7.8 ± 0.4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817217909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p-value Baseline vs 1-mo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0.898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236409136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ES-LVD (mm)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4.8 ± 0.5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4.6 ± 0.6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4231974186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4.9 ± 0.4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4.9 ± 0.6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869920784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0.81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689600314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IVS (mm)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1.4 ± 0.08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 ± 0.1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887725435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1.4 ± 0.2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1.3 ± 0.07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969312931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0.637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0.001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263552155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PW (mm)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1.5 ± 0.1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1.6 ± 0.1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872991935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1.6 ± 0.2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1.4 ± 0.1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952207865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0.630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0.002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865120860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LV Mass (mg)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651.1 ± 23.2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700.6 ± 35.1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506530626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657 ± 36.1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633.3 ± 19.8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0.91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089192565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0.908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820688852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E’ (mm/s)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44.2 ± 12.2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42.9 ± 7.2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535201614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52.4 ± 17.4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68.5 ± 20.4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0000FF"/>
                          </a:solidFill>
                          <a:effectLst/>
                        </a:rPr>
                        <a:t>0.05</a:t>
                      </a:r>
                      <a:endParaRPr lang="en-US" sz="700" b="1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357972773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0.009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4114621097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 (mm/s)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385.5 ± 194.3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269.4 ± 103.5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768151618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453.0 ± 237.7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570.9 ± 121.6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783385499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0.78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&lt;0.001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304601387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E/A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3.0 ± 1.5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4.2 ± 1.8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625610612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2.9 ± 1.9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2.1 ± 0.4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451632813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0.002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531155183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E/E’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22.9 ± 7.3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22.6 ± 5.2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0.89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101146661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20.5 ± 6.5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16.3 ± 4.3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0.08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172328898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0000FF"/>
                          </a:solidFill>
                          <a:effectLst/>
                        </a:rPr>
                        <a:t>0.05</a:t>
                      </a:r>
                      <a:endParaRPr lang="en-US" sz="700" b="1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763155154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LV-EF (%)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65.7 ± 4.1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67.3 ± 6.2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309748449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64.2 ± 5.3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67.0 ± 10.0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880837207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0.89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4162852147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LV-FS (%)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37.5 ± 3.1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38.9 ± 5.0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4093077237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36.5 ± 4.2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39.3 ± 8.1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466571669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492392817"/>
                  </a:ext>
                </a:extLst>
              </a:tr>
              <a:tr h="113061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Hemodynamic 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754627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Tau (ms)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24.6 ± 5.9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23.4 ± 4.1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073361808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26.9 ± 6.0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22.2 ± 3.5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0.04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720948104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0.68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360118023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Min Dp/Dt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-4,475.8 ± 1125.9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-4,169.6 ± 951.9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623329416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-3,945.8 ± 1328.4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-4,664.4 ± 1503.2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089412540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0.96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859280290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Max Dp/Dt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4,518.8 ± 1332.7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4,961.8 ± 888.7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0.28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606239001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4,583.5 ± 1290.7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5,067.1 ± 1188.9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731038551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0.91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0.83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21951846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EDPVR (mmHg/10uL)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3.9 ± 3.3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5.2 ± 1.7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0.31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821317773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4.6 ± 5.5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2.1 ± 1.1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0.12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930978182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0.77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0.01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101309622"/>
                  </a:ext>
                </a:extLst>
              </a:tr>
              <a:tr h="113061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chemeClr val="bg1"/>
                          </a:solidFill>
                          <a:effectLst/>
                        </a:rPr>
                        <a:t>Treadmill</a:t>
                      </a:r>
                      <a:endParaRPr lang="en-US" sz="8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862806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Max Distance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123.6 ± 23.7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107.8 ± 25.5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0.50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447275482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116.4 ± 19.8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128.6 ± 12.4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0.01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3563195557"/>
                  </a:ext>
                </a:extLst>
              </a:tr>
              <a:tr h="1130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0.51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0.04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606763441"/>
                  </a:ext>
                </a:extLst>
              </a:tr>
              <a:tr h="1130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Max Speed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Baseline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14.7 ± 1.5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14.1 ± 1.6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0.47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5746685"/>
                  </a:ext>
                </a:extLst>
              </a:tr>
              <a:tr h="113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1-month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14.1 ± 1.3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15.7 ± 1.5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0.02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1853139709"/>
                  </a:ext>
                </a:extLst>
              </a:tr>
              <a:tr h="12294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p-value Baseline vs 1-mo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0.44</a:t>
                      </a:r>
                      <a:endParaRPr lang="en-US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0.04</a:t>
                      </a:r>
                      <a:endParaRPr lang="en-US" sz="7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extLst>
                  <a:ext uri="{0D108BD9-81ED-4DB2-BD59-A6C34878D82A}">
                    <a16:rowId xmlns:a16="http://schemas.microsoft.com/office/drawing/2014/main" val="2048862911"/>
                  </a:ext>
                </a:extLst>
              </a:tr>
              <a:tr h="452245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ED-LVD: end-diastolic left ventricular diameter; ES-LVD: end-systolic left ventricular diameter; IVS: interventricular septum; PW: posterior wall; LV: left </a:t>
                      </a:r>
                      <a:r>
                        <a:rPr lang="en-US" sz="600" dirty="0" err="1">
                          <a:effectLst/>
                        </a:rPr>
                        <a:t>ventricule</a:t>
                      </a:r>
                      <a:r>
                        <a:rPr lang="en-US" sz="600" dirty="0">
                          <a:effectLst/>
                        </a:rPr>
                        <a:t>; EF: ejection fraction; FS: fractional shortening; EDPVR: end-diastolic pressure-volume relationship.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Significant p-values are highlighted in red and borderline values – in blue. Values are mean ± SD.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398" marR="3639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5794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776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692" y="2156169"/>
            <a:ext cx="2269067" cy="2286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47765" y="2846447"/>
            <a:ext cx="412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IVS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68730" y="2470666"/>
            <a:ext cx="442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63930" y="3382089"/>
            <a:ext cx="409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81600" y="3686889"/>
            <a:ext cx="437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PW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4395" y="2848689"/>
            <a:ext cx="382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RV</a:t>
            </a:r>
          </a:p>
        </p:txBody>
      </p:sp>
      <p:sp>
        <p:nvSpPr>
          <p:cNvPr id="8" name="Freeform 7"/>
          <p:cNvSpPr/>
          <p:nvPr/>
        </p:nvSpPr>
        <p:spPr>
          <a:xfrm>
            <a:off x="4905453" y="3000335"/>
            <a:ext cx="809547" cy="550578"/>
          </a:xfrm>
          <a:custGeom>
            <a:avLst/>
            <a:gdLst>
              <a:gd name="connsiteX0" fmla="*/ 63042 w 730461"/>
              <a:gd name="connsiteY0" fmla="*/ 224117 h 537882"/>
              <a:gd name="connsiteX1" fmla="*/ 63042 w 730461"/>
              <a:gd name="connsiteY1" fmla="*/ 224117 h 537882"/>
              <a:gd name="connsiteX2" fmla="*/ 107866 w 730461"/>
              <a:gd name="connsiteY2" fmla="*/ 161364 h 537882"/>
              <a:gd name="connsiteX3" fmla="*/ 134760 w 730461"/>
              <a:gd name="connsiteY3" fmla="*/ 143435 h 537882"/>
              <a:gd name="connsiteX4" fmla="*/ 170619 w 730461"/>
              <a:gd name="connsiteY4" fmla="*/ 107576 h 537882"/>
              <a:gd name="connsiteX5" fmla="*/ 197513 w 730461"/>
              <a:gd name="connsiteY5" fmla="*/ 89647 h 537882"/>
              <a:gd name="connsiteX6" fmla="*/ 242337 w 730461"/>
              <a:gd name="connsiteY6" fmla="*/ 53788 h 537882"/>
              <a:gd name="connsiteX7" fmla="*/ 296125 w 730461"/>
              <a:gd name="connsiteY7" fmla="*/ 35859 h 537882"/>
              <a:gd name="connsiteX8" fmla="*/ 349913 w 730461"/>
              <a:gd name="connsiteY8" fmla="*/ 17929 h 537882"/>
              <a:gd name="connsiteX9" fmla="*/ 421631 w 730461"/>
              <a:gd name="connsiteY9" fmla="*/ 0 h 537882"/>
              <a:gd name="connsiteX10" fmla="*/ 574031 w 730461"/>
              <a:gd name="connsiteY10" fmla="*/ 17929 h 537882"/>
              <a:gd name="connsiteX11" fmla="*/ 600925 w 730461"/>
              <a:gd name="connsiteY11" fmla="*/ 35859 h 537882"/>
              <a:gd name="connsiteX12" fmla="*/ 654713 w 730461"/>
              <a:gd name="connsiteY12" fmla="*/ 53788 h 537882"/>
              <a:gd name="connsiteX13" fmla="*/ 681607 w 730461"/>
              <a:gd name="connsiteY13" fmla="*/ 80682 h 537882"/>
              <a:gd name="connsiteX14" fmla="*/ 708501 w 730461"/>
              <a:gd name="connsiteY14" fmla="*/ 89647 h 537882"/>
              <a:gd name="connsiteX15" fmla="*/ 726431 w 730461"/>
              <a:gd name="connsiteY15" fmla="*/ 143435 h 537882"/>
              <a:gd name="connsiteX16" fmla="*/ 699537 w 730461"/>
              <a:gd name="connsiteY16" fmla="*/ 358588 h 537882"/>
              <a:gd name="connsiteX17" fmla="*/ 681607 w 730461"/>
              <a:gd name="connsiteY17" fmla="*/ 376517 h 537882"/>
              <a:gd name="connsiteX18" fmla="*/ 654713 w 730461"/>
              <a:gd name="connsiteY18" fmla="*/ 385482 h 537882"/>
              <a:gd name="connsiteX19" fmla="*/ 600925 w 730461"/>
              <a:gd name="connsiteY19" fmla="*/ 430306 h 537882"/>
              <a:gd name="connsiteX20" fmla="*/ 547137 w 730461"/>
              <a:gd name="connsiteY20" fmla="*/ 448235 h 537882"/>
              <a:gd name="connsiteX21" fmla="*/ 493348 w 730461"/>
              <a:gd name="connsiteY21" fmla="*/ 466164 h 537882"/>
              <a:gd name="connsiteX22" fmla="*/ 376807 w 730461"/>
              <a:gd name="connsiteY22" fmla="*/ 484094 h 537882"/>
              <a:gd name="connsiteX23" fmla="*/ 323019 w 730461"/>
              <a:gd name="connsiteY23" fmla="*/ 502023 h 537882"/>
              <a:gd name="connsiteX24" fmla="*/ 296125 w 730461"/>
              <a:gd name="connsiteY24" fmla="*/ 510988 h 537882"/>
              <a:gd name="connsiteX25" fmla="*/ 224407 w 730461"/>
              <a:gd name="connsiteY25" fmla="*/ 537882 h 537882"/>
              <a:gd name="connsiteX26" fmla="*/ 72007 w 730461"/>
              <a:gd name="connsiteY26" fmla="*/ 528917 h 537882"/>
              <a:gd name="connsiteX27" fmla="*/ 45113 w 730461"/>
              <a:gd name="connsiteY27" fmla="*/ 502023 h 537882"/>
              <a:gd name="connsiteX28" fmla="*/ 9254 w 730461"/>
              <a:gd name="connsiteY28" fmla="*/ 457200 h 537882"/>
              <a:gd name="connsiteX29" fmla="*/ 9254 w 730461"/>
              <a:gd name="connsiteY29" fmla="*/ 313764 h 537882"/>
              <a:gd name="connsiteX30" fmla="*/ 27184 w 730461"/>
              <a:gd name="connsiteY30" fmla="*/ 286870 h 537882"/>
              <a:gd name="connsiteX31" fmla="*/ 54078 w 730461"/>
              <a:gd name="connsiteY31" fmla="*/ 268941 h 537882"/>
              <a:gd name="connsiteX32" fmla="*/ 72007 w 730461"/>
              <a:gd name="connsiteY32" fmla="*/ 233082 h 537882"/>
              <a:gd name="connsiteX33" fmla="*/ 89937 w 730461"/>
              <a:gd name="connsiteY33" fmla="*/ 206188 h 537882"/>
              <a:gd name="connsiteX34" fmla="*/ 107866 w 730461"/>
              <a:gd name="connsiteY34" fmla="*/ 152400 h 537882"/>
              <a:gd name="connsiteX35" fmla="*/ 134760 w 730461"/>
              <a:gd name="connsiteY35" fmla="*/ 170329 h 53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30461" h="537882">
                <a:moveTo>
                  <a:pt x="63042" y="224117"/>
                </a:moveTo>
                <a:lnTo>
                  <a:pt x="63042" y="224117"/>
                </a:lnTo>
                <a:cubicBezTo>
                  <a:pt x="77983" y="203199"/>
                  <a:pt x="90788" y="180577"/>
                  <a:pt x="107866" y="161364"/>
                </a:cubicBezTo>
                <a:cubicBezTo>
                  <a:pt x="115024" y="153311"/>
                  <a:pt x="126580" y="150447"/>
                  <a:pt x="134760" y="143435"/>
                </a:cubicBezTo>
                <a:cubicBezTo>
                  <a:pt x="147595" y="132434"/>
                  <a:pt x="156554" y="116953"/>
                  <a:pt x="170619" y="107576"/>
                </a:cubicBezTo>
                <a:cubicBezTo>
                  <a:pt x="179584" y="101600"/>
                  <a:pt x="189100" y="96378"/>
                  <a:pt x="197513" y="89647"/>
                </a:cubicBezTo>
                <a:cubicBezTo>
                  <a:pt x="220802" y="71016"/>
                  <a:pt x="211289" y="67587"/>
                  <a:pt x="242337" y="53788"/>
                </a:cubicBezTo>
                <a:cubicBezTo>
                  <a:pt x="259607" y="46113"/>
                  <a:pt x="278196" y="41835"/>
                  <a:pt x="296125" y="35859"/>
                </a:cubicBezTo>
                <a:lnTo>
                  <a:pt x="349913" y="17929"/>
                </a:lnTo>
                <a:cubicBezTo>
                  <a:pt x="373290" y="10136"/>
                  <a:pt x="397725" y="5976"/>
                  <a:pt x="421631" y="0"/>
                </a:cubicBezTo>
                <a:cubicBezTo>
                  <a:pt x="441464" y="1417"/>
                  <a:pt x="533280" y="-2448"/>
                  <a:pt x="574031" y="17929"/>
                </a:cubicBezTo>
                <a:cubicBezTo>
                  <a:pt x="583668" y="22748"/>
                  <a:pt x="591079" y="31483"/>
                  <a:pt x="600925" y="35859"/>
                </a:cubicBezTo>
                <a:cubicBezTo>
                  <a:pt x="618195" y="43535"/>
                  <a:pt x="654713" y="53788"/>
                  <a:pt x="654713" y="53788"/>
                </a:cubicBezTo>
                <a:cubicBezTo>
                  <a:pt x="663678" y="62753"/>
                  <a:pt x="671058" y="73649"/>
                  <a:pt x="681607" y="80682"/>
                </a:cubicBezTo>
                <a:cubicBezTo>
                  <a:pt x="689470" y="85924"/>
                  <a:pt x="703008" y="81958"/>
                  <a:pt x="708501" y="89647"/>
                </a:cubicBezTo>
                <a:cubicBezTo>
                  <a:pt x="719486" y="105026"/>
                  <a:pt x="726431" y="143435"/>
                  <a:pt x="726431" y="143435"/>
                </a:cubicBezTo>
                <a:cubicBezTo>
                  <a:pt x="720850" y="260634"/>
                  <a:pt x="751646" y="293453"/>
                  <a:pt x="699537" y="358588"/>
                </a:cubicBezTo>
                <a:cubicBezTo>
                  <a:pt x="694257" y="365188"/>
                  <a:pt x="688855" y="372169"/>
                  <a:pt x="681607" y="376517"/>
                </a:cubicBezTo>
                <a:cubicBezTo>
                  <a:pt x="673504" y="381379"/>
                  <a:pt x="663678" y="382494"/>
                  <a:pt x="654713" y="385482"/>
                </a:cubicBezTo>
                <a:cubicBezTo>
                  <a:pt x="637825" y="402370"/>
                  <a:pt x="623389" y="420322"/>
                  <a:pt x="600925" y="430306"/>
                </a:cubicBezTo>
                <a:cubicBezTo>
                  <a:pt x="583655" y="437982"/>
                  <a:pt x="565066" y="442259"/>
                  <a:pt x="547137" y="448235"/>
                </a:cubicBezTo>
                <a:lnTo>
                  <a:pt x="493348" y="466164"/>
                </a:lnTo>
                <a:cubicBezTo>
                  <a:pt x="459789" y="470359"/>
                  <a:pt x="411559" y="474616"/>
                  <a:pt x="376807" y="484094"/>
                </a:cubicBezTo>
                <a:cubicBezTo>
                  <a:pt x="358574" y="489067"/>
                  <a:pt x="340948" y="496047"/>
                  <a:pt x="323019" y="502023"/>
                </a:cubicBezTo>
                <a:cubicBezTo>
                  <a:pt x="314054" y="505011"/>
                  <a:pt x="304577" y="506762"/>
                  <a:pt x="296125" y="510988"/>
                </a:cubicBezTo>
                <a:cubicBezTo>
                  <a:pt x="249246" y="534427"/>
                  <a:pt x="273231" y="525676"/>
                  <a:pt x="224407" y="537882"/>
                </a:cubicBezTo>
                <a:cubicBezTo>
                  <a:pt x="173607" y="534894"/>
                  <a:pt x="121907" y="538897"/>
                  <a:pt x="72007" y="528917"/>
                </a:cubicBezTo>
                <a:cubicBezTo>
                  <a:pt x="59575" y="526431"/>
                  <a:pt x="53229" y="511763"/>
                  <a:pt x="45113" y="502023"/>
                </a:cubicBezTo>
                <a:cubicBezTo>
                  <a:pt x="-11421" y="434181"/>
                  <a:pt x="61410" y="509353"/>
                  <a:pt x="9254" y="457200"/>
                </a:cubicBezTo>
                <a:cubicBezTo>
                  <a:pt x="1742" y="397097"/>
                  <a:pt x="-7138" y="373867"/>
                  <a:pt x="9254" y="313764"/>
                </a:cubicBezTo>
                <a:cubicBezTo>
                  <a:pt x="12089" y="303369"/>
                  <a:pt x="19565" y="294489"/>
                  <a:pt x="27184" y="286870"/>
                </a:cubicBezTo>
                <a:cubicBezTo>
                  <a:pt x="34803" y="279252"/>
                  <a:pt x="45113" y="274917"/>
                  <a:pt x="54078" y="268941"/>
                </a:cubicBezTo>
                <a:cubicBezTo>
                  <a:pt x="60054" y="256988"/>
                  <a:pt x="65377" y="244685"/>
                  <a:pt x="72007" y="233082"/>
                </a:cubicBezTo>
                <a:cubicBezTo>
                  <a:pt x="77353" y="223727"/>
                  <a:pt x="85561" y="216034"/>
                  <a:pt x="89937" y="206188"/>
                </a:cubicBezTo>
                <a:cubicBezTo>
                  <a:pt x="97613" y="188918"/>
                  <a:pt x="107866" y="152400"/>
                  <a:pt x="107866" y="152400"/>
                </a:cubicBezTo>
                <a:lnTo>
                  <a:pt x="134760" y="170329"/>
                </a:lnTo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3</a:t>
            </a:r>
          </a:p>
        </p:txBody>
      </p:sp>
      <p:pic>
        <p:nvPicPr>
          <p:cNvPr id="11" name="Picture 2" descr="C:\Users\GrigorianL\Desktop\RAT-In-vivo\Masson_ 6.6.16\062-1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27779" r="60625" b="8680"/>
          <a:stretch/>
        </p:blipFill>
        <p:spPr bwMode="auto">
          <a:xfrm>
            <a:off x="1720541" y="2156169"/>
            <a:ext cx="2301308" cy="2286000"/>
          </a:xfrm>
          <a:prstGeom prst="rect">
            <a:avLst/>
          </a:prstGeom>
          <a:noFill/>
          <a:ln w="6350"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reeform 11"/>
          <p:cNvSpPr/>
          <p:nvPr/>
        </p:nvSpPr>
        <p:spPr>
          <a:xfrm>
            <a:off x="2362200" y="3005006"/>
            <a:ext cx="809547" cy="550578"/>
          </a:xfrm>
          <a:custGeom>
            <a:avLst/>
            <a:gdLst>
              <a:gd name="connsiteX0" fmla="*/ 63042 w 730461"/>
              <a:gd name="connsiteY0" fmla="*/ 224117 h 537882"/>
              <a:gd name="connsiteX1" fmla="*/ 63042 w 730461"/>
              <a:gd name="connsiteY1" fmla="*/ 224117 h 537882"/>
              <a:gd name="connsiteX2" fmla="*/ 107866 w 730461"/>
              <a:gd name="connsiteY2" fmla="*/ 161364 h 537882"/>
              <a:gd name="connsiteX3" fmla="*/ 134760 w 730461"/>
              <a:gd name="connsiteY3" fmla="*/ 143435 h 537882"/>
              <a:gd name="connsiteX4" fmla="*/ 170619 w 730461"/>
              <a:gd name="connsiteY4" fmla="*/ 107576 h 537882"/>
              <a:gd name="connsiteX5" fmla="*/ 197513 w 730461"/>
              <a:gd name="connsiteY5" fmla="*/ 89647 h 537882"/>
              <a:gd name="connsiteX6" fmla="*/ 242337 w 730461"/>
              <a:gd name="connsiteY6" fmla="*/ 53788 h 537882"/>
              <a:gd name="connsiteX7" fmla="*/ 296125 w 730461"/>
              <a:gd name="connsiteY7" fmla="*/ 35859 h 537882"/>
              <a:gd name="connsiteX8" fmla="*/ 349913 w 730461"/>
              <a:gd name="connsiteY8" fmla="*/ 17929 h 537882"/>
              <a:gd name="connsiteX9" fmla="*/ 421631 w 730461"/>
              <a:gd name="connsiteY9" fmla="*/ 0 h 537882"/>
              <a:gd name="connsiteX10" fmla="*/ 574031 w 730461"/>
              <a:gd name="connsiteY10" fmla="*/ 17929 h 537882"/>
              <a:gd name="connsiteX11" fmla="*/ 600925 w 730461"/>
              <a:gd name="connsiteY11" fmla="*/ 35859 h 537882"/>
              <a:gd name="connsiteX12" fmla="*/ 654713 w 730461"/>
              <a:gd name="connsiteY12" fmla="*/ 53788 h 537882"/>
              <a:gd name="connsiteX13" fmla="*/ 681607 w 730461"/>
              <a:gd name="connsiteY13" fmla="*/ 80682 h 537882"/>
              <a:gd name="connsiteX14" fmla="*/ 708501 w 730461"/>
              <a:gd name="connsiteY14" fmla="*/ 89647 h 537882"/>
              <a:gd name="connsiteX15" fmla="*/ 726431 w 730461"/>
              <a:gd name="connsiteY15" fmla="*/ 143435 h 537882"/>
              <a:gd name="connsiteX16" fmla="*/ 699537 w 730461"/>
              <a:gd name="connsiteY16" fmla="*/ 358588 h 537882"/>
              <a:gd name="connsiteX17" fmla="*/ 681607 w 730461"/>
              <a:gd name="connsiteY17" fmla="*/ 376517 h 537882"/>
              <a:gd name="connsiteX18" fmla="*/ 654713 w 730461"/>
              <a:gd name="connsiteY18" fmla="*/ 385482 h 537882"/>
              <a:gd name="connsiteX19" fmla="*/ 600925 w 730461"/>
              <a:gd name="connsiteY19" fmla="*/ 430306 h 537882"/>
              <a:gd name="connsiteX20" fmla="*/ 547137 w 730461"/>
              <a:gd name="connsiteY20" fmla="*/ 448235 h 537882"/>
              <a:gd name="connsiteX21" fmla="*/ 493348 w 730461"/>
              <a:gd name="connsiteY21" fmla="*/ 466164 h 537882"/>
              <a:gd name="connsiteX22" fmla="*/ 376807 w 730461"/>
              <a:gd name="connsiteY22" fmla="*/ 484094 h 537882"/>
              <a:gd name="connsiteX23" fmla="*/ 323019 w 730461"/>
              <a:gd name="connsiteY23" fmla="*/ 502023 h 537882"/>
              <a:gd name="connsiteX24" fmla="*/ 296125 w 730461"/>
              <a:gd name="connsiteY24" fmla="*/ 510988 h 537882"/>
              <a:gd name="connsiteX25" fmla="*/ 224407 w 730461"/>
              <a:gd name="connsiteY25" fmla="*/ 537882 h 537882"/>
              <a:gd name="connsiteX26" fmla="*/ 72007 w 730461"/>
              <a:gd name="connsiteY26" fmla="*/ 528917 h 537882"/>
              <a:gd name="connsiteX27" fmla="*/ 45113 w 730461"/>
              <a:gd name="connsiteY27" fmla="*/ 502023 h 537882"/>
              <a:gd name="connsiteX28" fmla="*/ 9254 w 730461"/>
              <a:gd name="connsiteY28" fmla="*/ 457200 h 537882"/>
              <a:gd name="connsiteX29" fmla="*/ 9254 w 730461"/>
              <a:gd name="connsiteY29" fmla="*/ 313764 h 537882"/>
              <a:gd name="connsiteX30" fmla="*/ 27184 w 730461"/>
              <a:gd name="connsiteY30" fmla="*/ 286870 h 537882"/>
              <a:gd name="connsiteX31" fmla="*/ 54078 w 730461"/>
              <a:gd name="connsiteY31" fmla="*/ 268941 h 537882"/>
              <a:gd name="connsiteX32" fmla="*/ 72007 w 730461"/>
              <a:gd name="connsiteY32" fmla="*/ 233082 h 537882"/>
              <a:gd name="connsiteX33" fmla="*/ 89937 w 730461"/>
              <a:gd name="connsiteY33" fmla="*/ 206188 h 537882"/>
              <a:gd name="connsiteX34" fmla="*/ 107866 w 730461"/>
              <a:gd name="connsiteY34" fmla="*/ 152400 h 537882"/>
              <a:gd name="connsiteX35" fmla="*/ 134760 w 730461"/>
              <a:gd name="connsiteY35" fmla="*/ 170329 h 537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30461" h="537882">
                <a:moveTo>
                  <a:pt x="63042" y="224117"/>
                </a:moveTo>
                <a:lnTo>
                  <a:pt x="63042" y="224117"/>
                </a:lnTo>
                <a:cubicBezTo>
                  <a:pt x="77983" y="203199"/>
                  <a:pt x="90788" y="180577"/>
                  <a:pt x="107866" y="161364"/>
                </a:cubicBezTo>
                <a:cubicBezTo>
                  <a:pt x="115024" y="153311"/>
                  <a:pt x="126580" y="150447"/>
                  <a:pt x="134760" y="143435"/>
                </a:cubicBezTo>
                <a:cubicBezTo>
                  <a:pt x="147595" y="132434"/>
                  <a:pt x="156554" y="116953"/>
                  <a:pt x="170619" y="107576"/>
                </a:cubicBezTo>
                <a:cubicBezTo>
                  <a:pt x="179584" y="101600"/>
                  <a:pt x="189100" y="96378"/>
                  <a:pt x="197513" y="89647"/>
                </a:cubicBezTo>
                <a:cubicBezTo>
                  <a:pt x="220802" y="71016"/>
                  <a:pt x="211289" y="67587"/>
                  <a:pt x="242337" y="53788"/>
                </a:cubicBezTo>
                <a:cubicBezTo>
                  <a:pt x="259607" y="46113"/>
                  <a:pt x="278196" y="41835"/>
                  <a:pt x="296125" y="35859"/>
                </a:cubicBezTo>
                <a:lnTo>
                  <a:pt x="349913" y="17929"/>
                </a:lnTo>
                <a:cubicBezTo>
                  <a:pt x="373290" y="10136"/>
                  <a:pt x="397725" y="5976"/>
                  <a:pt x="421631" y="0"/>
                </a:cubicBezTo>
                <a:cubicBezTo>
                  <a:pt x="441464" y="1417"/>
                  <a:pt x="533280" y="-2448"/>
                  <a:pt x="574031" y="17929"/>
                </a:cubicBezTo>
                <a:cubicBezTo>
                  <a:pt x="583668" y="22748"/>
                  <a:pt x="591079" y="31483"/>
                  <a:pt x="600925" y="35859"/>
                </a:cubicBezTo>
                <a:cubicBezTo>
                  <a:pt x="618195" y="43535"/>
                  <a:pt x="654713" y="53788"/>
                  <a:pt x="654713" y="53788"/>
                </a:cubicBezTo>
                <a:cubicBezTo>
                  <a:pt x="663678" y="62753"/>
                  <a:pt x="671058" y="73649"/>
                  <a:pt x="681607" y="80682"/>
                </a:cubicBezTo>
                <a:cubicBezTo>
                  <a:pt x="689470" y="85924"/>
                  <a:pt x="703008" y="81958"/>
                  <a:pt x="708501" y="89647"/>
                </a:cubicBezTo>
                <a:cubicBezTo>
                  <a:pt x="719486" y="105026"/>
                  <a:pt x="726431" y="143435"/>
                  <a:pt x="726431" y="143435"/>
                </a:cubicBezTo>
                <a:cubicBezTo>
                  <a:pt x="720850" y="260634"/>
                  <a:pt x="751646" y="293453"/>
                  <a:pt x="699537" y="358588"/>
                </a:cubicBezTo>
                <a:cubicBezTo>
                  <a:pt x="694257" y="365188"/>
                  <a:pt x="688855" y="372169"/>
                  <a:pt x="681607" y="376517"/>
                </a:cubicBezTo>
                <a:cubicBezTo>
                  <a:pt x="673504" y="381379"/>
                  <a:pt x="663678" y="382494"/>
                  <a:pt x="654713" y="385482"/>
                </a:cubicBezTo>
                <a:cubicBezTo>
                  <a:pt x="637825" y="402370"/>
                  <a:pt x="623389" y="420322"/>
                  <a:pt x="600925" y="430306"/>
                </a:cubicBezTo>
                <a:cubicBezTo>
                  <a:pt x="583655" y="437982"/>
                  <a:pt x="565066" y="442259"/>
                  <a:pt x="547137" y="448235"/>
                </a:cubicBezTo>
                <a:lnTo>
                  <a:pt x="493348" y="466164"/>
                </a:lnTo>
                <a:cubicBezTo>
                  <a:pt x="459789" y="470359"/>
                  <a:pt x="411559" y="474616"/>
                  <a:pt x="376807" y="484094"/>
                </a:cubicBezTo>
                <a:cubicBezTo>
                  <a:pt x="358574" y="489067"/>
                  <a:pt x="340948" y="496047"/>
                  <a:pt x="323019" y="502023"/>
                </a:cubicBezTo>
                <a:cubicBezTo>
                  <a:pt x="314054" y="505011"/>
                  <a:pt x="304577" y="506762"/>
                  <a:pt x="296125" y="510988"/>
                </a:cubicBezTo>
                <a:cubicBezTo>
                  <a:pt x="249246" y="534427"/>
                  <a:pt x="273231" y="525676"/>
                  <a:pt x="224407" y="537882"/>
                </a:cubicBezTo>
                <a:cubicBezTo>
                  <a:pt x="173607" y="534894"/>
                  <a:pt x="121907" y="538897"/>
                  <a:pt x="72007" y="528917"/>
                </a:cubicBezTo>
                <a:cubicBezTo>
                  <a:pt x="59575" y="526431"/>
                  <a:pt x="53229" y="511763"/>
                  <a:pt x="45113" y="502023"/>
                </a:cubicBezTo>
                <a:cubicBezTo>
                  <a:pt x="-11421" y="434181"/>
                  <a:pt x="61410" y="509353"/>
                  <a:pt x="9254" y="457200"/>
                </a:cubicBezTo>
                <a:cubicBezTo>
                  <a:pt x="1742" y="397097"/>
                  <a:pt x="-7138" y="373867"/>
                  <a:pt x="9254" y="313764"/>
                </a:cubicBezTo>
                <a:cubicBezTo>
                  <a:pt x="12089" y="303369"/>
                  <a:pt x="19565" y="294489"/>
                  <a:pt x="27184" y="286870"/>
                </a:cubicBezTo>
                <a:cubicBezTo>
                  <a:pt x="34803" y="279252"/>
                  <a:pt x="45113" y="274917"/>
                  <a:pt x="54078" y="268941"/>
                </a:cubicBezTo>
                <a:cubicBezTo>
                  <a:pt x="60054" y="256988"/>
                  <a:pt x="65377" y="244685"/>
                  <a:pt x="72007" y="233082"/>
                </a:cubicBezTo>
                <a:cubicBezTo>
                  <a:pt x="77353" y="223727"/>
                  <a:pt x="85561" y="216034"/>
                  <a:pt x="89937" y="206188"/>
                </a:cubicBezTo>
                <a:cubicBezTo>
                  <a:pt x="97613" y="188918"/>
                  <a:pt x="107866" y="152400"/>
                  <a:pt x="107866" y="152400"/>
                </a:cubicBezTo>
                <a:lnTo>
                  <a:pt x="134760" y="170329"/>
                </a:lnTo>
              </a:path>
            </a:pathLst>
          </a:cu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062073" y="2175543"/>
            <a:ext cx="985928" cy="978681"/>
          </a:xfrm>
          <a:custGeom>
            <a:avLst/>
            <a:gdLst>
              <a:gd name="connsiteX0" fmla="*/ 808268 w 1023151"/>
              <a:gd name="connsiteY0" fmla="*/ 818 h 990332"/>
              <a:gd name="connsiteX1" fmla="*/ 659412 w 1023151"/>
              <a:gd name="connsiteY1" fmla="*/ 53981 h 990332"/>
              <a:gd name="connsiteX2" fmla="*/ 510556 w 1023151"/>
              <a:gd name="connsiteY2" fmla="*/ 117776 h 990332"/>
              <a:gd name="connsiteX3" fmla="*/ 382965 w 1023151"/>
              <a:gd name="connsiteY3" fmla="*/ 202836 h 990332"/>
              <a:gd name="connsiteX4" fmla="*/ 223477 w 1023151"/>
              <a:gd name="connsiteY4" fmla="*/ 341060 h 990332"/>
              <a:gd name="connsiteX5" fmla="*/ 106519 w 1023151"/>
              <a:gd name="connsiteY5" fmla="*/ 394223 h 990332"/>
              <a:gd name="connsiteX6" fmla="*/ 32091 w 1023151"/>
              <a:gd name="connsiteY6" fmla="*/ 511181 h 990332"/>
              <a:gd name="connsiteX7" fmla="*/ 193 w 1023151"/>
              <a:gd name="connsiteY7" fmla="*/ 617506 h 990332"/>
              <a:gd name="connsiteX8" fmla="*/ 21458 w 1023151"/>
              <a:gd name="connsiteY8" fmla="*/ 691934 h 990332"/>
              <a:gd name="connsiteX9" fmla="*/ 74621 w 1023151"/>
              <a:gd name="connsiteY9" fmla="*/ 723832 h 990332"/>
              <a:gd name="connsiteX10" fmla="*/ 180947 w 1023151"/>
              <a:gd name="connsiteY10" fmla="*/ 787627 h 990332"/>
              <a:gd name="connsiteX11" fmla="*/ 244742 w 1023151"/>
              <a:gd name="connsiteY11" fmla="*/ 830157 h 990332"/>
              <a:gd name="connsiteX12" fmla="*/ 329803 w 1023151"/>
              <a:gd name="connsiteY12" fmla="*/ 862055 h 990332"/>
              <a:gd name="connsiteX13" fmla="*/ 393598 w 1023151"/>
              <a:gd name="connsiteY13" fmla="*/ 904585 h 990332"/>
              <a:gd name="connsiteX14" fmla="*/ 446761 w 1023151"/>
              <a:gd name="connsiteY14" fmla="*/ 968381 h 990332"/>
              <a:gd name="connsiteX15" fmla="*/ 489291 w 1023151"/>
              <a:gd name="connsiteY15" fmla="*/ 989646 h 990332"/>
              <a:gd name="connsiteX16" fmla="*/ 553086 w 1023151"/>
              <a:gd name="connsiteY16" fmla="*/ 947116 h 990332"/>
              <a:gd name="connsiteX17" fmla="*/ 616882 w 1023151"/>
              <a:gd name="connsiteY17" fmla="*/ 893953 h 990332"/>
              <a:gd name="connsiteX18" fmla="*/ 691310 w 1023151"/>
              <a:gd name="connsiteY18" fmla="*/ 862055 h 990332"/>
              <a:gd name="connsiteX19" fmla="*/ 776370 w 1023151"/>
              <a:gd name="connsiteY19" fmla="*/ 830157 h 990332"/>
              <a:gd name="connsiteX20" fmla="*/ 797635 w 1023151"/>
              <a:gd name="connsiteY20" fmla="*/ 798260 h 990332"/>
              <a:gd name="connsiteX21" fmla="*/ 744472 w 1023151"/>
              <a:gd name="connsiteY21" fmla="*/ 755729 h 990332"/>
              <a:gd name="connsiteX22" fmla="*/ 701942 w 1023151"/>
              <a:gd name="connsiteY22" fmla="*/ 670669 h 990332"/>
              <a:gd name="connsiteX23" fmla="*/ 670044 w 1023151"/>
              <a:gd name="connsiteY23" fmla="*/ 574976 h 990332"/>
              <a:gd name="connsiteX24" fmla="*/ 691310 w 1023151"/>
              <a:gd name="connsiteY24" fmla="*/ 479283 h 990332"/>
              <a:gd name="connsiteX25" fmla="*/ 701942 w 1023151"/>
              <a:gd name="connsiteY25" fmla="*/ 394223 h 990332"/>
              <a:gd name="connsiteX26" fmla="*/ 765737 w 1023151"/>
              <a:gd name="connsiteY26" fmla="*/ 362325 h 990332"/>
              <a:gd name="connsiteX27" fmla="*/ 861430 w 1023151"/>
              <a:gd name="connsiteY27" fmla="*/ 319795 h 990332"/>
              <a:gd name="connsiteX28" fmla="*/ 925226 w 1023151"/>
              <a:gd name="connsiteY28" fmla="*/ 319795 h 990332"/>
              <a:gd name="connsiteX29" fmla="*/ 1020919 w 1023151"/>
              <a:gd name="connsiteY29" fmla="*/ 287897 h 990332"/>
              <a:gd name="connsiteX30" fmla="*/ 989021 w 1023151"/>
              <a:gd name="connsiteY30" fmla="*/ 224102 h 990332"/>
              <a:gd name="connsiteX31" fmla="*/ 946491 w 1023151"/>
              <a:gd name="connsiteY31" fmla="*/ 170939 h 990332"/>
              <a:gd name="connsiteX32" fmla="*/ 882696 w 1023151"/>
              <a:gd name="connsiteY32" fmla="*/ 96511 h 990332"/>
              <a:gd name="connsiteX33" fmla="*/ 808268 w 1023151"/>
              <a:gd name="connsiteY33" fmla="*/ 818 h 99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023151" h="990332">
                <a:moveTo>
                  <a:pt x="808268" y="818"/>
                </a:moveTo>
                <a:cubicBezTo>
                  <a:pt x="771054" y="-6270"/>
                  <a:pt x="709031" y="34488"/>
                  <a:pt x="659412" y="53981"/>
                </a:cubicBezTo>
                <a:cubicBezTo>
                  <a:pt x="609793" y="73474"/>
                  <a:pt x="556630" y="92967"/>
                  <a:pt x="510556" y="117776"/>
                </a:cubicBezTo>
                <a:cubicBezTo>
                  <a:pt x="464481" y="142585"/>
                  <a:pt x="430812" y="165622"/>
                  <a:pt x="382965" y="202836"/>
                </a:cubicBezTo>
                <a:cubicBezTo>
                  <a:pt x="335118" y="240050"/>
                  <a:pt x="269551" y="309162"/>
                  <a:pt x="223477" y="341060"/>
                </a:cubicBezTo>
                <a:cubicBezTo>
                  <a:pt x="177403" y="372958"/>
                  <a:pt x="138417" y="365870"/>
                  <a:pt x="106519" y="394223"/>
                </a:cubicBezTo>
                <a:cubicBezTo>
                  <a:pt x="74621" y="422577"/>
                  <a:pt x="49812" y="473967"/>
                  <a:pt x="32091" y="511181"/>
                </a:cubicBezTo>
                <a:cubicBezTo>
                  <a:pt x="14370" y="548395"/>
                  <a:pt x="1965" y="587381"/>
                  <a:pt x="193" y="617506"/>
                </a:cubicBezTo>
                <a:cubicBezTo>
                  <a:pt x="-1579" y="647632"/>
                  <a:pt x="9053" y="674213"/>
                  <a:pt x="21458" y="691934"/>
                </a:cubicBezTo>
                <a:cubicBezTo>
                  <a:pt x="33863" y="709655"/>
                  <a:pt x="74621" y="723832"/>
                  <a:pt x="74621" y="723832"/>
                </a:cubicBezTo>
                <a:lnTo>
                  <a:pt x="180947" y="787627"/>
                </a:lnTo>
                <a:cubicBezTo>
                  <a:pt x="209300" y="805348"/>
                  <a:pt x="219933" y="817752"/>
                  <a:pt x="244742" y="830157"/>
                </a:cubicBezTo>
                <a:cubicBezTo>
                  <a:pt x="269551" y="842562"/>
                  <a:pt x="304994" y="849650"/>
                  <a:pt x="329803" y="862055"/>
                </a:cubicBezTo>
                <a:cubicBezTo>
                  <a:pt x="354612" y="874460"/>
                  <a:pt x="374105" y="886864"/>
                  <a:pt x="393598" y="904585"/>
                </a:cubicBezTo>
                <a:cubicBezTo>
                  <a:pt x="413091" y="922306"/>
                  <a:pt x="446761" y="968381"/>
                  <a:pt x="446761" y="968381"/>
                </a:cubicBezTo>
                <a:cubicBezTo>
                  <a:pt x="462710" y="982558"/>
                  <a:pt x="471570" y="993190"/>
                  <a:pt x="489291" y="989646"/>
                </a:cubicBezTo>
                <a:cubicBezTo>
                  <a:pt x="507012" y="986102"/>
                  <a:pt x="531821" y="963065"/>
                  <a:pt x="553086" y="947116"/>
                </a:cubicBezTo>
                <a:cubicBezTo>
                  <a:pt x="574351" y="931167"/>
                  <a:pt x="593845" y="908130"/>
                  <a:pt x="616882" y="893953"/>
                </a:cubicBezTo>
                <a:cubicBezTo>
                  <a:pt x="639919" y="879776"/>
                  <a:pt x="664729" y="872688"/>
                  <a:pt x="691310" y="862055"/>
                </a:cubicBezTo>
                <a:cubicBezTo>
                  <a:pt x="717891" y="851422"/>
                  <a:pt x="758649" y="840789"/>
                  <a:pt x="776370" y="830157"/>
                </a:cubicBezTo>
                <a:cubicBezTo>
                  <a:pt x="794091" y="819525"/>
                  <a:pt x="802951" y="810665"/>
                  <a:pt x="797635" y="798260"/>
                </a:cubicBezTo>
                <a:cubicBezTo>
                  <a:pt x="792319" y="785855"/>
                  <a:pt x="760421" y="776994"/>
                  <a:pt x="744472" y="755729"/>
                </a:cubicBezTo>
                <a:cubicBezTo>
                  <a:pt x="728523" y="734464"/>
                  <a:pt x="714347" y="700794"/>
                  <a:pt x="701942" y="670669"/>
                </a:cubicBezTo>
                <a:cubicBezTo>
                  <a:pt x="689537" y="640544"/>
                  <a:pt x="671816" y="606874"/>
                  <a:pt x="670044" y="574976"/>
                </a:cubicBezTo>
                <a:cubicBezTo>
                  <a:pt x="668272" y="543078"/>
                  <a:pt x="685994" y="509408"/>
                  <a:pt x="691310" y="479283"/>
                </a:cubicBezTo>
                <a:cubicBezTo>
                  <a:pt x="696626" y="449158"/>
                  <a:pt x="689538" y="413716"/>
                  <a:pt x="701942" y="394223"/>
                </a:cubicBezTo>
                <a:cubicBezTo>
                  <a:pt x="714346" y="374730"/>
                  <a:pt x="739156" y="374730"/>
                  <a:pt x="765737" y="362325"/>
                </a:cubicBezTo>
                <a:cubicBezTo>
                  <a:pt x="792318" y="349920"/>
                  <a:pt x="834849" y="326883"/>
                  <a:pt x="861430" y="319795"/>
                </a:cubicBezTo>
                <a:cubicBezTo>
                  <a:pt x="888012" y="312707"/>
                  <a:pt x="898645" y="325111"/>
                  <a:pt x="925226" y="319795"/>
                </a:cubicBezTo>
                <a:cubicBezTo>
                  <a:pt x="951808" y="314479"/>
                  <a:pt x="1010287" y="303846"/>
                  <a:pt x="1020919" y="287897"/>
                </a:cubicBezTo>
                <a:cubicBezTo>
                  <a:pt x="1031551" y="271948"/>
                  <a:pt x="1001426" y="243595"/>
                  <a:pt x="989021" y="224102"/>
                </a:cubicBezTo>
                <a:cubicBezTo>
                  <a:pt x="976616" y="204609"/>
                  <a:pt x="964212" y="192204"/>
                  <a:pt x="946491" y="170939"/>
                </a:cubicBezTo>
                <a:cubicBezTo>
                  <a:pt x="928770" y="149674"/>
                  <a:pt x="903961" y="123093"/>
                  <a:pt x="882696" y="96511"/>
                </a:cubicBezTo>
                <a:cubicBezTo>
                  <a:pt x="861431" y="69930"/>
                  <a:pt x="845482" y="7906"/>
                  <a:pt x="808268" y="818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68921" y="2587374"/>
            <a:ext cx="442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AW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49522" y="3336531"/>
            <a:ext cx="409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LW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56965" y="2819400"/>
            <a:ext cx="412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IVS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90800" y="3659842"/>
            <a:ext cx="437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03595" y="2821642"/>
            <a:ext cx="382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RV</a:t>
            </a:r>
          </a:p>
        </p:txBody>
      </p:sp>
    </p:spTree>
    <p:extLst>
      <p:ext uri="{BB962C8B-B14F-4D97-AF65-F5344CB8AC3E}">
        <p14:creationId xmlns:p14="http://schemas.microsoft.com/office/powerpoint/2010/main" val="357904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637289"/>
              </p:ext>
            </p:extLst>
          </p:nvPr>
        </p:nvGraphicFramePr>
        <p:xfrm>
          <a:off x="5215192" y="3732444"/>
          <a:ext cx="3119106" cy="2511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4572328" y="4733852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BUN </a:t>
            </a:r>
            <a:r>
              <a:rPr lang="en-US" sz="1400" dirty="0"/>
              <a:t>(mg/</a:t>
            </a:r>
            <a:r>
              <a:rPr lang="en-US" sz="1400" dirty="0" err="1"/>
              <a:t>dL</a:t>
            </a:r>
            <a:r>
              <a:rPr lang="en-US" sz="14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97233" y="3581400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   </a:t>
            </a:r>
            <a:r>
              <a:rPr lang="en-US" sz="1000" dirty="0"/>
              <a:t>p&lt;0.01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884869"/>
              </p:ext>
            </p:extLst>
          </p:nvPr>
        </p:nvGraphicFramePr>
        <p:xfrm>
          <a:off x="1562078" y="3732443"/>
          <a:ext cx="2911715" cy="2511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838726" y="4702050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S-Cr </a:t>
            </a:r>
            <a:r>
              <a:rPr lang="en-US" sz="1400" dirty="0"/>
              <a:t>(mg/</a:t>
            </a:r>
            <a:r>
              <a:rPr lang="en-US" sz="1400" dirty="0" err="1"/>
              <a:t>dL</a:t>
            </a:r>
            <a:r>
              <a:rPr lang="en-US" sz="1400" dirty="0"/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38045" y="6123801"/>
            <a:ext cx="2169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               4                                 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84329" y="3886200"/>
            <a:ext cx="697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p&lt;0.001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06867"/>
              </p:ext>
            </p:extLst>
          </p:nvPr>
        </p:nvGraphicFramePr>
        <p:xfrm>
          <a:off x="5359946" y="1852072"/>
          <a:ext cx="3445623" cy="142797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21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88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3882">
                <a:tc>
                  <a:txBody>
                    <a:bodyPr/>
                    <a:lstStyle/>
                    <a:p>
                      <a:pPr algn="l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Old-PBS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(n=4)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Old-CDC</a:t>
                      </a:r>
                    </a:p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(n=5)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1270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Cr</a:t>
                      </a:r>
                      <a:r>
                        <a:rPr lang="en-US" sz="1200" u="none" strike="noStrike" baseline="0" dirty="0">
                          <a:effectLst/>
                        </a:rPr>
                        <a:t> baseline</a:t>
                      </a:r>
                      <a:r>
                        <a:rPr lang="en-US" sz="1200" u="none" strike="noStrike" dirty="0">
                          <a:effectLst/>
                        </a:rPr>
                        <a:t> (mg/</a:t>
                      </a:r>
                      <a:r>
                        <a:rPr lang="en-US" sz="1200" u="none" strike="noStrike" dirty="0" err="1">
                          <a:effectLst/>
                        </a:rPr>
                        <a:t>dL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1.9 ± 0.05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1.97 ± 0.11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Cr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1mo (mg/</a:t>
                      </a:r>
                      <a:r>
                        <a:rPr lang="en-US" sz="1200" u="none" strike="noStrike" dirty="0" err="1">
                          <a:effectLst/>
                        </a:rPr>
                        <a:t>dL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1.79 ± 0.08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1.72 ± 0.17*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BUN</a:t>
                      </a:r>
                      <a:r>
                        <a:rPr lang="en-US" sz="1200" u="none" strike="noStrike" baseline="0" dirty="0">
                          <a:effectLst/>
                        </a:rPr>
                        <a:t> baseline</a:t>
                      </a:r>
                      <a:r>
                        <a:rPr lang="en-US" sz="1200" u="none" strike="noStrike" dirty="0">
                          <a:effectLst/>
                        </a:rPr>
                        <a:t> (mg/</a:t>
                      </a:r>
                      <a:r>
                        <a:rPr lang="en-US" sz="1200" u="none" strike="noStrike" dirty="0" err="1">
                          <a:effectLst/>
                        </a:rPr>
                        <a:t>dL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baseline="0" dirty="0">
                          <a:effectLst/>
                        </a:rPr>
                        <a:t>10.3 </a:t>
                      </a:r>
                      <a:r>
                        <a:rPr lang="en-US" sz="1100" u="none" strike="noStrike" dirty="0">
                          <a:effectLst/>
                        </a:rPr>
                        <a:t>± 1.3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baseline="0" dirty="0">
                          <a:effectLst/>
                        </a:rPr>
                        <a:t>10.0 </a:t>
                      </a:r>
                      <a:r>
                        <a:rPr lang="en-US" sz="1100" u="none" strike="noStrike" dirty="0">
                          <a:effectLst/>
                        </a:rPr>
                        <a:t>± 0.7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BUN</a:t>
                      </a:r>
                      <a:r>
                        <a:rPr lang="en-US" sz="1200" u="none" strike="noStrike" baseline="0" dirty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1mo (mg/</a:t>
                      </a:r>
                      <a:r>
                        <a:rPr lang="en-US" sz="1200" u="none" strike="noStrike" dirty="0" err="1">
                          <a:effectLst/>
                        </a:rPr>
                        <a:t>dL</a:t>
                      </a:r>
                      <a:r>
                        <a:rPr lang="en-US" sz="1200" u="none" strike="noStrike" dirty="0">
                          <a:effectLst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baseline="0" dirty="0">
                          <a:effectLst/>
                        </a:rPr>
                        <a:t>11.8 </a:t>
                      </a:r>
                      <a:r>
                        <a:rPr lang="en-US" sz="1100" u="none" strike="noStrike" dirty="0">
                          <a:effectLst/>
                        </a:rPr>
                        <a:t>± 1.6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baseline="0" dirty="0">
                          <a:effectLst/>
                        </a:rPr>
                        <a:t>9.9 </a:t>
                      </a:r>
                      <a:r>
                        <a:rPr lang="en-US" sz="1100" u="none" strike="noStrike" dirty="0">
                          <a:effectLst/>
                        </a:rPr>
                        <a:t>± 1.0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1270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162170" y="3299013"/>
            <a:ext cx="1643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* p=0.04 vs Cr at baseline</a:t>
            </a: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8343528"/>
              </p:ext>
            </p:extLst>
          </p:nvPr>
        </p:nvGraphicFramePr>
        <p:xfrm>
          <a:off x="649123" y="780377"/>
          <a:ext cx="4347519" cy="28999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0599" y="35192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9123" y="78037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21084" y="7620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2770" y="36148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55710" y="352164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822637" y="4167974"/>
            <a:ext cx="606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607056" y="3964422"/>
            <a:ext cx="606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2104" y="5951242"/>
            <a:ext cx="54053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Young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71614" y="5932271"/>
            <a:ext cx="54053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Young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05050" y="6082047"/>
            <a:ext cx="3129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                4                                    7      </a:t>
            </a:r>
          </a:p>
        </p:txBody>
      </p:sp>
    </p:spTree>
    <p:extLst>
      <p:ext uri="{BB962C8B-B14F-4D97-AF65-F5344CB8AC3E}">
        <p14:creationId xmlns:p14="http://schemas.microsoft.com/office/powerpoint/2010/main" val="1040768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GrigorianL\Desktop\Rat_3weeks_postTx_Hair_4-10-16\68062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80303"/>
            <a:ext cx="15404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GrigorianL\Desktop\Rat_3weeks_postTx_Hair_4-10-16\68062-2-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84" y="3952103"/>
            <a:ext cx="15404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GrigorianL\Desktop\Rat_3weeks_postTx_Hair_4-10-16\68105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66472" y="1581697"/>
            <a:ext cx="2743200" cy="15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GrigorianL\Desktop\Rat_3weeks_postTx_Hair_4-10-16\68105-2-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66473" y="4563794"/>
            <a:ext cx="2743200" cy="15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GrigorianL\Desktop\Rat_3weeks_postTx_Hair_4-10-16\68066-1-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637" y="980303"/>
            <a:ext cx="15404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GrigorianL\Desktop\Rat_3weeks_postTx_Hair_4-10-16\68065-1-C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60" y="988541"/>
            <a:ext cx="15404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GrigorianL\Desktop\Rat_3weeks_postTx_Hair_4-10-16\61245-1-B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964" y="3952103"/>
            <a:ext cx="15404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GrigorianL\Desktop\Rat_3weeks_postTx_Hair_4-10-16\68065-2-C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060" y="3952103"/>
            <a:ext cx="15404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6200" y="685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096" y="372350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23341" y="34568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47541" y="34568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19800" y="34568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23341" y="64286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95600" y="64286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47541" y="64286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19800" y="64286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95600" y="3456801"/>
            <a:ext cx="505459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Rat 2</a:t>
            </a:r>
          </a:p>
        </p:txBody>
      </p:sp>
      <p:pic>
        <p:nvPicPr>
          <p:cNvPr id="20" name="Picture 2" descr="Z:\RAT-IN-VIVO\Rat_3weeks_postTx_Hair_4-10-16\68062-2-B-measured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737" y="3950428"/>
            <a:ext cx="128367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0" y="0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86687" y="134051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23" name="Picture 3" descr="C:\Users\GrigorianL\Desktop\Rat_3weeks_postTx_Hair_4-10-16\68062-2-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736" y="1709844"/>
            <a:ext cx="1283677" cy="223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11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6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594488"/>
              </p:ext>
            </p:extLst>
          </p:nvPr>
        </p:nvGraphicFramePr>
        <p:xfrm>
          <a:off x="3200400" y="1676400"/>
          <a:ext cx="3048000" cy="2814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1926333" y="2899053"/>
            <a:ext cx="2178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Serum GDF-11 </a:t>
            </a:r>
            <a:r>
              <a:rPr lang="en-US" sz="1400" dirty="0"/>
              <a:t>(</a:t>
            </a:r>
            <a:r>
              <a:rPr lang="en-US" sz="1400" dirty="0" err="1"/>
              <a:t>pg</a:t>
            </a:r>
            <a:r>
              <a:rPr lang="en-US" sz="1400" dirty="0"/>
              <a:t>/mL)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2549" y="4511497"/>
            <a:ext cx="2941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                4               12              9                 11</a:t>
            </a: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962400" y="1579212"/>
            <a:ext cx="1752600" cy="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57339" y="1271435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p=ns</a:t>
            </a:r>
          </a:p>
        </p:txBody>
      </p:sp>
    </p:spTree>
    <p:extLst>
      <p:ext uri="{BB962C8B-B14F-4D97-AF65-F5344CB8AC3E}">
        <p14:creationId xmlns:p14="http://schemas.microsoft.com/office/powerpoint/2010/main" val="2745530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28600" y="1368623"/>
            <a:ext cx="8382001" cy="4002400"/>
            <a:chOff x="228600" y="1368623"/>
            <a:chExt cx="8382001" cy="4002400"/>
          </a:xfrm>
        </p:grpSpPr>
        <p:graphicFrame>
          <p:nvGraphicFramePr>
            <p:cNvPr id="3" name="Char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0279302"/>
                </p:ext>
              </p:extLst>
            </p:nvPr>
          </p:nvGraphicFramePr>
          <p:xfrm>
            <a:off x="3258960" y="1869907"/>
            <a:ext cx="1755785" cy="33165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 rot="16200000">
              <a:off x="1719617" y="3248926"/>
              <a:ext cx="29337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Fold Change of Telomerase Activity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16981" y="1992553"/>
              <a:ext cx="3076801" cy="31050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6" name="Picture 2" descr="C:\Users\GrigorianL\Desktop\Tase-V18\S-GAL\SF2\IMG_4017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81021" y="2362303"/>
              <a:ext cx="1552694" cy="1088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 descr="C:\Users\GrigorianL\Desktop\Tase-V18\S-GAL\IMG_393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408163" y="2356686"/>
              <a:ext cx="1552694" cy="1088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11"/>
            <p:cNvSpPr txBox="1"/>
            <p:nvPr/>
          </p:nvSpPr>
          <p:spPr>
            <a:xfrm>
              <a:off x="535897" y="5018291"/>
              <a:ext cx="2413523" cy="352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Fold Change of SA-GAL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+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cells</a:t>
              </a:r>
            </a:p>
          </p:txBody>
        </p:sp>
        <p:graphicFrame>
          <p:nvGraphicFramePr>
            <p:cNvPr id="9" name="Char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1174781"/>
                </p:ext>
              </p:extLst>
            </p:nvPr>
          </p:nvGraphicFramePr>
          <p:xfrm>
            <a:off x="228600" y="3631171"/>
            <a:ext cx="2745714" cy="15131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cxnSp>
          <p:nvCxnSpPr>
            <p:cNvPr id="10" name="Straight Connector 9"/>
            <p:cNvCxnSpPr/>
            <p:nvPr/>
          </p:nvCxnSpPr>
          <p:spPr>
            <a:xfrm>
              <a:off x="586857" y="4802176"/>
              <a:ext cx="223221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86963" y="1825756"/>
              <a:ext cx="795091" cy="352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CDC-XO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6900" y="1837360"/>
              <a:ext cx="1070734" cy="3527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Serum Free</a:t>
              </a:r>
            </a:p>
          </p:txBody>
        </p:sp>
        <p:pic>
          <p:nvPicPr>
            <p:cNvPr id="13" name="Picture 2" descr="C:\Users\GrigorianL\Desktop\Tase-V24_AdultCardiomyocites\TERT-V24-StainedPics\a-SA-ki67\SF-2wells-2.5x\Composite-hdc-1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148360" y="2059132"/>
              <a:ext cx="1549549" cy="1088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5" descr="C:\Users\GrigorianL\Desktop\Tase-V24_AdultCardiomyocites\TERT-V24-StainedPics\a-SA-ki67\XO-2wells-2.5x\Composite-hdc-2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149944" y="3666754"/>
              <a:ext cx="1549549" cy="1088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 rot="16200000">
              <a:off x="4698639" y="2428263"/>
              <a:ext cx="1144991" cy="329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Serum Free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847867" y="3949902"/>
              <a:ext cx="850231" cy="3298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CDC-XO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600" y="1368623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70351" y="1368623"/>
              <a:ext cx="2824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90289" y="1368623"/>
              <a:ext cx="2808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4015691" y="2587137"/>
              <a:ext cx="4355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950458" y="2362200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=0.06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188731" y="4169016"/>
              <a:ext cx="0" cy="349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133600" y="4191000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p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=0.01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574871" y="2244375"/>
              <a:ext cx="2035730" cy="3071530"/>
              <a:chOff x="6574871" y="2244375"/>
              <a:chExt cx="2035730" cy="3071530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7343814" y="2771735"/>
                <a:ext cx="32666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866566" y="2791142"/>
                <a:ext cx="32666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>
                <a:off x="6574871" y="2244375"/>
                <a:ext cx="2035730" cy="3071530"/>
                <a:chOff x="5194169" y="4008510"/>
                <a:chExt cx="1709519" cy="2412061"/>
              </a:xfrm>
            </p:grpSpPr>
            <p:graphicFrame>
              <p:nvGraphicFramePr>
                <p:cNvPr id="35" name="Chart 3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717142035"/>
                    </p:ext>
                  </p:extLst>
                </p:nvPr>
              </p:nvGraphicFramePr>
              <p:xfrm>
                <a:off x="5278608" y="4008510"/>
                <a:ext cx="1625080" cy="228623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2"/>
                </a:graphicData>
              </a:graphic>
            </p:graphicFrame>
            <p:sp>
              <p:nvSpPr>
                <p:cNvPr id="36" name="TextBox 35"/>
                <p:cNvSpPr txBox="1"/>
                <p:nvPr/>
              </p:nvSpPr>
              <p:spPr>
                <a:xfrm rot="16200000">
                  <a:off x="4864431" y="4823804"/>
                  <a:ext cx="93647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n</a:t>
                  </a:r>
                  <a:r>
                    <a:rPr kumimoji="0" lang="en-US" sz="1200" b="0" i="0" u="none" strike="noStrike" kern="1200" cap="none" spc="0" normalizeH="0" baseline="3000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o</a:t>
                  </a:r>
                  <a:r>
                    <a:rPr kumimoji="0" lang="en-US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cell</a:t>
                  </a: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/ field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687887" y="6203045"/>
                  <a:ext cx="982947" cy="2175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0 h             72 </a:t>
                  </a:r>
                  <a:r>
                    <a:rPr kumimoji="0" lang="en-US" sz="12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hs</a:t>
                  </a:r>
                  <a:endPara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5684517" y="6024310"/>
                  <a:ext cx="229550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  </a:t>
                  </a:r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6172200" y="6248400"/>
                  <a:ext cx="6400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7263222" y="2496636"/>
                <a:ext cx="5453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000" dirty="0">
                    <a:solidFill>
                      <a:prstClr val="black"/>
                    </a:solidFill>
                    <a:latin typeface="Calibri"/>
                  </a:rPr>
                  <a:t>p</a:t>
                </a: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=0.01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760458" y="2573179"/>
                <a:ext cx="54534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p&lt;0.01</a:t>
                </a:r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>
            <a:xfrm flipH="1" flipV="1">
              <a:off x="786904" y="2742156"/>
              <a:ext cx="89408" cy="97033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1327680" y="2444619"/>
              <a:ext cx="89408" cy="97033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1067818" y="3431133"/>
              <a:ext cx="89408" cy="97033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 flipV="1">
              <a:off x="629045" y="3539050"/>
              <a:ext cx="89408" cy="97033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378691" y="4820320"/>
              <a:ext cx="1084010" cy="31353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α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92D05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-SA 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/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DAPI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0" y="0"/>
            <a:ext cx="1104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Suppl. Figure 7</a:t>
            </a:r>
          </a:p>
        </p:txBody>
      </p:sp>
    </p:spTree>
    <p:extLst>
      <p:ext uri="{BB962C8B-B14F-4D97-AF65-F5344CB8AC3E}">
        <p14:creationId xmlns:p14="http://schemas.microsoft.com/office/powerpoint/2010/main" val="341755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3510</TotalTime>
  <Words>916</Words>
  <Application>Microsoft Office PowerPoint</Application>
  <PresentationFormat>On-screen Show (4:3)</PresentationFormat>
  <Paragraphs>414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CSHS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cshs</dc:creator>
  <cp:lastModifiedBy>Grigorian, Lilian</cp:lastModifiedBy>
  <cp:revision>88</cp:revision>
  <cp:lastPrinted>2017-05-08T17:05:16Z</cp:lastPrinted>
  <dcterms:created xsi:type="dcterms:W3CDTF">2016-08-15T16:21:51Z</dcterms:created>
  <dcterms:modified xsi:type="dcterms:W3CDTF">2017-05-09T20:15:36Z</dcterms:modified>
</cp:coreProperties>
</file>