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 id="257" r:id="rId4"/>
    <p:sldId id="259" r:id="rId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236" y="4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238320E-E1D7-4388-B2AC-53E94608B8D4}" type="datetimeFigureOut">
              <a:rPr lang="en-US"/>
              <a:pPr>
                <a:defRPr/>
              </a:pPr>
              <a:t>11/4/2017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2878274-1C63-45EE-86A5-88285D39C6B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1920623-B6A3-4C23-839A-2D0F4C277FEC}" type="datetimeFigureOut">
              <a:rPr lang="en-US"/>
              <a:pPr>
                <a:defRPr/>
              </a:pPr>
              <a:t>11/4/2017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8D3ECB2-4FBB-4925-A4DB-940ABF2808D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A51EFF5-F483-4776-A37C-E2A917584CA3}" type="datetimeFigureOut">
              <a:rPr lang="en-US"/>
              <a:pPr>
                <a:defRPr/>
              </a:pPr>
              <a:t>11/4/2017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634FFD-16F5-424E-926F-EBBEEE9A5F6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2851E6C-C706-41B9-B553-90F5781986D7}" type="datetimeFigureOut">
              <a:rPr lang="en-US"/>
              <a:pPr>
                <a:defRPr/>
              </a:pPr>
              <a:t>11/4/2017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02B97DF-52FD-41D6-B70D-E9E23D5C467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E6C38F1-B329-4E63-B10C-E712AC364704}" type="datetimeFigureOut">
              <a:rPr lang="en-US"/>
              <a:pPr>
                <a:defRPr/>
              </a:pPr>
              <a:t>11/4/2017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C08EF18-E818-4DAA-B681-21FB72FDE95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808963F-8DCE-4D10-AFC4-7B30DF764A3D}" type="datetimeFigureOut">
              <a:rPr lang="en-US"/>
              <a:pPr>
                <a:defRPr/>
              </a:pPr>
              <a:t>11/4/2017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636468E-8DBC-471E-B60E-484DEE8C79F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780BFDE-840F-4906-83BE-3F4864B446E9}" type="datetimeFigureOut">
              <a:rPr lang="en-US"/>
              <a:pPr>
                <a:defRPr/>
              </a:pPr>
              <a:t>11/4/2017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E312E28-3EBD-4296-AAFA-72FCCD8FEFC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5E873CB-A072-497A-B698-AF4B452CFA37}" type="datetimeFigureOut">
              <a:rPr lang="en-US"/>
              <a:pPr>
                <a:defRPr/>
              </a:pPr>
              <a:t>11/4/2017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99D5A74-E81A-4850-AFE6-C1AA36853AA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801FF9F-5653-405C-A289-071281121F7D}" type="datetimeFigureOut">
              <a:rPr lang="en-US"/>
              <a:pPr>
                <a:defRPr/>
              </a:pPr>
              <a:t>11/4/2017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5F8A834-5A51-4622-9A6F-3CC7DB52AD1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A2E925D-9360-4045-A162-558B1E660E37}" type="datetimeFigureOut">
              <a:rPr lang="en-US"/>
              <a:pPr>
                <a:defRPr/>
              </a:pPr>
              <a:t>11/4/2017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A8B368-6DF0-47FE-8833-258DB9545C2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051CFBF-FA6B-46F2-AA37-F32D438061DD}" type="datetimeFigureOut">
              <a:rPr lang="en-US"/>
              <a:pPr>
                <a:defRPr/>
              </a:pPr>
              <a:t>11/4/2017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A6F1722-E7CD-4E4F-A0E0-3AA8379CA09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A44FF77E-93D9-4C02-9E6B-52354386C8ED}" type="datetimeFigureOut">
              <a:rPr lang="en-US"/>
              <a:pPr>
                <a:defRPr/>
              </a:pPr>
              <a:t>11/4/2017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E0B85375-9607-4122-8A0C-62B0204F82F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wilhelmc@ohsu.edu"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04800"/>
            <a:ext cx="6400800" cy="6463308"/>
          </a:xfrm>
          <a:prstGeom prst="rect">
            <a:avLst/>
          </a:prstGeom>
        </p:spPr>
        <p:txBody>
          <a:bodyPr wrap="square">
            <a:spAutoFit/>
          </a:bodyPr>
          <a:lstStyle/>
          <a:p>
            <a:r>
              <a:rPr lang="en-US" dirty="0" smtClean="0"/>
              <a:t>Online Resource </a:t>
            </a:r>
            <a:r>
              <a:rPr lang="en-US" dirty="0" smtClean="0"/>
              <a:t>4</a:t>
            </a:r>
            <a:endParaRPr lang="en-US" dirty="0" smtClean="0"/>
          </a:p>
          <a:p>
            <a:r>
              <a:rPr lang="en-US" dirty="0" smtClean="0"/>
              <a:t>Article title: Sex </a:t>
            </a:r>
            <a:r>
              <a:rPr lang="en-US" dirty="0"/>
              <a:t>Differences in Alcohol Effects on Cognitive Decline and Brain Pathology in a Cohort of Octogenarians</a:t>
            </a:r>
          </a:p>
          <a:p>
            <a:endParaRPr lang="en-US" dirty="0" smtClean="0"/>
          </a:p>
          <a:p>
            <a:r>
              <a:rPr lang="en-US" dirty="0"/>
              <a:t>J</a:t>
            </a:r>
            <a:r>
              <a:rPr lang="en-US" dirty="0" smtClean="0"/>
              <a:t>ournal name: Psychopharmacology</a:t>
            </a:r>
          </a:p>
          <a:p>
            <a:endParaRPr lang="en-US" dirty="0" smtClean="0"/>
          </a:p>
          <a:p>
            <a:r>
              <a:rPr lang="en-US" dirty="0" smtClean="0"/>
              <a:t>Author names: Casia Wardzala, </a:t>
            </a:r>
            <a:r>
              <a:rPr lang="en-US" dirty="0"/>
              <a:t>Charles Murchison M.S</a:t>
            </a:r>
            <a:r>
              <a:rPr lang="en-US" dirty="0" smtClean="0"/>
              <a:t>.,  </a:t>
            </a:r>
            <a:r>
              <a:rPr lang="en-US" dirty="0"/>
              <a:t>Jennifer M. Loftis Ph.D., Katie J. Schenning M.D., Nora Mattek M.P.H., Randall Woltjer M.D., Ph.D., Jeff Kaye M.D., Joseph F. Quinn M.D., Clare J. Wilhelm Ph.D.</a:t>
            </a:r>
          </a:p>
          <a:p>
            <a:endParaRPr lang="en-US" dirty="0" smtClean="0"/>
          </a:p>
          <a:p>
            <a:r>
              <a:rPr lang="en-US" dirty="0" smtClean="0"/>
              <a:t>Affiliation </a:t>
            </a:r>
            <a:r>
              <a:rPr lang="en-US" dirty="0"/>
              <a:t>and e-mail address of the corresponding </a:t>
            </a:r>
            <a:r>
              <a:rPr lang="en-US" dirty="0" smtClean="0"/>
              <a:t>author:</a:t>
            </a:r>
          </a:p>
          <a:p>
            <a:r>
              <a:rPr lang="en-US" dirty="0" smtClean="0"/>
              <a:t>Clare </a:t>
            </a:r>
            <a:r>
              <a:rPr lang="en-US" dirty="0"/>
              <a:t>Wilhelm, Ph.D.</a:t>
            </a:r>
          </a:p>
          <a:p>
            <a:r>
              <a:rPr lang="en-US" dirty="0"/>
              <a:t>VA Portland Health Care System</a:t>
            </a:r>
          </a:p>
          <a:p>
            <a:r>
              <a:rPr lang="en-US" dirty="0"/>
              <a:t>3710 SW US Veterans Hospital Rd. (R&amp;D 17)</a:t>
            </a:r>
          </a:p>
          <a:p>
            <a:r>
              <a:rPr lang="en-US" dirty="0"/>
              <a:t>Portland, OR 97239</a:t>
            </a:r>
          </a:p>
          <a:p>
            <a:r>
              <a:rPr lang="en-US" dirty="0"/>
              <a:t>503-220-8262 x58020</a:t>
            </a:r>
          </a:p>
          <a:p>
            <a:r>
              <a:rPr lang="en-US" u="sng" dirty="0" smtClean="0">
                <a:hlinkClick r:id="rId2"/>
              </a:rPr>
              <a:t>wilhelmc@ohsu.edu</a:t>
            </a:r>
            <a:endParaRPr lang="en-US" u="sng" dirty="0" smtClean="0"/>
          </a:p>
          <a:p>
            <a:endParaRPr lang="en-US" u="sng" dirty="0"/>
          </a:p>
          <a:p>
            <a:r>
              <a:rPr lang="en-US" u="sng" dirty="0" smtClean="0"/>
              <a:t>Description:</a:t>
            </a:r>
            <a:r>
              <a:rPr lang="en-US" dirty="0" smtClean="0"/>
              <a:t>  Graphs of neuropsychological measures that did not differ significantly between men and women as a function of alcohol.</a:t>
            </a:r>
            <a:endParaRPr lang="en-US" dirty="0"/>
          </a:p>
          <a:p>
            <a:endParaRPr lang="en-US" dirty="0"/>
          </a:p>
        </p:txBody>
      </p:sp>
    </p:spTree>
    <p:extLst>
      <p:ext uri="{BB962C8B-B14F-4D97-AF65-F5344CB8AC3E}">
        <p14:creationId xmlns:p14="http://schemas.microsoft.com/office/powerpoint/2010/main" val="415616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Picture 25" descr="C:\Users\Chad\Desktop\Alcohol Plots to Box\vstNPcatAnimals_annualized_heavy.png"/>
          <p:cNvPicPr>
            <a:picLocks noChangeAspect="1" noChangeArrowheads="1"/>
          </p:cNvPicPr>
          <p:nvPr/>
        </p:nvPicPr>
        <p:blipFill>
          <a:blip r:embed="rId2" cstate="print"/>
          <a:srcRect/>
          <a:stretch>
            <a:fillRect/>
          </a:stretch>
        </p:blipFill>
        <p:spPr bwMode="auto">
          <a:xfrm>
            <a:off x="0" y="3457248"/>
            <a:ext cx="4457700" cy="2971800"/>
          </a:xfrm>
          <a:prstGeom prst="rect">
            <a:avLst/>
          </a:prstGeom>
          <a:noFill/>
        </p:spPr>
      </p:pic>
      <p:pic>
        <p:nvPicPr>
          <p:cNvPr id="2084" name="Picture 36" descr="C:\Users\Chad\Desktop\Alcohol Plots to Box\log_vstADL_annualized_heavy.png"/>
          <p:cNvPicPr>
            <a:picLocks noChangeAspect="1" noChangeArrowheads="1"/>
          </p:cNvPicPr>
          <p:nvPr/>
        </p:nvPicPr>
        <p:blipFill>
          <a:blip r:embed="rId3" cstate="print"/>
          <a:srcRect/>
          <a:stretch>
            <a:fillRect/>
          </a:stretch>
        </p:blipFill>
        <p:spPr bwMode="auto">
          <a:xfrm>
            <a:off x="76200" y="228600"/>
            <a:ext cx="4457700" cy="2971800"/>
          </a:xfrm>
          <a:prstGeom prst="rect">
            <a:avLst/>
          </a:prstGeom>
          <a:noFill/>
        </p:spPr>
      </p:pic>
      <p:pic>
        <p:nvPicPr>
          <p:cNvPr id="2085" name="Picture 37" descr="C:\Users\Chad\Desktop\Alcohol Plots to Box\log_vstIADL_annualized_heavy.png"/>
          <p:cNvPicPr>
            <a:picLocks noChangeAspect="1" noChangeArrowheads="1"/>
          </p:cNvPicPr>
          <p:nvPr/>
        </p:nvPicPr>
        <p:blipFill>
          <a:blip r:embed="rId4" cstate="print"/>
          <a:srcRect/>
          <a:stretch>
            <a:fillRect/>
          </a:stretch>
        </p:blipFill>
        <p:spPr bwMode="auto">
          <a:xfrm>
            <a:off x="4591051" y="228600"/>
            <a:ext cx="4457699" cy="2971800"/>
          </a:xfrm>
          <a:prstGeom prst="rect">
            <a:avLst/>
          </a:prstGeom>
          <a:noFill/>
        </p:spPr>
      </p:pic>
      <p:pic>
        <p:nvPicPr>
          <p:cNvPr id="2086" name="Picture 38" descr="C:\Users\Chad\Desktop\Alcohol Plots to Box\log_vstNPtrails_B_annualized_heavy.png"/>
          <p:cNvPicPr>
            <a:picLocks noChangeAspect="1" noChangeArrowheads="1"/>
          </p:cNvPicPr>
          <p:nvPr/>
        </p:nvPicPr>
        <p:blipFill>
          <a:blip r:embed="rId5" cstate="print"/>
          <a:srcRect/>
          <a:stretch>
            <a:fillRect/>
          </a:stretch>
        </p:blipFill>
        <p:spPr bwMode="auto">
          <a:xfrm>
            <a:off x="4610100" y="3429000"/>
            <a:ext cx="4457700" cy="2971800"/>
          </a:xfrm>
          <a:prstGeom prst="rect">
            <a:avLst/>
          </a:prstGeom>
          <a:noFill/>
        </p:spPr>
      </p:pic>
      <p:cxnSp>
        <p:nvCxnSpPr>
          <p:cNvPr id="32" name="Straight Connector 31"/>
          <p:cNvCxnSpPr/>
          <p:nvPr/>
        </p:nvCxnSpPr>
        <p:spPr>
          <a:xfrm flipH="1">
            <a:off x="973455" y="471488"/>
            <a:ext cx="609600" cy="0"/>
          </a:xfrm>
          <a:prstGeom prst="line">
            <a:avLst/>
          </a:prstGeom>
        </p:spPr>
        <p:style>
          <a:lnRef idx="1">
            <a:schemeClr val="dk1"/>
          </a:lnRef>
          <a:fillRef idx="0">
            <a:schemeClr val="dk1"/>
          </a:fillRef>
          <a:effectRef idx="0">
            <a:schemeClr val="dk1"/>
          </a:effectRef>
          <a:fontRef idx="minor">
            <a:schemeClr val="tx1"/>
          </a:fontRef>
        </p:style>
      </p:cxnSp>
      <p:sp>
        <p:nvSpPr>
          <p:cNvPr id="33" name="TextBox 32"/>
          <p:cNvSpPr txBox="1"/>
          <p:nvPr/>
        </p:nvSpPr>
        <p:spPr>
          <a:xfrm>
            <a:off x="1067118" y="304800"/>
            <a:ext cx="419100" cy="261938"/>
          </a:xfrm>
          <a:prstGeom prst="rect">
            <a:avLst/>
          </a:prstGeom>
          <a:noFill/>
        </p:spPr>
        <p:txBody>
          <a:bodyPr>
            <a:spAutoFit/>
          </a:bodyPr>
          <a:lstStyle/>
          <a:p>
            <a:pPr algn="ctr" fontAlgn="auto">
              <a:spcBef>
                <a:spcPts val="0"/>
              </a:spcBef>
              <a:spcAft>
                <a:spcPts val="0"/>
              </a:spcAft>
              <a:defRPr/>
            </a:pPr>
            <a:r>
              <a:rPr lang="en-US" sz="1050" dirty="0">
                <a:latin typeface="+mn-lt"/>
                <a:cs typeface="+mn-cs"/>
              </a:rPr>
              <a:t>*</a:t>
            </a:r>
            <a:endParaRPr lang="en-US" dirty="0">
              <a:latin typeface="+mn-lt"/>
              <a:cs typeface="+mn-cs"/>
            </a:endParaRPr>
          </a:p>
        </p:txBody>
      </p:sp>
      <p:cxnSp>
        <p:nvCxnSpPr>
          <p:cNvPr id="34" name="Straight Connector 33"/>
          <p:cNvCxnSpPr/>
          <p:nvPr/>
        </p:nvCxnSpPr>
        <p:spPr>
          <a:xfrm flipH="1">
            <a:off x="5494020" y="500063"/>
            <a:ext cx="609600" cy="0"/>
          </a:xfrm>
          <a:prstGeom prst="line">
            <a:avLst/>
          </a:prstGeom>
        </p:spPr>
        <p:style>
          <a:lnRef idx="1">
            <a:schemeClr val="dk1"/>
          </a:lnRef>
          <a:fillRef idx="0">
            <a:schemeClr val="dk1"/>
          </a:fillRef>
          <a:effectRef idx="0">
            <a:schemeClr val="dk1"/>
          </a:effectRef>
          <a:fontRef idx="minor">
            <a:schemeClr val="tx1"/>
          </a:fontRef>
        </p:style>
      </p:cxnSp>
      <p:sp>
        <p:nvSpPr>
          <p:cNvPr id="35" name="TextBox 34"/>
          <p:cNvSpPr txBox="1"/>
          <p:nvPr/>
        </p:nvSpPr>
        <p:spPr>
          <a:xfrm>
            <a:off x="5587683" y="333375"/>
            <a:ext cx="419100" cy="261938"/>
          </a:xfrm>
          <a:prstGeom prst="rect">
            <a:avLst/>
          </a:prstGeom>
          <a:noFill/>
        </p:spPr>
        <p:txBody>
          <a:bodyPr>
            <a:spAutoFit/>
          </a:bodyPr>
          <a:lstStyle/>
          <a:p>
            <a:pPr algn="ctr" fontAlgn="auto">
              <a:spcBef>
                <a:spcPts val="0"/>
              </a:spcBef>
              <a:spcAft>
                <a:spcPts val="0"/>
              </a:spcAft>
              <a:defRPr/>
            </a:pPr>
            <a:r>
              <a:rPr lang="en-US" sz="1050" dirty="0">
                <a:latin typeface="+mn-lt"/>
                <a:cs typeface="+mn-cs"/>
              </a:rPr>
              <a:t>*</a:t>
            </a:r>
            <a:endParaRPr lang="en-US" dirty="0">
              <a:latin typeface="+mn-lt"/>
              <a:cs typeface="+mn-cs"/>
            </a:endParaRPr>
          </a:p>
        </p:txBody>
      </p:sp>
      <p:cxnSp>
        <p:nvCxnSpPr>
          <p:cNvPr id="36" name="Straight Connector 35"/>
          <p:cNvCxnSpPr/>
          <p:nvPr/>
        </p:nvCxnSpPr>
        <p:spPr>
          <a:xfrm flipH="1">
            <a:off x="7414260" y="3748087"/>
            <a:ext cx="609600" cy="0"/>
          </a:xfrm>
          <a:prstGeom prst="line">
            <a:avLst/>
          </a:prstGeom>
        </p:spPr>
        <p:style>
          <a:lnRef idx="1">
            <a:schemeClr val="dk1"/>
          </a:lnRef>
          <a:fillRef idx="0">
            <a:schemeClr val="dk1"/>
          </a:fillRef>
          <a:effectRef idx="0">
            <a:schemeClr val="dk1"/>
          </a:effectRef>
          <a:fontRef idx="minor">
            <a:schemeClr val="tx1"/>
          </a:fontRef>
        </p:style>
      </p:cxnSp>
      <p:sp>
        <p:nvSpPr>
          <p:cNvPr id="37" name="TextBox 36"/>
          <p:cNvSpPr txBox="1"/>
          <p:nvPr/>
        </p:nvSpPr>
        <p:spPr>
          <a:xfrm>
            <a:off x="7507923" y="3581400"/>
            <a:ext cx="419100" cy="261937"/>
          </a:xfrm>
          <a:prstGeom prst="rect">
            <a:avLst/>
          </a:prstGeom>
          <a:noFill/>
        </p:spPr>
        <p:txBody>
          <a:bodyPr>
            <a:spAutoFit/>
          </a:bodyPr>
          <a:lstStyle/>
          <a:p>
            <a:pPr algn="ctr" fontAlgn="auto">
              <a:spcBef>
                <a:spcPts val="0"/>
              </a:spcBef>
              <a:spcAft>
                <a:spcPts val="0"/>
              </a:spcAft>
              <a:defRPr/>
            </a:pPr>
            <a:r>
              <a:rPr lang="en-US" sz="1050" dirty="0">
                <a:latin typeface="+mn-lt"/>
                <a:cs typeface="+mn-cs"/>
              </a:rPr>
              <a:t>*</a:t>
            </a:r>
            <a:endParaRPr lang="en-US" dirty="0">
              <a:latin typeface="+mn-lt"/>
              <a:cs typeface="+mn-cs"/>
            </a:endParaRPr>
          </a:p>
        </p:txBody>
      </p:sp>
      <p:grpSp>
        <p:nvGrpSpPr>
          <p:cNvPr id="42" name="Group 41"/>
          <p:cNvGrpSpPr/>
          <p:nvPr/>
        </p:nvGrpSpPr>
        <p:grpSpPr>
          <a:xfrm>
            <a:off x="731520" y="3128318"/>
            <a:ext cx="3657600" cy="230832"/>
            <a:chOff x="685800" y="3071490"/>
            <a:chExt cx="3657600" cy="230832"/>
          </a:xfrm>
        </p:grpSpPr>
        <p:grpSp>
          <p:nvGrpSpPr>
            <p:cNvPr id="43" name="Group 33"/>
            <p:cNvGrpSpPr/>
            <p:nvPr/>
          </p:nvGrpSpPr>
          <p:grpSpPr>
            <a:xfrm>
              <a:off x="685800" y="3071490"/>
              <a:ext cx="3073400" cy="230832"/>
              <a:chOff x="698500" y="3039740"/>
              <a:chExt cx="3073400" cy="230832"/>
            </a:xfrm>
          </p:grpSpPr>
          <p:sp>
            <p:nvSpPr>
              <p:cNvPr id="47" name="TextBox 1"/>
              <p:cNvSpPr txBox="1">
                <a:spLocks noChangeArrowheads="1"/>
              </p:cNvSpPr>
              <p:nvPr/>
            </p:nvSpPr>
            <p:spPr bwMode="auto">
              <a:xfrm>
                <a:off x="1320800" y="3040062"/>
                <a:ext cx="469900" cy="230188"/>
              </a:xfrm>
              <a:prstGeom prst="rect">
                <a:avLst/>
              </a:prstGeom>
              <a:noFill/>
              <a:ln w="9525">
                <a:noFill/>
                <a:miter lim="800000"/>
                <a:headEnd/>
                <a:tailEnd/>
              </a:ln>
            </p:spPr>
            <p:txBody>
              <a:bodyPr wrap="square">
                <a:spAutoFit/>
              </a:bodyPr>
              <a:lstStyle/>
              <a:p>
                <a:pPr algn="ctr"/>
                <a:r>
                  <a:rPr lang="en-US" sz="900" dirty="0"/>
                  <a:t>Men</a:t>
                </a:r>
                <a:endParaRPr lang="en-US" sz="1200" dirty="0"/>
              </a:p>
            </p:txBody>
          </p:sp>
          <p:cxnSp>
            <p:nvCxnSpPr>
              <p:cNvPr id="48" name="Straight Connector 47"/>
              <p:cNvCxnSpPr/>
              <p:nvPr/>
            </p:nvCxnSpPr>
            <p:spPr>
              <a:xfrm>
                <a:off x="698500" y="3154759"/>
                <a:ext cx="68580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TextBox 14"/>
              <p:cNvSpPr txBox="1">
                <a:spLocks noChangeArrowheads="1"/>
              </p:cNvSpPr>
              <p:nvPr/>
            </p:nvSpPr>
            <p:spPr bwMode="auto">
              <a:xfrm>
                <a:off x="3149600" y="3039740"/>
                <a:ext cx="622300" cy="230832"/>
              </a:xfrm>
              <a:prstGeom prst="rect">
                <a:avLst/>
              </a:prstGeom>
              <a:noFill/>
              <a:ln w="9525">
                <a:noFill/>
                <a:miter lim="800000"/>
                <a:headEnd/>
                <a:tailEnd/>
              </a:ln>
            </p:spPr>
            <p:txBody>
              <a:bodyPr wrap="square">
                <a:spAutoFit/>
              </a:bodyPr>
              <a:lstStyle/>
              <a:p>
                <a:pPr algn="ctr"/>
                <a:r>
                  <a:rPr lang="en-US" sz="900" dirty="0"/>
                  <a:t>Women</a:t>
                </a:r>
                <a:endParaRPr lang="en-US" sz="1200" dirty="0"/>
              </a:p>
            </p:txBody>
          </p:sp>
        </p:grpSp>
        <p:cxnSp>
          <p:nvCxnSpPr>
            <p:cNvPr id="44" name="Straight Connector 43"/>
            <p:cNvCxnSpPr/>
            <p:nvPr/>
          </p:nvCxnSpPr>
          <p:spPr>
            <a:xfrm>
              <a:off x="1732280" y="3186509"/>
              <a:ext cx="59436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2514600" y="3186509"/>
              <a:ext cx="68580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3703320" y="3186509"/>
              <a:ext cx="64008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5257800" y="3121968"/>
            <a:ext cx="3657600" cy="230832"/>
            <a:chOff x="685800" y="3071490"/>
            <a:chExt cx="3657600" cy="230832"/>
          </a:xfrm>
        </p:grpSpPr>
        <p:grpSp>
          <p:nvGrpSpPr>
            <p:cNvPr id="51" name="Group 33"/>
            <p:cNvGrpSpPr/>
            <p:nvPr/>
          </p:nvGrpSpPr>
          <p:grpSpPr>
            <a:xfrm>
              <a:off x="685800" y="3071490"/>
              <a:ext cx="3073400" cy="230832"/>
              <a:chOff x="698500" y="3039740"/>
              <a:chExt cx="3073400" cy="230832"/>
            </a:xfrm>
          </p:grpSpPr>
          <p:sp>
            <p:nvSpPr>
              <p:cNvPr id="55" name="TextBox 1"/>
              <p:cNvSpPr txBox="1">
                <a:spLocks noChangeArrowheads="1"/>
              </p:cNvSpPr>
              <p:nvPr/>
            </p:nvSpPr>
            <p:spPr bwMode="auto">
              <a:xfrm>
                <a:off x="1320800" y="3040062"/>
                <a:ext cx="469900" cy="230188"/>
              </a:xfrm>
              <a:prstGeom prst="rect">
                <a:avLst/>
              </a:prstGeom>
              <a:noFill/>
              <a:ln w="9525">
                <a:noFill/>
                <a:miter lim="800000"/>
                <a:headEnd/>
                <a:tailEnd/>
              </a:ln>
            </p:spPr>
            <p:txBody>
              <a:bodyPr wrap="square">
                <a:spAutoFit/>
              </a:bodyPr>
              <a:lstStyle/>
              <a:p>
                <a:pPr algn="ctr"/>
                <a:r>
                  <a:rPr lang="en-US" sz="900" dirty="0"/>
                  <a:t>Men</a:t>
                </a:r>
                <a:endParaRPr lang="en-US" sz="1200" dirty="0"/>
              </a:p>
            </p:txBody>
          </p:sp>
          <p:cxnSp>
            <p:nvCxnSpPr>
              <p:cNvPr id="56" name="Straight Connector 55"/>
              <p:cNvCxnSpPr/>
              <p:nvPr/>
            </p:nvCxnSpPr>
            <p:spPr>
              <a:xfrm>
                <a:off x="698500" y="3154759"/>
                <a:ext cx="68580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TextBox 14"/>
              <p:cNvSpPr txBox="1">
                <a:spLocks noChangeArrowheads="1"/>
              </p:cNvSpPr>
              <p:nvPr/>
            </p:nvSpPr>
            <p:spPr bwMode="auto">
              <a:xfrm>
                <a:off x="3149600" y="3039740"/>
                <a:ext cx="622300" cy="230832"/>
              </a:xfrm>
              <a:prstGeom prst="rect">
                <a:avLst/>
              </a:prstGeom>
              <a:noFill/>
              <a:ln w="9525">
                <a:noFill/>
                <a:miter lim="800000"/>
                <a:headEnd/>
                <a:tailEnd/>
              </a:ln>
            </p:spPr>
            <p:txBody>
              <a:bodyPr wrap="square">
                <a:spAutoFit/>
              </a:bodyPr>
              <a:lstStyle/>
              <a:p>
                <a:pPr algn="ctr"/>
                <a:r>
                  <a:rPr lang="en-US" sz="900" dirty="0"/>
                  <a:t>Women</a:t>
                </a:r>
                <a:endParaRPr lang="en-US" sz="1200" dirty="0"/>
              </a:p>
            </p:txBody>
          </p:sp>
        </p:grpSp>
        <p:cxnSp>
          <p:nvCxnSpPr>
            <p:cNvPr id="52" name="Straight Connector 51"/>
            <p:cNvCxnSpPr/>
            <p:nvPr/>
          </p:nvCxnSpPr>
          <p:spPr>
            <a:xfrm>
              <a:off x="1732280" y="3186509"/>
              <a:ext cx="59436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2514600" y="3186509"/>
              <a:ext cx="68580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3703320" y="3186509"/>
              <a:ext cx="64008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8" name="Group 57"/>
          <p:cNvGrpSpPr/>
          <p:nvPr/>
        </p:nvGrpSpPr>
        <p:grpSpPr>
          <a:xfrm>
            <a:off x="5265420" y="6322368"/>
            <a:ext cx="3657600" cy="230832"/>
            <a:chOff x="685800" y="3071490"/>
            <a:chExt cx="3657600" cy="230832"/>
          </a:xfrm>
        </p:grpSpPr>
        <p:grpSp>
          <p:nvGrpSpPr>
            <p:cNvPr id="59" name="Group 33"/>
            <p:cNvGrpSpPr/>
            <p:nvPr/>
          </p:nvGrpSpPr>
          <p:grpSpPr>
            <a:xfrm>
              <a:off x="685800" y="3071490"/>
              <a:ext cx="3073400" cy="230832"/>
              <a:chOff x="698500" y="3039740"/>
              <a:chExt cx="3073400" cy="230832"/>
            </a:xfrm>
          </p:grpSpPr>
          <p:sp>
            <p:nvSpPr>
              <p:cNvPr id="63" name="TextBox 1"/>
              <p:cNvSpPr txBox="1">
                <a:spLocks noChangeArrowheads="1"/>
              </p:cNvSpPr>
              <p:nvPr/>
            </p:nvSpPr>
            <p:spPr bwMode="auto">
              <a:xfrm>
                <a:off x="1320800" y="3040062"/>
                <a:ext cx="469900" cy="230188"/>
              </a:xfrm>
              <a:prstGeom prst="rect">
                <a:avLst/>
              </a:prstGeom>
              <a:noFill/>
              <a:ln w="9525">
                <a:noFill/>
                <a:miter lim="800000"/>
                <a:headEnd/>
                <a:tailEnd/>
              </a:ln>
            </p:spPr>
            <p:txBody>
              <a:bodyPr wrap="square">
                <a:spAutoFit/>
              </a:bodyPr>
              <a:lstStyle/>
              <a:p>
                <a:pPr algn="ctr"/>
                <a:r>
                  <a:rPr lang="en-US" sz="900" dirty="0"/>
                  <a:t>Men</a:t>
                </a:r>
                <a:endParaRPr lang="en-US" sz="1200" dirty="0"/>
              </a:p>
            </p:txBody>
          </p:sp>
          <p:cxnSp>
            <p:nvCxnSpPr>
              <p:cNvPr id="64" name="Straight Connector 63"/>
              <p:cNvCxnSpPr/>
              <p:nvPr/>
            </p:nvCxnSpPr>
            <p:spPr>
              <a:xfrm>
                <a:off x="698500" y="3154759"/>
                <a:ext cx="68580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TextBox 14"/>
              <p:cNvSpPr txBox="1">
                <a:spLocks noChangeArrowheads="1"/>
              </p:cNvSpPr>
              <p:nvPr/>
            </p:nvSpPr>
            <p:spPr bwMode="auto">
              <a:xfrm>
                <a:off x="3149600" y="3039740"/>
                <a:ext cx="622300" cy="230832"/>
              </a:xfrm>
              <a:prstGeom prst="rect">
                <a:avLst/>
              </a:prstGeom>
              <a:noFill/>
              <a:ln w="9525">
                <a:noFill/>
                <a:miter lim="800000"/>
                <a:headEnd/>
                <a:tailEnd/>
              </a:ln>
            </p:spPr>
            <p:txBody>
              <a:bodyPr wrap="square">
                <a:spAutoFit/>
              </a:bodyPr>
              <a:lstStyle/>
              <a:p>
                <a:pPr algn="ctr"/>
                <a:r>
                  <a:rPr lang="en-US" sz="900" dirty="0"/>
                  <a:t>Women</a:t>
                </a:r>
                <a:endParaRPr lang="en-US" sz="1200" dirty="0"/>
              </a:p>
            </p:txBody>
          </p:sp>
        </p:grpSp>
        <p:cxnSp>
          <p:nvCxnSpPr>
            <p:cNvPr id="60" name="Straight Connector 59"/>
            <p:cNvCxnSpPr/>
            <p:nvPr/>
          </p:nvCxnSpPr>
          <p:spPr>
            <a:xfrm>
              <a:off x="1732280" y="3186509"/>
              <a:ext cx="59436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2514600" y="3186509"/>
              <a:ext cx="68580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3703320" y="3186509"/>
              <a:ext cx="64008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4" name="TextBox 34"/>
          <p:cNvSpPr txBox="1">
            <a:spLocks noChangeArrowheads="1"/>
          </p:cNvSpPr>
          <p:nvPr/>
        </p:nvSpPr>
        <p:spPr bwMode="auto">
          <a:xfrm>
            <a:off x="0" y="11113"/>
            <a:ext cx="40386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sz="1200" dirty="0"/>
              <a:t>Figure </a:t>
            </a:r>
            <a:r>
              <a:rPr lang="en-US" altLang="en-US" sz="1200" dirty="0" smtClean="0"/>
              <a:t>S1</a:t>
            </a:r>
            <a:r>
              <a:rPr lang="en-US" altLang="en-US" sz="1200" dirty="0"/>
              <a:t>. </a:t>
            </a:r>
            <a:r>
              <a:rPr lang="en-US" altLang="en-US" sz="1200" dirty="0" smtClean="0"/>
              <a:t>Neuropsychological Measures</a:t>
            </a:r>
            <a:endParaRPr lang="en-US" altLang="en-US" sz="1200" dirty="0"/>
          </a:p>
        </p:txBody>
      </p:sp>
      <p:sp>
        <p:nvSpPr>
          <p:cNvPr id="75" name="TextBox 74"/>
          <p:cNvSpPr txBox="1"/>
          <p:nvPr/>
        </p:nvSpPr>
        <p:spPr>
          <a:xfrm>
            <a:off x="0" y="194846"/>
            <a:ext cx="277640" cy="276999"/>
          </a:xfrm>
          <a:prstGeom prst="rect">
            <a:avLst/>
          </a:prstGeom>
          <a:noFill/>
        </p:spPr>
        <p:txBody>
          <a:bodyPr wrap="none" rtlCol="0">
            <a:spAutoFit/>
          </a:bodyPr>
          <a:lstStyle/>
          <a:p>
            <a:r>
              <a:rPr lang="en-US" sz="1200" dirty="0" smtClean="0"/>
              <a:t>A</a:t>
            </a:r>
            <a:endParaRPr lang="en-US" sz="1400" dirty="0"/>
          </a:p>
        </p:txBody>
      </p:sp>
      <p:sp>
        <p:nvSpPr>
          <p:cNvPr id="76" name="TextBox 75"/>
          <p:cNvSpPr txBox="1"/>
          <p:nvPr/>
        </p:nvSpPr>
        <p:spPr>
          <a:xfrm>
            <a:off x="4495800" y="194846"/>
            <a:ext cx="268022" cy="276999"/>
          </a:xfrm>
          <a:prstGeom prst="rect">
            <a:avLst/>
          </a:prstGeom>
          <a:noFill/>
        </p:spPr>
        <p:txBody>
          <a:bodyPr wrap="none" rtlCol="0">
            <a:spAutoFit/>
          </a:bodyPr>
          <a:lstStyle/>
          <a:p>
            <a:r>
              <a:rPr lang="en-US" sz="1200" dirty="0"/>
              <a:t>B</a:t>
            </a:r>
            <a:endParaRPr lang="en-US" sz="1400" dirty="0"/>
          </a:p>
        </p:txBody>
      </p:sp>
      <p:sp>
        <p:nvSpPr>
          <p:cNvPr id="77" name="TextBox 76"/>
          <p:cNvSpPr txBox="1"/>
          <p:nvPr/>
        </p:nvSpPr>
        <p:spPr>
          <a:xfrm>
            <a:off x="0" y="3304401"/>
            <a:ext cx="266420" cy="276999"/>
          </a:xfrm>
          <a:prstGeom prst="rect">
            <a:avLst/>
          </a:prstGeom>
          <a:noFill/>
        </p:spPr>
        <p:txBody>
          <a:bodyPr wrap="none" rtlCol="0">
            <a:spAutoFit/>
          </a:bodyPr>
          <a:lstStyle/>
          <a:p>
            <a:r>
              <a:rPr lang="en-US" sz="1200" dirty="0"/>
              <a:t>C</a:t>
            </a:r>
            <a:endParaRPr lang="en-US" sz="1400" dirty="0"/>
          </a:p>
        </p:txBody>
      </p:sp>
      <p:grpSp>
        <p:nvGrpSpPr>
          <p:cNvPr id="80" name="Group 79"/>
          <p:cNvGrpSpPr/>
          <p:nvPr/>
        </p:nvGrpSpPr>
        <p:grpSpPr>
          <a:xfrm>
            <a:off x="609600" y="6354118"/>
            <a:ext cx="3657600" cy="230832"/>
            <a:chOff x="685800" y="3071490"/>
            <a:chExt cx="3657600" cy="230832"/>
          </a:xfrm>
        </p:grpSpPr>
        <p:grpSp>
          <p:nvGrpSpPr>
            <p:cNvPr id="81" name="Group 33"/>
            <p:cNvGrpSpPr/>
            <p:nvPr/>
          </p:nvGrpSpPr>
          <p:grpSpPr>
            <a:xfrm>
              <a:off x="685800" y="3071490"/>
              <a:ext cx="3073400" cy="230832"/>
              <a:chOff x="698500" y="3039740"/>
              <a:chExt cx="3073400" cy="230832"/>
            </a:xfrm>
          </p:grpSpPr>
          <p:sp>
            <p:nvSpPr>
              <p:cNvPr id="85" name="TextBox 1"/>
              <p:cNvSpPr txBox="1">
                <a:spLocks noChangeArrowheads="1"/>
              </p:cNvSpPr>
              <p:nvPr/>
            </p:nvSpPr>
            <p:spPr bwMode="auto">
              <a:xfrm>
                <a:off x="1320800" y="3040062"/>
                <a:ext cx="469900" cy="230188"/>
              </a:xfrm>
              <a:prstGeom prst="rect">
                <a:avLst/>
              </a:prstGeom>
              <a:noFill/>
              <a:ln w="9525">
                <a:noFill/>
                <a:miter lim="800000"/>
                <a:headEnd/>
                <a:tailEnd/>
              </a:ln>
            </p:spPr>
            <p:txBody>
              <a:bodyPr wrap="square">
                <a:spAutoFit/>
              </a:bodyPr>
              <a:lstStyle/>
              <a:p>
                <a:pPr algn="ctr"/>
                <a:r>
                  <a:rPr lang="en-US" sz="900" dirty="0"/>
                  <a:t>Men</a:t>
                </a:r>
                <a:endParaRPr lang="en-US" sz="1200" dirty="0"/>
              </a:p>
            </p:txBody>
          </p:sp>
          <p:cxnSp>
            <p:nvCxnSpPr>
              <p:cNvPr id="86" name="Straight Connector 85"/>
              <p:cNvCxnSpPr/>
              <p:nvPr/>
            </p:nvCxnSpPr>
            <p:spPr>
              <a:xfrm>
                <a:off x="698500" y="3154759"/>
                <a:ext cx="68580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7" name="TextBox 14"/>
              <p:cNvSpPr txBox="1">
                <a:spLocks noChangeArrowheads="1"/>
              </p:cNvSpPr>
              <p:nvPr/>
            </p:nvSpPr>
            <p:spPr bwMode="auto">
              <a:xfrm>
                <a:off x="3149600" y="3039740"/>
                <a:ext cx="622300" cy="230832"/>
              </a:xfrm>
              <a:prstGeom prst="rect">
                <a:avLst/>
              </a:prstGeom>
              <a:noFill/>
              <a:ln w="9525">
                <a:noFill/>
                <a:miter lim="800000"/>
                <a:headEnd/>
                <a:tailEnd/>
              </a:ln>
            </p:spPr>
            <p:txBody>
              <a:bodyPr wrap="square">
                <a:spAutoFit/>
              </a:bodyPr>
              <a:lstStyle/>
              <a:p>
                <a:pPr algn="ctr"/>
                <a:r>
                  <a:rPr lang="en-US" sz="900" dirty="0"/>
                  <a:t>Women</a:t>
                </a:r>
                <a:endParaRPr lang="en-US" sz="1200" dirty="0"/>
              </a:p>
            </p:txBody>
          </p:sp>
        </p:grpSp>
        <p:cxnSp>
          <p:nvCxnSpPr>
            <p:cNvPr id="82" name="Straight Connector 81"/>
            <p:cNvCxnSpPr/>
            <p:nvPr/>
          </p:nvCxnSpPr>
          <p:spPr>
            <a:xfrm>
              <a:off x="1732280" y="3186509"/>
              <a:ext cx="59436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2514600" y="3186509"/>
              <a:ext cx="68580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3703320" y="3186509"/>
              <a:ext cx="64008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8" name="TextBox 87"/>
          <p:cNvSpPr txBox="1"/>
          <p:nvPr/>
        </p:nvSpPr>
        <p:spPr>
          <a:xfrm>
            <a:off x="4505326" y="3304401"/>
            <a:ext cx="295274" cy="307777"/>
          </a:xfrm>
          <a:prstGeom prst="rect">
            <a:avLst/>
          </a:prstGeom>
          <a:noFill/>
        </p:spPr>
        <p:txBody>
          <a:bodyPr wrap="none" rtlCol="0">
            <a:spAutoFit/>
          </a:bodyPr>
          <a:lstStyle/>
          <a:p>
            <a:r>
              <a:rPr lang="en-US" sz="1400" dirty="0" smtClean="0"/>
              <a:t>D</a:t>
            </a:r>
            <a:endParaRPr lang="en-US" sz="1400" dirty="0"/>
          </a:p>
        </p:txBody>
      </p:sp>
      <p:cxnSp>
        <p:nvCxnSpPr>
          <p:cNvPr id="89" name="Straight Connector 88"/>
          <p:cNvCxnSpPr/>
          <p:nvPr/>
        </p:nvCxnSpPr>
        <p:spPr>
          <a:xfrm flipH="1">
            <a:off x="800100" y="3748087"/>
            <a:ext cx="609600" cy="0"/>
          </a:xfrm>
          <a:prstGeom prst="line">
            <a:avLst/>
          </a:prstGeom>
        </p:spPr>
        <p:style>
          <a:lnRef idx="1">
            <a:schemeClr val="dk1"/>
          </a:lnRef>
          <a:fillRef idx="0">
            <a:schemeClr val="dk1"/>
          </a:fillRef>
          <a:effectRef idx="0">
            <a:schemeClr val="dk1"/>
          </a:effectRef>
          <a:fontRef idx="minor">
            <a:schemeClr val="tx1"/>
          </a:fontRef>
        </p:style>
      </p:cxnSp>
      <p:sp>
        <p:nvSpPr>
          <p:cNvPr id="90" name="TextBox 89"/>
          <p:cNvSpPr txBox="1"/>
          <p:nvPr/>
        </p:nvSpPr>
        <p:spPr>
          <a:xfrm>
            <a:off x="893763" y="3581400"/>
            <a:ext cx="419100" cy="261937"/>
          </a:xfrm>
          <a:prstGeom prst="rect">
            <a:avLst/>
          </a:prstGeom>
          <a:noFill/>
        </p:spPr>
        <p:txBody>
          <a:bodyPr>
            <a:spAutoFit/>
          </a:bodyPr>
          <a:lstStyle/>
          <a:p>
            <a:pPr algn="ctr" fontAlgn="auto">
              <a:spcBef>
                <a:spcPts val="0"/>
              </a:spcBef>
              <a:spcAft>
                <a:spcPts val="0"/>
              </a:spcAft>
              <a:defRPr/>
            </a:pPr>
            <a:r>
              <a:rPr lang="en-US" sz="1050" dirty="0">
                <a:latin typeface="+mn-lt"/>
                <a:cs typeface="+mn-cs"/>
              </a:rPr>
              <a:t>*</a:t>
            </a:r>
            <a:endParaRPr lang="en-US" dirty="0">
              <a:latin typeface="+mn-lt"/>
              <a:cs typeface="+mn-cs"/>
            </a:endParaRPr>
          </a:p>
        </p:txBody>
      </p:sp>
      <p:sp>
        <p:nvSpPr>
          <p:cNvPr id="66" name="TextBox 65"/>
          <p:cNvSpPr txBox="1"/>
          <p:nvPr/>
        </p:nvSpPr>
        <p:spPr>
          <a:xfrm>
            <a:off x="412750" y="6153150"/>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Rare/never</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67" name="TextBox 66"/>
          <p:cNvSpPr txBox="1"/>
          <p:nvPr/>
        </p:nvSpPr>
        <p:spPr>
          <a:xfrm>
            <a:off x="1058862" y="6153150"/>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Moderate</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68" name="TextBox 67"/>
          <p:cNvSpPr txBox="1"/>
          <p:nvPr/>
        </p:nvSpPr>
        <p:spPr>
          <a:xfrm>
            <a:off x="1687512" y="6153150"/>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Heavy</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69" name="TextBox 68"/>
          <p:cNvSpPr txBox="1"/>
          <p:nvPr/>
        </p:nvSpPr>
        <p:spPr>
          <a:xfrm>
            <a:off x="2330450" y="6153150"/>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Rare/never</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70" name="TextBox 69"/>
          <p:cNvSpPr txBox="1"/>
          <p:nvPr/>
        </p:nvSpPr>
        <p:spPr>
          <a:xfrm>
            <a:off x="2984500" y="6153150"/>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Moderate</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71" name="TextBox 70"/>
          <p:cNvSpPr txBox="1"/>
          <p:nvPr/>
        </p:nvSpPr>
        <p:spPr>
          <a:xfrm>
            <a:off x="3630612" y="6153150"/>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Heavy</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72" name="TextBox 71"/>
          <p:cNvSpPr txBox="1"/>
          <p:nvPr/>
        </p:nvSpPr>
        <p:spPr>
          <a:xfrm>
            <a:off x="5148267" y="61301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Rare/never</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73" name="TextBox 72"/>
          <p:cNvSpPr txBox="1"/>
          <p:nvPr/>
        </p:nvSpPr>
        <p:spPr>
          <a:xfrm>
            <a:off x="5778505" y="61301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Moderate</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78" name="TextBox 77"/>
          <p:cNvSpPr txBox="1"/>
          <p:nvPr/>
        </p:nvSpPr>
        <p:spPr>
          <a:xfrm>
            <a:off x="6394450" y="61301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Heavy</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91" name="TextBox 90"/>
          <p:cNvSpPr txBox="1"/>
          <p:nvPr/>
        </p:nvSpPr>
        <p:spPr>
          <a:xfrm>
            <a:off x="7010400" y="61301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Rare/never</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92" name="TextBox 91"/>
          <p:cNvSpPr txBox="1"/>
          <p:nvPr/>
        </p:nvSpPr>
        <p:spPr>
          <a:xfrm>
            <a:off x="7643817" y="61301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Moderate</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93" name="TextBox 92"/>
          <p:cNvSpPr txBox="1"/>
          <p:nvPr/>
        </p:nvSpPr>
        <p:spPr>
          <a:xfrm>
            <a:off x="8255000" y="61301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Heavy</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94" name="TextBox 93"/>
          <p:cNvSpPr txBox="1"/>
          <p:nvPr/>
        </p:nvSpPr>
        <p:spPr>
          <a:xfrm>
            <a:off x="558800" y="2927350"/>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Rare/never</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95" name="TextBox 94"/>
          <p:cNvSpPr txBox="1"/>
          <p:nvPr/>
        </p:nvSpPr>
        <p:spPr>
          <a:xfrm>
            <a:off x="1192212" y="2927350"/>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Moderate</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96" name="TextBox 95"/>
          <p:cNvSpPr txBox="1"/>
          <p:nvPr/>
        </p:nvSpPr>
        <p:spPr>
          <a:xfrm>
            <a:off x="1820862" y="2927350"/>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Heavy</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97" name="TextBox 96"/>
          <p:cNvSpPr txBox="1"/>
          <p:nvPr/>
        </p:nvSpPr>
        <p:spPr>
          <a:xfrm>
            <a:off x="2463800" y="2927350"/>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Rare/never</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98" name="TextBox 97"/>
          <p:cNvSpPr txBox="1"/>
          <p:nvPr/>
        </p:nvSpPr>
        <p:spPr>
          <a:xfrm>
            <a:off x="3092450" y="2927350"/>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Moderate</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99" name="TextBox 98"/>
          <p:cNvSpPr txBox="1"/>
          <p:nvPr/>
        </p:nvSpPr>
        <p:spPr>
          <a:xfrm>
            <a:off x="3721100" y="2927350"/>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Heavy</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100" name="TextBox 99"/>
          <p:cNvSpPr txBox="1"/>
          <p:nvPr/>
        </p:nvSpPr>
        <p:spPr>
          <a:xfrm>
            <a:off x="5092700" y="2927350"/>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Rare/never</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101" name="TextBox 100"/>
          <p:cNvSpPr txBox="1"/>
          <p:nvPr/>
        </p:nvSpPr>
        <p:spPr>
          <a:xfrm>
            <a:off x="5726112" y="2927350"/>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Moderate</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102" name="TextBox 101"/>
          <p:cNvSpPr txBox="1"/>
          <p:nvPr/>
        </p:nvSpPr>
        <p:spPr>
          <a:xfrm>
            <a:off x="6354762" y="2927350"/>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Heavy</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103" name="TextBox 102"/>
          <p:cNvSpPr txBox="1"/>
          <p:nvPr/>
        </p:nvSpPr>
        <p:spPr>
          <a:xfrm>
            <a:off x="6985000" y="2927350"/>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Rare/never</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104" name="TextBox 103"/>
          <p:cNvSpPr txBox="1"/>
          <p:nvPr/>
        </p:nvSpPr>
        <p:spPr>
          <a:xfrm>
            <a:off x="7613650" y="2927350"/>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Moderate</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105" name="TextBox 104"/>
          <p:cNvSpPr txBox="1"/>
          <p:nvPr/>
        </p:nvSpPr>
        <p:spPr>
          <a:xfrm>
            <a:off x="8235950" y="2927350"/>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Heavy</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99" name="Picture 27" descr="C:\Users\Chad\Desktop\Alcohol Plots to Box\vstNPdigitsymb_annualized_heavy.png"/>
          <p:cNvPicPr>
            <a:picLocks noChangeAspect="1" noChangeArrowheads="1"/>
          </p:cNvPicPr>
          <p:nvPr/>
        </p:nvPicPr>
        <p:blipFill>
          <a:blip r:embed="rId2" cstate="print"/>
          <a:srcRect/>
          <a:stretch>
            <a:fillRect/>
          </a:stretch>
        </p:blipFill>
        <p:spPr bwMode="auto">
          <a:xfrm>
            <a:off x="44450" y="3575050"/>
            <a:ext cx="4457700" cy="2971800"/>
          </a:xfrm>
          <a:prstGeom prst="rect">
            <a:avLst/>
          </a:prstGeom>
          <a:noFill/>
        </p:spPr>
      </p:pic>
      <p:sp>
        <p:nvSpPr>
          <p:cNvPr id="38" name="TextBox 37"/>
          <p:cNvSpPr txBox="1"/>
          <p:nvPr/>
        </p:nvSpPr>
        <p:spPr>
          <a:xfrm>
            <a:off x="3681412" y="62698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Heavy</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pic>
        <p:nvPicPr>
          <p:cNvPr id="3102" name="Picture 30" descr="C:\Users\Chad\Desktop\Alcohol Plots to Box\vstNPdelayed_annualized_heavy2.png"/>
          <p:cNvPicPr>
            <a:picLocks noChangeAspect="1" noChangeArrowheads="1"/>
          </p:cNvPicPr>
          <p:nvPr/>
        </p:nvPicPr>
        <p:blipFill>
          <a:blip r:embed="rId3" cstate="print"/>
          <a:srcRect/>
          <a:stretch>
            <a:fillRect/>
          </a:stretch>
        </p:blipFill>
        <p:spPr bwMode="auto">
          <a:xfrm>
            <a:off x="76200" y="333048"/>
            <a:ext cx="4451760" cy="2971800"/>
          </a:xfrm>
          <a:prstGeom prst="rect">
            <a:avLst/>
          </a:prstGeom>
          <a:noFill/>
        </p:spPr>
      </p:pic>
      <p:grpSp>
        <p:nvGrpSpPr>
          <p:cNvPr id="39" name="Group 38"/>
          <p:cNvGrpSpPr/>
          <p:nvPr/>
        </p:nvGrpSpPr>
        <p:grpSpPr>
          <a:xfrm>
            <a:off x="716280" y="3274368"/>
            <a:ext cx="3657600" cy="230832"/>
            <a:chOff x="685800" y="3071490"/>
            <a:chExt cx="3657600" cy="230832"/>
          </a:xfrm>
        </p:grpSpPr>
        <p:grpSp>
          <p:nvGrpSpPr>
            <p:cNvPr id="40" name="Group 33"/>
            <p:cNvGrpSpPr/>
            <p:nvPr/>
          </p:nvGrpSpPr>
          <p:grpSpPr>
            <a:xfrm>
              <a:off x="685800" y="3071490"/>
              <a:ext cx="3073400" cy="230832"/>
              <a:chOff x="698500" y="3039740"/>
              <a:chExt cx="3073400" cy="230832"/>
            </a:xfrm>
          </p:grpSpPr>
          <p:sp>
            <p:nvSpPr>
              <p:cNvPr id="44" name="TextBox 1"/>
              <p:cNvSpPr txBox="1">
                <a:spLocks noChangeArrowheads="1"/>
              </p:cNvSpPr>
              <p:nvPr/>
            </p:nvSpPr>
            <p:spPr bwMode="auto">
              <a:xfrm>
                <a:off x="1320800" y="3040062"/>
                <a:ext cx="469900" cy="230188"/>
              </a:xfrm>
              <a:prstGeom prst="rect">
                <a:avLst/>
              </a:prstGeom>
              <a:noFill/>
              <a:ln w="9525">
                <a:noFill/>
                <a:miter lim="800000"/>
                <a:headEnd/>
                <a:tailEnd/>
              </a:ln>
            </p:spPr>
            <p:txBody>
              <a:bodyPr wrap="square">
                <a:spAutoFit/>
              </a:bodyPr>
              <a:lstStyle/>
              <a:p>
                <a:pPr algn="ctr"/>
                <a:r>
                  <a:rPr lang="en-US" sz="900" dirty="0"/>
                  <a:t>Men</a:t>
                </a:r>
                <a:endParaRPr lang="en-US" sz="1200" dirty="0"/>
              </a:p>
            </p:txBody>
          </p:sp>
          <p:cxnSp>
            <p:nvCxnSpPr>
              <p:cNvPr id="45" name="Straight Connector 44"/>
              <p:cNvCxnSpPr/>
              <p:nvPr/>
            </p:nvCxnSpPr>
            <p:spPr>
              <a:xfrm>
                <a:off x="698500" y="3154759"/>
                <a:ext cx="68580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TextBox 14"/>
              <p:cNvSpPr txBox="1">
                <a:spLocks noChangeArrowheads="1"/>
              </p:cNvSpPr>
              <p:nvPr/>
            </p:nvSpPr>
            <p:spPr bwMode="auto">
              <a:xfrm>
                <a:off x="3149600" y="3039740"/>
                <a:ext cx="622300" cy="230832"/>
              </a:xfrm>
              <a:prstGeom prst="rect">
                <a:avLst/>
              </a:prstGeom>
              <a:noFill/>
              <a:ln w="9525">
                <a:noFill/>
                <a:miter lim="800000"/>
                <a:headEnd/>
                <a:tailEnd/>
              </a:ln>
            </p:spPr>
            <p:txBody>
              <a:bodyPr wrap="square">
                <a:spAutoFit/>
              </a:bodyPr>
              <a:lstStyle/>
              <a:p>
                <a:pPr algn="ctr"/>
                <a:r>
                  <a:rPr lang="en-US" sz="900" dirty="0"/>
                  <a:t>Women</a:t>
                </a:r>
                <a:endParaRPr lang="en-US" sz="1200" dirty="0"/>
              </a:p>
            </p:txBody>
          </p:sp>
        </p:grpSp>
        <p:cxnSp>
          <p:nvCxnSpPr>
            <p:cNvPr id="41" name="Straight Connector 40"/>
            <p:cNvCxnSpPr/>
            <p:nvPr/>
          </p:nvCxnSpPr>
          <p:spPr>
            <a:xfrm>
              <a:off x="1732280" y="3186509"/>
              <a:ext cx="59436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2514600" y="3186509"/>
              <a:ext cx="68580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703320" y="3186509"/>
              <a:ext cx="64008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p:nvGrpSpPr>
        <p:grpSpPr>
          <a:xfrm>
            <a:off x="609600" y="6477000"/>
            <a:ext cx="3657600" cy="230832"/>
            <a:chOff x="685800" y="3071490"/>
            <a:chExt cx="3657600" cy="230832"/>
          </a:xfrm>
        </p:grpSpPr>
        <p:grpSp>
          <p:nvGrpSpPr>
            <p:cNvPr id="48" name="Group 33"/>
            <p:cNvGrpSpPr/>
            <p:nvPr/>
          </p:nvGrpSpPr>
          <p:grpSpPr>
            <a:xfrm>
              <a:off x="685800" y="3071490"/>
              <a:ext cx="3073400" cy="230832"/>
              <a:chOff x="698500" y="3039740"/>
              <a:chExt cx="3073400" cy="230832"/>
            </a:xfrm>
          </p:grpSpPr>
          <p:sp>
            <p:nvSpPr>
              <p:cNvPr id="52" name="TextBox 1"/>
              <p:cNvSpPr txBox="1">
                <a:spLocks noChangeArrowheads="1"/>
              </p:cNvSpPr>
              <p:nvPr/>
            </p:nvSpPr>
            <p:spPr bwMode="auto">
              <a:xfrm>
                <a:off x="1320800" y="3040062"/>
                <a:ext cx="469900" cy="230188"/>
              </a:xfrm>
              <a:prstGeom prst="rect">
                <a:avLst/>
              </a:prstGeom>
              <a:noFill/>
              <a:ln w="9525">
                <a:noFill/>
                <a:miter lim="800000"/>
                <a:headEnd/>
                <a:tailEnd/>
              </a:ln>
            </p:spPr>
            <p:txBody>
              <a:bodyPr wrap="square">
                <a:spAutoFit/>
              </a:bodyPr>
              <a:lstStyle/>
              <a:p>
                <a:pPr algn="ctr"/>
                <a:r>
                  <a:rPr lang="en-US" sz="900" dirty="0"/>
                  <a:t>Men</a:t>
                </a:r>
                <a:endParaRPr lang="en-US" sz="1200" dirty="0"/>
              </a:p>
            </p:txBody>
          </p:sp>
          <p:cxnSp>
            <p:nvCxnSpPr>
              <p:cNvPr id="53" name="Straight Connector 52"/>
              <p:cNvCxnSpPr/>
              <p:nvPr/>
            </p:nvCxnSpPr>
            <p:spPr>
              <a:xfrm>
                <a:off x="698500" y="3154759"/>
                <a:ext cx="68580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TextBox 14"/>
              <p:cNvSpPr txBox="1">
                <a:spLocks noChangeArrowheads="1"/>
              </p:cNvSpPr>
              <p:nvPr/>
            </p:nvSpPr>
            <p:spPr bwMode="auto">
              <a:xfrm>
                <a:off x="3149600" y="3039740"/>
                <a:ext cx="622300" cy="230832"/>
              </a:xfrm>
              <a:prstGeom prst="rect">
                <a:avLst/>
              </a:prstGeom>
              <a:noFill/>
              <a:ln w="9525">
                <a:noFill/>
                <a:miter lim="800000"/>
                <a:headEnd/>
                <a:tailEnd/>
              </a:ln>
            </p:spPr>
            <p:txBody>
              <a:bodyPr wrap="square">
                <a:spAutoFit/>
              </a:bodyPr>
              <a:lstStyle/>
              <a:p>
                <a:pPr algn="ctr"/>
                <a:r>
                  <a:rPr lang="en-US" sz="900" dirty="0"/>
                  <a:t>Women</a:t>
                </a:r>
                <a:endParaRPr lang="en-US" sz="1200" dirty="0"/>
              </a:p>
            </p:txBody>
          </p:sp>
        </p:grpSp>
        <p:cxnSp>
          <p:nvCxnSpPr>
            <p:cNvPr id="49" name="Straight Connector 48"/>
            <p:cNvCxnSpPr/>
            <p:nvPr/>
          </p:nvCxnSpPr>
          <p:spPr>
            <a:xfrm>
              <a:off x="1732280" y="3186509"/>
              <a:ext cx="59436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2514600" y="3186509"/>
              <a:ext cx="68580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3703320" y="3186509"/>
              <a:ext cx="64008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5" name="TextBox 34"/>
          <p:cNvSpPr txBox="1">
            <a:spLocks noChangeArrowheads="1"/>
          </p:cNvSpPr>
          <p:nvPr/>
        </p:nvSpPr>
        <p:spPr bwMode="auto">
          <a:xfrm>
            <a:off x="0" y="11113"/>
            <a:ext cx="40386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sz="1200" dirty="0"/>
              <a:t>Figure S</a:t>
            </a:r>
            <a:r>
              <a:rPr lang="en-US" altLang="en-US" sz="1200" dirty="0" smtClean="0"/>
              <a:t>2. Neuropsychological Measures</a:t>
            </a:r>
            <a:endParaRPr lang="en-US" altLang="en-US" sz="1200" dirty="0"/>
          </a:p>
        </p:txBody>
      </p:sp>
      <p:sp>
        <p:nvSpPr>
          <p:cNvPr id="56" name="TextBox 55"/>
          <p:cNvSpPr txBox="1"/>
          <p:nvPr/>
        </p:nvSpPr>
        <p:spPr>
          <a:xfrm>
            <a:off x="-76200" y="180201"/>
            <a:ext cx="277640" cy="276999"/>
          </a:xfrm>
          <a:prstGeom prst="rect">
            <a:avLst/>
          </a:prstGeom>
          <a:noFill/>
        </p:spPr>
        <p:txBody>
          <a:bodyPr wrap="none" rtlCol="0">
            <a:spAutoFit/>
          </a:bodyPr>
          <a:lstStyle/>
          <a:p>
            <a:r>
              <a:rPr lang="en-US" sz="1200" dirty="0" smtClean="0"/>
              <a:t>A</a:t>
            </a:r>
            <a:endParaRPr lang="en-US" sz="1400" dirty="0"/>
          </a:p>
        </p:txBody>
      </p:sp>
      <p:sp>
        <p:nvSpPr>
          <p:cNvPr id="57" name="TextBox 56"/>
          <p:cNvSpPr txBox="1"/>
          <p:nvPr/>
        </p:nvSpPr>
        <p:spPr>
          <a:xfrm>
            <a:off x="4419600" y="180201"/>
            <a:ext cx="268022" cy="276999"/>
          </a:xfrm>
          <a:prstGeom prst="rect">
            <a:avLst/>
          </a:prstGeom>
          <a:noFill/>
        </p:spPr>
        <p:txBody>
          <a:bodyPr wrap="none" rtlCol="0">
            <a:spAutoFit/>
          </a:bodyPr>
          <a:lstStyle/>
          <a:p>
            <a:r>
              <a:rPr lang="en-US" sz="1200" dirty="0"/>
              <a:t>B</a:t>
            </a:r>
            <a:endParaRPr lang="en-US" sz="1400" dirty="0"/>
          </a:p>
        </p:txBody>
      </p:sp>
      <p:sp>
        <p:nvSpPr>
          <p:cNvPr id="58" name="TextBox 57"/>
          <p:cNvSpPr txBox="1"/>
          <p:nvPr/>
        </p:nvSpPr>
        <p:spPr>
          <a:xfrm>
            <a:off x="-76200" y="3304401"/>
            <a:ext cx="266420" cy="276999"/>
          </a:xfrm>
          <a:prstGeom prst="rect">
            <a:avLst/>
          </a:prstGeom>
          <a:noFill/>
        </p:spPr>
        <p:txBody>
          <a:bodyPr wrap="none" rtlCol="0">
            <a:spAutoFit/>
          </a:bodyPr>
          <a:lstStyle/>
          <a:p>
            <a:r>
              <a:rPr lang="en-US" sz="1200" dirty="0"/>
              <a:t>C</a:t>
            </a:r>
            <a:endParaRPr lang="en-US" sz="1400" dirty="0"/>
          </a:p>
        </p:txBody>
      </p:sp>
      <p:pic>
        <p:nvPicPr>
          <p:cNvPr id="59" name="Picture 39" descr="C:\Users\Chad\Desktop\Alcohol Plots to Box\log_VSTudsB7faq_annualized_heavy.png"/>
          <p:cNvPicPr>
            <a:picLocks noChangeAspect="1" noChangeArrowheads="1"/>
          </p:cNvPicPr>
          <p:nvPr/>
        </p:nvPicPr>
        <p:blipFill>
          <a:blip r:embed="rId4" cstate="print"/>
          <a:srcRect/>
          <a:stretch>
            <a:fillRect/>
          </a:stretch>
        </p:blipFill>
        <p:spPr bwMode="auto">
          <a:xfrm>
            <a:off x="4591050" y="304800"/>
            <a:ext cx="4457700" cy="2971800"/>
          </a:xfrm>
          <a:prstGeom prst="rect">
            <a:avLst/>
          </a:prstGeom>
          <a:noFill/>
        </p:spPr>
      </p:pic>
      <p:grpSp>
        <p:nvGrpSpPr>
          <p:cNvPr id="60" name="Group 59"/>
          <p:cNvGrpSpPr/>
          <p:nvPr/>
        </p:nvGrpSpPr>
        <p:grpSpPr>
          <a:xfrm>
            <a:off x="5257800" y="3236268"/>
            <a:ext cx="3657600" cy="230832"/>
            <a:chOff x="685800" y="3071490"/>
            <a:chExt cx="3657600" cy="230832"/>
          </a:xfrm>
        </p:grpSpPr>
        <p:grpSp>
          <p:nvGrpSpPr>
            <p:cNvPr id="61" name="Group 33"/>
            <p:cNvGrpSpPr/>
            <p:nvPr/>
          </p:nvGrpSpPr>
          <p:grpSpPr>
            <a:xfrm>
              <a:off x="685800" y="3071490"/>
              <a:ext cx="3073400" cy="230832"/>
              <a:chOff x="698500" y="3039740"/>
              <a:chExt cx="3073400" cy="230832"/>
            </a:xfrm>
          </p:grpSpPr>
          <p:sp>
            <p:nvSpPr>
              <p:cNvPr id="65" name="TextBox 1"/>
              <p:cNvSpPr txBox="1">
                <a:spLocks noChangeArrowheads="1"/>
              </p:cNvSpPr>
              <p:nvPr/>
            </p:nvSpPr>
            <p:spPr bwMode="auto">
              <a:xfrm>
                <a:off x="1320800" y="3040062"/>
                <a:ext cx="469900" cy="230188"/>
              </a:xfrm>
              <a:prstGeom prst="rect">
                <a:avLst/>
              </a:prstGeom>
              <a:noFill/>
              <a:ln w="9525">
                <a:noFill/>
                <a:miter lim="800000"/>
                <a:headEnd/>
                <a:tailEnd/>
              </a:ln>
            </p:spPr>
            <p:txBody>
              <a:bodyPr wrap="square">
                <a:spAutoFit/>
              </a:bodyPr>
              <a:lstStyle/>
              <a:p>
                <a:pPr algn="ctr"/>
                <a:r>
                  <a:rPr lang="en-US" sz="900" dirty="0"/>
                  <a:t>Men</a:t>
                </a:r>
                <a:endParaRPr lang="en-US" sz="1200" dirty="0"/>
              </a:p>
            </p:txBody>
          </p:sp>
          <p:cxnSp>
            <p:nvCxnSpPr>
              <p:cNvPr id="66" name="Straight Connector 65"/>
              <p:cNvCxnSpPr/>
              <p:nvPr/>
            </p:nvCxnSpPr>
            <p:spPr>
              <a:xfrm>
                <a:off x="698500" y="3154759"/>
                <a:ext cx="68580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TextBox 14"/>
              <p:cNvSpPr txBox="1">
                <a:spLocks noChangeArrowheads="1"/>
              </p:cNvSpPr>
              <p:nvPr/>
            </p:nvSpPr>
            <p:spPr bwMode="auto">
              <a:xfrm>
                <a:off x="3149600" y="3039740"/>
                <a:ext cx="622300" cy="230832"/>
              </a:xfrm>
              <a:prstGeom prst="rect">
                <a:avLst/>
              </a:prstGeom>
              <a:noFill/>
              <a:ln w="9525">
                <a:noFill/>
                <a:miter lim="800000"/>
                <a:headEnd/>
                <a:tailEnd/>
              </a:ln>
            </p:spPr>
            <p:txBody>
              <a:bodyPr wrap="square">
                <a:spAutoFit/>
              </a:bodyPr>
              <a:lstStyle/>
              <a:p>
                <a:pPr algn="ctr"/>
                <a:r>
                  <a:rPr lang="en-US" sz="900" dirty="0"/>
                  <a:t>Women</a:t>
                </a:r>
                <a:endParaRPr lang="en-US" sz="1200" dirty="0"/>
              </a:p>
            </p:txBody>
          </p:sp>
        </p:grpSp>
        <p:cxnSp>
          <p:nvCxnSpPr>
            <p:cNvPr id="62" name="Straight Connector 61"/>
            <p:cNvCxnSpPr/>
            <p:nvPr/>
          </p:nvCxnSpPr>
          <p:spPr>
            <a:xfrm>
              <a:off x="1732280" y="3186509"/>
              <a:ext cx="59436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2514600" y="3186509"/>
              <a:ext cx="68580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3703320" y="3186509"/>
              <a:ext cx="640080"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3" name="TextBox 32"/>
          <p:cNvSpPr txBox="1"/>
          <p:nvPr/>
        </p:nvSpPr>
        <p:spPr>
          <a:xfrm>
            <a:off x="406400" y="62698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Rare/never</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34" name="TextBox 33"/>
          <p:cNvSpPr txBox="1"/>
          <p:nvPr/>
        </p:nvSpPr>
        <p:spPr>
          <a:xfrm>
            <a:off x="1052512" y="62698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Moderate</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35" name="TextBox 34"/>
          <p:cNvSpPr txBox="1"/>
          <p:nvPr/>
        </p:nvSpPr>
        <p:spPr>
          <a:xfrm>
            <a:off x="1706562" y="62698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Heavy</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36" name="TextBox 35"/>
          <p:cNvSpPr txBox="1"/>
          <p:nvPr/>
        </p:nvSpPr>
        <p:spPr>
          <a:xfrm>
            <a:off x="2360612" y="62698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Rare/never</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37" name="TextBox 36"/>
          <p:cNvSpPr txBox="1"/>
          <p:nvPr/>
        </p:nvSpPr>
        <p:spPr>
          <a:xfrm>
            <a:off x="3009900" y="62698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Moderate</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68" name="TextBox 67"/>
          <p:cNvSpPr txBox="1"/>
          <p:nvPr/>
        </p:nvSpPr>
        <p:spPr>
          <a:xfrm>
            <a:off x="533400" y="30440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Rare/never</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69" name="TextBox 68"/>
          <p:cNvSpPr txBox="1"/>
          <p:nvPr/>
        </p:nvSpPr>
        <p:spPr>
          <a:xfrm>
            <a:off x="1166812" y="30440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Moderate</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70" name="TextBox 69"/>
          <p:cNvSpPr txBox="1"/>
          <p:nvPr/>
        </p:nvSpPr>
        <p:spPr>
          <a:xfrm>
            <a:off x="1801812" y="30440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Heavy</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71" name="TextBox 70"/>
          <p:cNvSpPr txBox="1"/>
          <p:nvPr/>
        </p:nvSpPr>
        <p:spPr>
          <a:xfrm>
            <a:off x="2438400" y="30440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Rare/never</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72" name="TextBox 71"/>
          <p:cNvSpPr txBox="1"/>
          <p:nvPr/>
        </p:nvSpPr>
        <p:spPr>
          <a:xfrm>
            <a:off x="3073400" y="30440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Moderate</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73" name="TextBox 72"/>
          <p:cNvSpPr txBox="1"/>
          <p:nvPr/>
        </p:nvSpPr>
        <p:spPr>
          <a:xfrm>
            <a:off x="3714750" y="30440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Heavy</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74" name="TextBox 73"/>
          <p:cNvSpPr txBox="1"/>
          <p:nvPr/>
        </p:nvSpPr>
        <p:spPr>
          <a:xfrm>
            <a:off x="5086350" y="30186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Rare/never</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75" name="TextBox 74"/>
          <p:cNvSpPr txBox="1"/>
          <p:nvPr/>
        </p:nvSpPr>
        <p:spPr>
          <a:xfrm>
            <a:off x="5719762" y="30186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Moderate</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76" name="TextBox 75"/>
          <p:cNvSpPr txBox="1"/>
          <p:nvPr/>
        </p:nvSpPr>
        <p:spPr>
          <a:xfrm>
            <a:off x="6348412" y="30186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Heavy</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77" name="TextBox 76"/>
          <p:cNvSpPr txBox="1"/>
          <p:nvPr/>
        </p:nvSpPr>
        <p:spPr>
          <a:xfrm>
            <a:off x="6978650" y="30186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Rare/never</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78" name="TextBox 77"/>
          <p:cNvSpPr txBox="1"/>
          <p:nvPr/>
        </p:nvSpPr>
        <p:spPr>
          <a:xfrm>
            <a:off x="7607300" y="30186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Moderate</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
        <p:nvSpPr>
          <p:cNvPr id="79" name="TextBox 78"/>
          <p:cNvSpPr txBox="1"/>
          <p:nvPr/>
        </p:nvSpPr>
        <p:spPr>
          <a:xfrm>
            <a:off x="8229600" y="3018651"/>
            <a:ext cx="788988" cy="276999"/>
          </a:xfrm>
          <a:prstGeom prst="rect">
            <a:avLst/>
          </a:prstGeom>
          <a:solidFill>
            <a:schemeClr val="bg1"/>
          </a:solidFill>
        </p:spPr>
        <p:txBody>
          <a:bodyPr wrap="square" rtlCol="0">
            <a:spAutoFit/>
          </a:bodyPr>
          <a:lstStyle/>
          <a:p>
            <a:pPr algn="ctr"/>
            <a:r>
              <a:rPr lang="en-US" sz="600" b="1" dirty="0" smtClean="0">
                <a:latin typeface="Arial" panose="020B0604020202020204" pitchFamily="34" charset="0"/>
                <a:cs typeface="Arial" panose="020B0604020202020204" pitchFamily="34" charset="0"/>
              </a:rPr>
              <a:t>Heavy</a:t>
            </a:r>
          </a:p>
          <a:p>
            <a:pPr algn="ctr"/>
            <a:r>
              <a:rPr lang="en-US" sz="600" b="1" dirty="0">
                <a:latin typeface="Arial" panose="020B0604020202020204" pitchFamily="34" charset="0"/>
                <a:cs typeface="Arial" panose="020B0604020202020204" pitchFamily="34" charset="0"/>
              </a:rPr>
              <a:t>D</a:t>
            </a:r>
            <a:r>
              <a:rPr lang="en-US" sz="600" b="1" dirty="0" smtClean="0">
                <a:latin typeface="Arial" panose="020B0604020202020204" pitchFamily="34" charset="0"/>
                <a:cs typeface="Arial" panose="020B0604020202020204" pitchFamily="34" charset="0"/>
              </a:rPr>
              <a:t>rinkers</a:t>
            </a:r>
            <a:endParaRPr lang="en-US" sz="600" b="1" dirty="0">
              <a:latin typeface="Arial" panose="020B0604020202020204" pitchFamily="34" charset="0"/>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789087"/>
            <a:ext cx="9067800" cy="4801314"/>
          </a:xfrm>
          <a:prstGeom prst="rect">
            <a:avLst/>
          </a:prstGeom>
        </p:spPr>
        <p:txBody>
          <a:bodyPr wrap="square">
            <a:spAutoFit/>
          </a:bodyPr>
          <a:lstStyle/>
          <a:p>
            <a:r>
              <a:rPr lang="en-US" dirty="0"/>
              <a:t>Figure S1. </a:t>
            </a:r>
            <a:r>
              <a:rPr lang="en-US"/>
              <a:t>Moderate </a:t>
            </a:r>
            <a:r>
              <a:rPr lang="en-US" smtClean="0"/>
              <a:t>alcohol groups </a:t>
            </a:r>
            <a:r>
              <a:rPr lang="en-US" dirty="0" smtClean="0"/>
              <a:t>exhibit reduced decline </a:t>
            </a:r>
            <a:r>
              <a:rPr lang="en-US" dirty="0"/>
              <a:t>in different tasks in men and women.  Annual rates of decline on the (A) Older American Resources and Services (OARS) Activities of Daily Living (ADL), (B) Instrumental Activities of Daily Living (IADL), (C) Category Fluency Test (Animals) and (D) Trail Making Test Part B (Trails B) over time for individual subjects.  Annualized rates of change are taken from the mixed-effects models with subject-specific random effects included and fixed-effects rates indicated for each group. </a:t>
            </a:r>
            <a:r>
              <a:rPr lang="en-US" dirty="0" smtClean="0"/>
              <a:t>Men in the moderate drinking group exhibited decreased rates </a:t>
            </a:r>
            <a:r>
              <a:rPr lang="en-US" dirty="0"/>
              <a:t>of decline in </a:t>
            </a:r>
            <a:r>
              <a:rPr lang="en-US" dirty="0" smtClean="0"/>
              <a:t>the </a:t>
            </a:r>
            <a:r>
              <a:rPr lang="en-US" dirty="0"/>
              <a:t>ADL, IADL and Category Fluency tasks and </a:t>
            </a:r>
            <a:r>
              <a:rPr lang="en-US" dirty="0" smtClean="0"/>
              <a:t>women in the moderate drinking group had decreased rates of decline </a:t>
            </a:r>
            <a:r>
              <a:rPr lang="en-US" dirty="0"/>
              <a:t>on the Trails B task. * p &lt; 0.05 comparing same-sex </a:t>
            </a:r>
            <a:r>
              <a:rPr lang="en-US" dirty="0" smtClean="0"/>
              <a:t>rare/never drinkers </a:t>
            </a:r>
            <a:r>
              <a:rPr lang="en-US" dirty="0"/>
              <a:t>to moderate drinkers.</a:t>
            </a:r>
          </a:p>
          <a:p>
            <a:endParaRPr lang="en-US" dirty="0" smtClean="0"/>
          </a:p>
          <a:p>
            <a:r>
              <a:rPr lang="en-US" dirty="0" smtClean="0"/>
              <a:t>Figure </a:t>
            </a:r>
            <a:r>
              <a:rPr lang="en-US" dirty="0"/>
              <a:t>S2. Measures unaffected by alcohol.  Annual rates of decline on the (A) </a:t>
            </a:r>
            <a:r>
              <a:rPr lang="en-US" dirty="0" smtClean="0"/>
              <a:t>Consortium </a:t>
            </a:r>
            <a:r>
              <a:rPr lang="en-US" dirty="0"/>
              <a:t>to Establish a Registry for Alzheimer’s Disease (CERAD) Word List Delayed Recall, (B) Functional Activities Questionnaire (FAQ</a:t>
            </a:r>
            <a:r>
              <a:rPr lang="en-US" dirty="0" smtClean="0"/>
              <a:t>) </a:t>
            </a:r>
            <a:r>
              <a:rPr lang="en-US" dirty="0"/>
              <a:t>and (C) Digit Symbol </a:t>
            </a:r>
            <a:r>
              <a:rPr lang="en-US" dirty="0" smtClean="0"/>
              <a:t>Test (DST) </a:t>
            </a:r>
            <a:r>
              <a:rPr lang="en-US" dirty="0"/>
              <a:t>over time for individual subjects.  Annualized rates of change are taken from the mixed-effects models with subject-specific random effects included and fixed-effects rates indicated for each group.  No significant effects of alcohol were observed.   </a:t>
            </a:r>
          </a:p>
          <a:p>
            <a:r>
              <a:rPr lang="en-US" dirty="0"/>
              <a:t> </a:t>
            </a:r>
          </a:p>
        </p:txBody>
      </p:sp>
    </p:spTree>
    <p:extLst>
      <p:ext uri="{BB962C8B-B14F-4D97-AF65-F5344CB8AC3E}">
        <p14:creationId xmlns:p14="http://schemas.microsoft.com/office/powerpoint/2010/main" val="3801020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141</TotalTime>
  <Words>493</Words>
  <Application>Microsoft Office PowerPoint</Application>
  <PresentationFormat>On-screen Show (4:3)</PresentationFormat>
  <Paragraphs>131</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PowerPoint Presentation</vt:lpstr>
      <vt:lpstr>PowerPoint Presentation</vt:lpstr>
    </vt:vector>
  </TitlesOfParts>
  <Company>OHSU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Wilhelm</dc:creator>
  <cp:lastModifiedBy>Clare Wilhelm</cp:lastModifiedBy>
  <cp:revision>21</cp:revision>
  <cp:lastPrinted>2017-04-09T19:01:20Z</cp:lastPrinted>
  <dcterms:created xsi:type="dcterms:W3CDTF">2016-09-06T21:32:21Z</dcterms:created>
  <dcterms:modified xsi:type="dcterms:W3CDTF">2017-11-04T23:37:05Z</dcterms:modified>
</cp:coreProperties>
</file>