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3368" y="-3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A60CA-6C4B-3B4E-B288-A84ED5FD057A}" type="datetimeFigureOut">
              <a:rPr lang="en-US" smtClean="0"/>
              <a:t>10/01/18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B8C1-42E2-7D4F-A82D-2DF0D7FAF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346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A60CA-6C4B-3B4E-B288-A84ED5FD057A}" type="datetimeFigureOut">
              <a:rPr lang="en-US" smtClean="0"/>
              <a:t>10/01/18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B8C1-42E2-7D4F-A82D-2DF0D7FAF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579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29167"/>
            <a:ext cx="1157288" cy="112691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529167"/>
            <a:ext cx="3357563" cy="11269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A60CA-6C4B-3B4E-B288-A84ED5FD057A}" type="datetimeFigureOut">
              <a:rPr lang="en-US" smtClean="0"/>
              <a:t>10/01/18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B8C1-42E2-7D4F-A82D-2DF0D7FAF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89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A60CA-6C4B-3B4E-B288-A84ED5FD057A}" type="datetimeFigureOut">
              <a:rPr lang="en-US" smtClean="0"/>
              <a:t>10/01/18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B8C1-42E2-7D4F-A82D-2DF0D7FAF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982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9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A60CA-6C4B-3B4E-B288-A84ED5FD057A}" type="datetimeFigureOut">
              <a:rPr lang="en-US" smtClean="0"/>
              <a:t>10/01/18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B8C1-42E2-7D4F-A82D-2DF0D7FAF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48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A60CA-6C4B-3B4E-B288-A84ED5FD057A}" type="datetimeFigureOut">
              <a:rPr lang="en-US" smtClean="0"/>
              <a:t>10/01/18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B8C1-42E2-7D4F-A82D-2DF0D7FAF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567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A60CA-6C4B-3B4E-B288-A84ED5FD057A}" type="datetimeFigureOut">
              <a:rPr lang="en-US" smtClean="0"/>
              <a:t>10/01/18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B8C1-42E2-7D4F-A82D-2DF0D7FAF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321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A60CA-6C4B-3B4E-B288-A84ED5FD057A}" type="datetimeFigureOut">
              <a:rPr lang="en-US" smtClean="0"/>
              <a:t>10/01/18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B8C1-42E2-7D4F-A82D-2DF0D7FAF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27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A60CA-6C4B-3B4E-B288-A84ED5FD057A}" type="datetimeFigureOut">
              <a:rPr lang="en-US" smtClean="0"/>
              <a:t>10/01/18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B8C1-42E2-7D4F-A82D-2DF0D7FAF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300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A60CA-6C4B-3B4E-B288-A84ED5FD057A}" type="datetimeFigureOut">
              <a:rPr lang="en-US" smtClean="0"/>
              <a:t>10/01/18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B8C1-42E2-7D4F-A82D-2DF0D7FAF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535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A60CA-6C4B-3B4E-B288-A84ED5FD057A}" type="datetimeFigureOut">
              <a:rPr lang="en-US" smtClean="0"/>
              <a:t>10/01/18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B8C1-42E2-7D4F-A82D-2DF0D7FAF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841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A60CA-6C4B-3B4E-B288-A84ED5FD057A}" type="datetimeFigureOut">
              <a:rPr lang="en-US" smtClean="0"/>
              <a:t>10/01/18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2B8C1-42E2-7D4F-A82D-2DF0D7FAF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9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1186"/>
            <a:ext cx="2327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Helvetica"/>
                <a:cs typeface="Helvetica"/>
              </a:rPr>
              <a:t>Source Data Fig 3C</a:t>
            </a:r>
            <a:endParaRPr lang="en-US" sz="1400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11853" y="31185"/>
            <a:ext cx="2271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PC-9P and PC-9GR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12109" y="3344331"/>
            <a:ext cx="82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EGFR</a:t>
            </a:r>
            <a:endParaRPr lang="en-US" b="1" dirty="0">
              <a:latin typeface="Helvetica"/>
              <a:cs typeface="Helvetica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56173" y="1418840"/>
            <a:ext cx="5278961" cy="2915568"/>
            <a:chOff x="417196" y="651838"/>
            <a:chExt cx="3102864" cy="1313804"/>
          </a:xfrm>
        </p:grpSpPr>
        <p:pic>
          <p:nvPicPr>
            <p:cNvPr id="5" name="Picture 4" descr="Untitled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7196" y="651838"/>
              <a:ext cx="3102864" cy="131380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206995" y="1673122"/>
              <a:ext cx="593614" cy="1664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PC-9P</a:t>
              </a:r>
              <a:endParaRPr lang="en-US" dirty="0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23064" y="1673122"/>
              <a:ext cx="661135" cy="1664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PC-9GR</a:t>
              </a:r>
              <a:endParaRPr lang="en-US" dirty="0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666061" y="2696712"/>
            <a:ext cx="893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170kDa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377402" y="1797941"/>
            <a:ext cx="13971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197kDa</a:t>
            </a:r>
          </a:p>
          <a:p>
            <a:pPr algn="ctr"/>
            <a:r>
              <a:rPr lang="en-US" dirty="0" smtClean="0"/>
              <a:t> </a:t>
            </a:r>
            <a:r>
              <a:rPr lang="en-US" dirty="0" err="1" smtClean="0"/>
              <a:t>tGFP</a:t>
            </a:r>
            <a:r>
              <a:rPr lang="en-US" dirty="0" smtClean="0"/>
              <a:t>-tagged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1105043" y="294289"/>
            <a:ext cx="1807980" cy="1313112"/>
            <a:chOff x="1105042" y="318814"/>
            <a:chExt cx="1807980" cy="1422538"/>
          </a:xfrm>
        </p:grpSpPr>
        <p:sp>
          <p:nvSpPr>
            <p:cNvPr id="18" name="TextBox 17"/>
            <p:cNvSpPr txBox="1"/>
            <p:nvPr/>
          </p:nvSpPr>
          <p:spPr>
            <a:xfrm rot="18622746">
              <a:off x="759010" y="991683"/>
              <a:ext cx="9690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Helvetica"/>
                  <a:cs typeface="Helvetica"/>
                </a:rPr>
                <a:t>scrambled</a:t>
              </a:r>
              <a:endParaRPr lang="en-US" sz="1200" dirty="0">
                <a:latin typeface="Helvetica"/>
                <a:cs typeface="Helvetica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8622746">
              <a:off x="1049353" y="1067106"/>
              <a:ext cx="885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Helvetica"/>
                  <a:cs typeface="Helvetica"/>
                </a:rPr>
                <a:t>EGFRi#1</a:t>
              </a:r>
              <a:endParaRPr lang="en-US" sz="1200" dirty="0">
                <a:latin typeface="Helvetica"/>
                <a:cs typeface="Helvetica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18622746">
              <a:off x="1299877" y="970886"/>
              <a:ext cx="11543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Helvetica"/>
                  <a:cs typeface="Helvetica"/>
                </a:rPr>
                <a:t>e</a:t>
              </a:r>
              <a:r>
                <a:rPr lang="en-US" sz="1200" dirty="0" smtClean="0">
                  <a:latin typeface="Helvetica"/>
                  <a:cs typeface="Helvetica"/>
                </a:rPr>
                <a:t>mpty vector</a:t>
              </a:r>
              <a:endParaRPr lang="en-US" sz="1200" dirty="0">
                <a:latin typeface="Helvetica"/>
                <a:cs typeface="Helvetica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8622746">
              <a:off x="1529084" y="873114"/>
              <a:ext cx="1385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Helvetica"/>
                  <a:cs typeface="Helvetica"/>
                </a:rPr>
                <a:t>EGFRmut-tGFP</a:t>
              </a:r>
              <a:endParaRPr lang="en-US" sz="1200" dirty="0">
                <a:latin typeface="Helvetica"/>
                <a:cs typeface="Helvetica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rot="18622746">
              <a:off x="1989389" y="817719"/>
              <a:ext cx="13856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err="1" smtClean="0">
                  <a:latin typeface="Helvetica"/>
                  <a:cs typeface="Helvetica"/>
                </a:rPr>
                <a:t>EGFRmut-tGFP</a:t>
              </a:r>
              <a:endParaRPr lang="en-US" sz="1200" dirty="0" smtClean="0">
                <a:latin typeface="Helvetica"/>
                <a:cs typeface="Helvetica"/>
              </a:endParaRPr>
            </a:p>
            <a:p>
              <a:pPr algn="ctr"/>
              <a:r>
                <a:rPr lang="en-US" sz="1200" dirty="0" smtClean="0">
                  <a:latin typeface="Helvetica"/>
                  <a:cs typeface="Helvetica"/>
                </a:rPr>
                <a:t>+ EGFRi#1</a:t>
              </a:r>
              <a:endParaRPr lang="en-US" sz="1200" dirty="0">
                <a:latin typeface="Helvetica"/>
                <a:cs typeface="Helvetica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201086" y="292857"/>
            <a:ext cx="1807980" cy="1313112"/>
            <a:chOff x="1105042" y="318814"/>
            <a:chExt cx="1807980" cy="1422538"/>
          </a:xfrm>
        </p:grpSpPr>
        <p:sp>
          <p:nvSpPr>
            <p:cNvPr id="25" name="TextBox 24"/>
            <p:cNvSpPr txBox="1"/>
            <p:nvPr/>
          </p:nvSpPr>
          <p:spPr>
            <a:xfrm rot="18622746">
              <a:off x="759010" y="991683"/>
              <a:ext cx="9690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Helvetica"/>
                  <a:cs typeface="Helvetica"/>
                </a:rPr>
                <a:t>scrambled</a:t>
              </a:r>
              <a:endParaRPr lang="en-US" sz="1200" dirty="0">
                <a:latin typeface="Helvetica"/>
                <a:cs typeface="Helvetica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8622746">
              <a:off x="1049353" y="1067106"/>
              <a:ext cx="885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Helvetica"/>
                  <a:cs typeface="Helvetica"/>
                </a:rPr>
                <a:t>EGFRi#1</a:t>
              </a:r>
              <a:endParaRPr lang="en-US" sz="1200" dirty="0">
                <a:latin typeface="Helvetica"/>
                <a:cs typeface="Helvetica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8622746">
              <a:off x="1299877" y="970886"/>
              <a:ext cx="11543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Helvetica"/>
                  <a:cs typeface="Helvetica"/>
                </a:rPr>
                <a:t>e</a:t>
              </a:r>
              <a:r>
                <a:rPr lang="en-US" sz="1200" dirty="0" smtClean="0">
                  <a:latin typeface="Helvetica"/>
                  <a:cs typeface="Helvetica"/>
                </a:rPr>
                <a:t>mpty vector</a:t>
              </a:r>
              <a:endParaRPr lang="en-US" sz="1200" dirty="0">
                <a:latin typeface="Helvetica"/>
                <a:cs typeface="Helvetica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 rot="18622746">
              <a:off x="1529084" y="873114"/>
              <a:ext cx="1385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Helvetica"/>
                  <a:cs typeface="Helvetica"/>
                </a:rPr>
                <a:t>EGFRmut-tGFP</a:t>
              </a:r>
              <a:endParaRPr lang="en-US" sz="1200" dirty="0">
                <a:latin typeface="Helvetica"/>
                <a:cs typeface="Helvetica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18622746">
              <a:off x="1989389" y="817719"/>
              <a:ext cx="13856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err="1" smtClean="0">
                  <a:latin typeface="Helvetica"/>
                  <a:cs typeface="Helvetica"/>
                </a:rPr>
                <a:t>EGFRmut-tGFP</a:t>
              </a:r>
              <a:endParaRPr lang="en-US" sz="1200" dirty="0" smtClean="0">
                <a:latin typeface="Helvetica"/>
                <a:cs typeface="Helvetica"/>
              </a:endParaRPr>
            </a:p>
            <a:p>
              <a:pPr algn="ctr"/>
              <a:r>
                <a:rPr lang="en-US" sz="1200" dirty="0" smtClean="0">
                  <a:latin typeface="Helvetica"/>
                  <a:cs typeface="Helvetica"/>
                </a:rPr>
                <a:t>+ EGFRi#1</a:t>
              </a:r>
              <a:endParaRPr lang="en-US" sz="1200" dirty="0">
                <a:latin typeface="Helvetica"/>
                <a:cs typeface="Helvetica"/>
              </a:endParaRPr>
            </a:p>
          </p:txBody>
        </p:sp>
      </p:grpSp>
      <p:cxnSp>
        <p:nvCxnSpPr>
          <p:cNvPr id="31" name="Straight Arrow Connector 30"/>
          <p:cNvCxnSpPr>
            <a:stCxn id="17" idx="1"/>
          </p:cNvCxnSpPr>
          <p:nvPr/>
        </p:nvCxnSpPr>
        <p:spPr>
          <a:xfrm flipH="1">
            <a:off x="4837737" y="2121107"/>
            <a:ext cx="539665" cy="1349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6" idx="1"/>
          </p:cNvCxnSpPr>
          <p:nvPr/>
        </p:nvCxnSpPr>
        <p:spPr>
          <a:xfrm flipH="1" flipV="1">
            <a:off x="4356009" y="2696716"/>
            <a:ext cx="1310052" cy="1846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8" name="Group 67"/>
          <p:cNvGrpSpPr/>
          <p:nvPr/>
        </p:nvGrpSpPr>
        <p:grpSpPr>
          <a:xfrm>
            <a:off x="162243" y="4472915"/>
            <a:ext cx="6458200" cy="3168454"/>
            <a:chOff x="162243" y="4845656"/>
            <a:chExt cx="6458200" cy="3432491"/>
          </a:xfrm>
        </p:grpSpPr>
        <p:sp>
          <p:nvSpPr>
            <p:cNvPr id="9" name="TextBox 8"/>
            <p:cNvSpPr txBox="1"/>
            <p:nvPr/>
          </p:nvSpPr>
          <p:spPr>
            <a:xfrm>
              <a:off x="5512109" y="7758910"/>
              <a:ext cx="1108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Helvetica"/>
                  <a:cs typeface="Helvetica"/>
                </a:rPr>
                <a:t>SREBP1</a:t>
              </a:r>
              <a:endParaRPr lang="en-US" b="1" dirty="0">
                <a:latin typeface="Helvetica"/>
                <a:cs typeface="Helvetica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62243" y="6144547"/>
              <a:ext cx="5272889" cy="2133600"/>
              <a:chOff x="0" y="625929"/>
              <a:chExt cx="4980432" cy="2133600"/>
            </a:xfrm>
          </p:grpSpPr>
          <p:pic>
            <p:nvPicPr>
              <p:cNvPr id="11" name="Picture 10" descr="Untitled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50000"/>
                        </a14:imgEffect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5929"/>
                <a:ext cx="4980432" cy="2133600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1593068" y="2280807"/>
                <a:ext cx="99820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FFFF"/>
                    </a:solidFill>
                    <a:latin typeface="Helvetica"/>
                    <a:cs typeface="Helvetica"/>
                  </a:rPr>
                  <a:t>PC-9GR</a:t>
                </a:r>
                <a:endParaRPr lang="en-US" dirty="0">
                  <a:solidFill>
                    <a:srgbClr val="FFFFFF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346850" y="2267180"/>
                <a:ext cx="81658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FFFF"/>
                    </a:solidFill>
                    <a:latin typeface="Helvetica"/>
                    <a:cs typeface="Helvetica"/>
                  </a:rPr>
                  <a:t>PC-9P</a:t>
                </a:r>
                <a:endParaRPr lang="en-US" dirty="0">
                  <a:solidFill>
                    <a:srgbClr val="FFFFFF"/>
                  </a:solidFill>
                  <a:latin typeface="Helvetica"/>
                  <a:cs typeface="Helvetica"/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1409919" y="4845656"/>
              <a:ext cx="1807980" cy="1422538"/>
              <a:chOff x="1105043" y="318813"/>
              <a:chExt cx="1807980" cy="1422538"/>
            </a:xfrm>
          </p:grpSpPr>
          <p:sp>
            <p:nvSpPr>
              <p:cNvPr id="40" name="TextBox 39"/>
              <p:cNvSpPr txBox="1"/>
              <p:nvPr/>
            </p:nvSpPr>
            <p:spPr>
              <a:xfrm rot="18622746">
                <a:off x="759011" y="991683"/>
                <a:ext cx="96906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Helvetica"/>
                    <a:cs typeface="Helvetica"/>
                  </a:rPr>
                  <a:t>scrambled</a:t>
                </a:r>
                <a:endParaRPr lang="en-US" sz="1200" dirty="0">
                  <a:latin typeface="Helvetica"/>
                  <a:cs typeface="Helvetica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 rot="18622746">
                <a:off x="1049352" y="1067106"/>
                <a:ext cx="885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Helvetica"/>
                    <a:cs typeface="Helvetica"/>
                  </a:rPr>
                  <a:t>EGFRi#1</a:t>
                </a:r>
                <a:endParaRPr lang="en-US" sz="1200" dirty="0">
                  <a:latin typeface="Helvetica"/>
                  <a:cs typeface="Helvetica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 rot="18622746">
                <a:off x="1299876" y="970886"/>
                <a:ext cx="115433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Helvetica"/>
                    <a:cs typeface="Helvetica"/>
                  </a:rPr>
                  <a:t>e</a:t>
                </a:r>
                <a:r>
                  <a:rPr lang="en-US" sz="1200" dirty="0" smtClean="0">
                    <a:latin typeface="Helvetica"/>
                    <a:cs typeface="Helvetica"/>
                  </a:rPr>
                  <a:t>mpty vector</a:t>
                </a:r>
                <a:endParaRPr lang="en-US" sz="1200" dirty="0">
                  <a:latin typeface="Helvetica"/>
                  <a:cs typeface="Helvetica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 rot="18622746">
                <a:off x="1529084" y="873114"/>
                <a:ext cx="138560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err="1" smtClean="0">
                    <a:latin typeface="Helvetica"/>
                    <a:cs typeface="Helvetica"/>
                  </a:rPr>
                  <a:t>EGFRmut-tGFP</a:t>
                </a:r>
                <a:endParaRPr lang="en-US" sz="1200" dirty="0">
                  <a:latin typeface="Helvetica"/>
                  <a:cs typeface="Helvetica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 rot="18622746">
                <a:off x="1989390" y="817718"/>
                <a:ext cx="13856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 err="1" smtClean="0">
                    <a:latin typeface="Helvetica"/>
                    <a:cs typeface="Helvetica"/>
                  </a:rPr>
                  <a:t>EGFRmut-tGFP</a:t>
                </a:r>
                <a:endParaRPr lang="en-US" sz="1200" dirty="0" smtClean="0">
                  <a:latin typeface="Helvetica"/>
                  <a:cs typeface="Helvetica"/>
                </a:endParaRPr>
              </a:p>
              <a:p>
                <a:pPr algn="ctr"/>
                <a:r>
                  <a:rPr lang="en-US" sz="1200" dirty="0" smtClean="0">
                    <a:latin typeface="Helvetica"/>
                    <a:cs typeface="Helvetica"/>
                  </a:rPr>
                  <a:t>+ EGFRi#1</a:t>
                </a:r>
                <a:endParaRPr lang="en-US" sz="1200" dirty="0">
                  <a:latin typeface="Helvetica"/>
                  <a:cs typeface="Helvetica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3582939" y="4882592"/>
              <a:ext cx="1807980" cy="1422538"/>
              <a:chOff x="1105043" y="318813"/>
              <a:chExt cx="1807980" cy="1422538"/>
            </a:xfrm>
          </p:grpSpPr>
          <p:sp>
            <p:nvSpPr>
              <p:cNvPr id="52" name="TextBox 51"/>
              <p:cNvSpPr txBox="1"/>
              <p:nvPr/>
            </p:nvSpPr>
            <p:spPr>
              <a:xfrm rot="18622746">
                <a:off x="759011" y="991683"/>
                <a:ext cx="96906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Helvetica"/>
                    <a:cs typeface="Helvetica"/>
                  </a:rPr>
                  <a:t>scrambled</a:t>
                </a:r>
                <a:endParaRPr lang="en-US" sz="1200" dirty="0">
                  <a:latin typeface="Helvetica"/>
                  <a:cs typeface="Helvetica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 rot="18622746">
                <a:off x="1049352" y="1067106"/>
                <a:ext cx="885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Helvetica"/>
                    <a:cs typeface="Helvetica"/>
                  </a:rPr>
                  <a:t>EGFRi#1</a:t>
                </a:r>
                <a:endParaRPr lang="en-US" sz="1200" dirty="0">
                  <a:latin typeface="Helvetica"/>
                  <a:cs typeface="Helvetica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 rot="18622746">
                <a:off x="1299876" y="970886"/>
                <a:ext cx="115433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Helvetica"/>
                    <a:cs typeface="Helvetica"/>
                  </a:rPr>
                  <a:t>e</a:t>
                </a:r>
                <a:r>
                  <a:rPr lang="en-US" sz="1200" dirty="0" smtClean="0">
                    <a:latin typeface="Helvetica"/>
                    <a:cs typeface="Helvetica"/>
                  </a:rPr>
                  <a:t>mpty vector</a:t>
                </a:r>
                <a:endParaRPr lang="en-US" sz="1200" dirty="0">
                  <a:latin typeface="Helvetica"/>
                  <a:cs typeface="Helvetica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 rot="18622746">
                <a:off x="1529084" y="873114"/>
                <a:ext cx="138560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err="1" smtClean="0">
                    <a:latin typeface="Helvetica"/>
                    <a:cs typeface="Helvetica"/>
                  </a:rPr>
                  <a:t>EGFRmut-tGFP</a:t>
                </a:r>
                <a:endParaRPr lang="en-US" sz="1200" dirty="0">
                  <a:latin typeface="Helvetica"/>
                  <a:cs typeface="Helvetica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 rot="18622746">
                <a:off x="1989390" y="817718"/>
                <a:ext cx="13856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 err="1" smtClean="0">
                    <a:latin typeface="Helvetica"/>
                    <a:cs typeface="Helvetica"/>
                  </a:rPr>
                  <a:t>EGFRmut-tGFP</a:t>
                </a:r>
                <a:endParaRPr lang="en-US" sz="1200" dirty="0" smtClean="0">
                  <a:latin typeface="Helvetica"/>
                  <a:cs typeface="Helvetica"/>
                </a:endParaRPr>
              </a:p>
              <a:p>
                <a:pPr algn="ctr"/>
                <a:r>
                  <a:rPr lang="en-US" sz="1200" dirty="0" smtClean="0">
                    <a:latin typeface="Helvetica"/>
                    <a:cs typeface="Helvetica"/>
                  </a:rPr>
                  <a:t>+ EGFRi#1</a:t>
                </a:r>
                <a:endParaRPr lang="en-US" sz="1200" dirty="0">
                  <a:latin typeface="Helvetica"/>
                  <a:cs typeface="Helvetica"/>
                </a:endParaRPr>
              </a:p>
            </p:txBody>
          </p:sp>
        </p:grpSp>
        <p:sp>
          <p:nvSpPr>
            <p:cNvPr id="57" name="TextBox 56"/>
            <p:cNvSpPr txBox="1"/>
            <p:nvPr/>
          </p:nvSpPr>
          <p:spPr>
            <a:xfrm>
              <a:off x="5435133" y="6543059"/>
              <a:ext cx="9802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Helvetica"/>
                  <a:cs typeface="Helvetica"/>
                </a:rPr>
                <a:t>125kDa</a:t>
              </a:r>
              <a:endParaRPr lang="en-US" dirty="0">
                <a:latin typeface="Helvetica"/>
                <a:cs typeface="Helvetica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435133" y="7051188"/>
              <a:ext cx="8519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Helvetica"/>
                  <a:cs typeface="Helvetica"/>
                </a:rPr>
                <a:t>68kDa</a:t>
              </a:r>
              <a:endParaRPr lang="en-US" dirty="0">
                <a:latin typeface="Helvetica"/>
                <a:cs typeface="Helvetica"/>
              </a:endParaRPr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1542584" y="7566470"/>
              <a:ext cx="140776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3542408" y="7545674"/>
              <a:ext cx="140776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65635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</Words>
  <Application>Microsoft Macintosh PowerPoint</Application>
  <PresentationFormat>On-screen Show (4:3)</PresentationFormat>
  <Paragraphs>37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EMBO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Meryl Schneider</dc:creator>
  <cp:lastModifiedBy>Meryl Schneider</cp:lastModifiedBy>
  <cp:revision>3</cp:revision>
  <dcterms:created xsi:type="dcterms:W3CDTF">2018-01-10T07:49:24Z</dcterms:created>
  <dcterms:modified xsi:type="dcterms:W3CDTF">2018-01-10T08:05:25Z</dcterms:modified>
</cp:coreProperties>
</file>