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6" d="100"/>
          <a:sy n="116" d="100"/>
        </p:scale>
        <p:origin x="-159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4.0347390470421969E-2"/>
          <c:y val="1.5739529037743522E-2"/>
          <c:w val="0.95965260952957798"/>
          <c:h val="0.85195778344608331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'concurrent mutations'!$B$51</c:f>
              <c:strCache>
                <c:ptCount val="1"/>
                <c:pt idx="0">
                  <c:v>Number of mutant patients</c:v>
                </c:pt>
              </c:strCache>
            </c:strRef>
          </c:tx>
          <c:spPr>
            <a:solidFill>
              <a:schemeClr val="tx1"/>
            </a:solidFill>
          </c:spPr>
          <c:invertIfNegative val="0"/>
          <c:cat>
            <c:strRef>
              <c:f>'concurrent mutations'!$A$52:$A$91</c:f>
              <c:strCache>
                <c:ptCount val="40"/>
                <c:pt idx="0">
                  <c:v>TET2</c:v>
                </c:pt>
                <c:pt idx="1">
                  <c:v>RUNX1</c:v>
                </c:pt>
                <c:pt idx="2">
                  <c:v>STAG2</c:v>
                </c:pt>
                <c:pt idx="3">
                  <c:v>SRSF2</c:v>
                </c:pt>
                <c:pt idx="4">
                  <c:v>DNMT3A</c:v>
                </c:pt>
                <c:pt idx="5">
                  <c:v>ASXL1</c:v>
                </c:pt>
                <c:pt idx="6">
                  <c:v>PRPF8</c:v>
                </c:pt>
                <c:pt idx="7">
                  <c:v>U2AF1</c:v>
                </c:pt>
                <c:pt idx="8">
                  <c:v>CBL</c:v>
                </c:pt>
                <c:pt idx="9">
                  <c:v>IDH1</c:v>
                </c:pt>
                <c:pt idx="10">
                  <c:v>TP53</c:v>
                </c:pt>
                <c:pt idx="11">
                  <c:v>KRAS</c:v>
                </c:pt>
                <c:pt idx="12">
                  <c:v>IDH2</c:v>
                </c:pt>
                <c:pt idx="13">
                  <c:v>EZH2</c:v>
                </c:pt>
                <c:pt idx="14">
                  <c:v>NRAS</c:v>
                </c:pt>
                <c:pt idx="15">
                  <c:v>ERBB4</c:v>
                </c:pt>
                <c:pt idx="16">
                  <c:v>SUZ12</c:v>
                </c:pt>
                <c:pt idx="17">
                  <c:v>CUX1</c:v>
                </c:pt>
                <c:pt idx="18">
                  <c:v>BCOR</c:v>
                </c:pt>
                <c:pt idx="19">
                  <c:v>SF3B1</c:v>
                </c:pt>
                <c:pt idx="20">
                  <c:v>WT1</c:v>
                </c:pt>
                <c:pt idx="21">
                  <c:v>NPM1</c:v>
                </c:pt>
                <c:pt idx="22">
                  <c:v>FLT3</c:v>
                </c:pt>
                <c:pt idx="23">
                  <c:v>KDM6A</c:v>
                </c:pt>
                <c:pt idx="24">
                  <c:v>MLL</c:v>
                </c:pt>
                <c:pt idx="25">
                  <c:v>SETBP1</c:v>
                </c:pt>
                <c:pt idx="26">
                  <c:v>CEBPA</c:v>
                </c:pt>
                <c:pt idx="27">
                  <c:v>ETV6</c:v>
                </c:pt>
                <c:pt idx="28">
                  <c:v>GLI2</c:v>
                </c:pt>
                <c:pt idx="29">
                  <c:v>DDX41</c:v>
                </c:pt>
                <c:pt idx="30">
                  <c:v>DHX29</c:v>
                </c:pt>
                <c:pt idx="31">
                  <c:v>EED</c:v>
                </c:pt>
                <c:pt idx="32">
                  <c:v>CALR</c:v>
                </c:pt>
                <c:pt idx="33">
                  <c:v>CSF1R</c:v>
                </c:pt>
                <c:pt idx="34">
                  <c:v>PTPN11</c:v>
                </c:pt>
                <c:pt idx="35">
                  <c:v>GPR98</c:v>
                </c:pt>
                <c:pt idx="36">
                  <c:v>PHF6</c:v>
                </c:pt>
                <c:pt idx="37">
                  <c:v>NF1</c:v>
                </c:pt>
                <c:pt idx="38">
                  <c:v>SMC3</c:v>
                </c:pt>
                <c:pt idx="39">
                  <c:v>ZRSR2</c:v>
                </c:pt>
              </c:strCache>
            </c:strRef>
          </c:cat>
          <c:val>
            <c:numRef>
              <c:f>'concurrent mutations'!$B$52:$B$91</c:f>
              <c:numCache>
                <c:formatCode>General</c:formatCode>
                <c:ptCount val="40"/>
                <c:pt idx="0">
                  <c:v>11</c:v>
                </c:pt>
                <c:pt idx="1">
                  <c:v>8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6</c:v>
                </c:pt>
                <c:pt idx="6">
                  <c:v>5</c:v>
                </c:pt>
                <c:pt idx="7">
                  <c:v>5</c:v>
                </c:pt>
                <c:pt idx="8">
                  <c:v>5</c:v>
                </c:pt>
                <c:pt idx="9">
                  <c:v>4</c:v>
                </c:pt>
                <c:pt idx="10">
                  <c:v>4</c:v>
                </c:pt>
                <c:pt idx="11">
                  <c:v>4</c:v>
                </c:pt>
                <c:pt idx="12">
                  <c:v>3</c:v>
                </c:pt>
                <c:pt idx="13">
                  <c:v>3</c:v>
                </c:pt>
                <c:pt idx="14">
                  <c:v>2</c:v>
                </c:pt>
                <c:pt idx="15">
                  <c:v>2</c:v>
                </c:pt>
                <c:pt idx="16">
                  <c:v>2</c:v>
                </c:pt>
                <c:pt idx="17">
                  <c:v>2</c:v>
                </c:pt>
                <c:pt idx="18">
                  <c:v>2</c:v>
                </c:pt>
                <c:pt idx="19">
                  <c:v>2</c:v>
                </c:pt>
                <c:pt idx="20">
                  <c:v>2</c:v>
                </c:pt>
                <c:pt idx="21">
                  <c:v>2</c:v>
                </c:pt>
                <c:pt idx="22">
                  <c:v>2</c:v>
                </c:pt>
                <c:pt idx="23">
                  <c:v>1</c:v>
                </c:pt>
                <c:pt idx="24">
                  <c:v>1</c:v>
                </c:pt>
                <c:pt idx="25">
                  <c:v>1</c:v>
                </c:pt>
                <c:pt idx="26">
                  <c:v>1</c:v>
                </c:pt>
                <c:pt idx="27">
                  <c:v>1</c:v>
                </c:pt>
                <c:pt idx="28">
                  <c:v>1</c:v>
                </c:pt>
                <c:pt idx="29">
                  <c:v>1</c:v>
                </c:pt>
                <c:pt idx="30">
                  <c:v>1</c:v>
                </c:pt>
                <c:pt idx="31">
                  <c:v>1</c:v>
                </c:pt>
                <c:pt idx="32">
                  <c:v>1</c:v>
                </c:pt>
                <c:pt idx="33">
                  <c:v>1</c:v>
                </c:pt>
                <c:pt idx="34">
                  <c:v>1</c:v>
                </c:pt>
                <c:pt idx="35">
                  <c:v>1</c:v>
                </c:pt>
                <c:pt idx="36">
                  <c:v>1</c:v>
                </c:pt>
                <c:pt idx="37">
                  <c:v>1</c:v>
                </c:pt>
                <c:pt idx="38">
                  <c:v>1</c:v>
                </c:pt>
                <c:pt idx="39">
                  <c:v>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64407040"/>
        <c:axId val="64408576"/>
      </c:barChart>
      <c:catAx>
        <c:axId val="64407040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000" b="1">
                <a:latin typeface="Arial" panose="020B0604020202020204" pitchFamily="34" charset="0"/>
                <a:cs typeface="Arial" panose="020B0604020202020204" pitchFamily="34" charset="0"/>
              </a:defRPr>
            </a:pPr>
            <a:endParaRPr lang="en-US"/>
          </a:p>
        </c:txPr>
        <c:crossAx val="64408576"/>
        <c:crosses val="autoZero"/>
        <c:auto val="1"/>
        <c:lblAlgn val="ctr"/>
        <c:lblOffset val="100"/>
        <c:noMultiLvlLbl val="0"/>
      </c:catAx>
      <c:valAx>
        <c:axId val="64408576"/>
        <c:scaling>
          <c:orientation val="minMax"/>
        </c:scaling>
        <c:delete val="0"/>
        <c:axPos val="l"/>
        <c:majorGridlines>
          <c:spPr>
            <a:ln>
              <a:noFill/>
            </a:ln>
          </c:spPr>
        </c:majorGridlines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 b="1">
                <a:latin typeface="Arial" panose="020B0604020202020204" pitchFamily="34" charset="0"/>
                <a:cs typeface="Arial" panose="020B0604020202020204" pitchFamily="34" charset="0"/>
              </a:defRPr>
            </a:pPr>
            <a:endParaRPr lang="en-US"/>
          </a:p>
        </c:txPr>
        <c:crossAx val="64407040"/>
        <c:crosses val="autoZero"/>
        <c:crossBetween val="between"/>
      </c:valAx>
      <c:spPr>
        <a:noFill/>
      </c:spPr>
    </c:plotArea>
    <c:plotVisOnly val="1"/>
    <c:dispBlanksAs val="gap"/>
    <c:showDLblsOverMax val="0"/>
  </c:chart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4/26/2016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4/26/2016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4/26/2016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4/26/2016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hart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29404230"/>
              </p:ext>
            </p:extLst>
          </p:nvPr>
        </p:nvGraphicFramePr>
        <p:xfrm>
          <a:off x="838200" y="1143000"/>
          <a:ext cx="7924800" cy="5410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TextBox 5"/>
          <p:cNvSpPr txBox="1"/>
          <p:nvPr/>
        </p:nvSpPr>
        <p:spPr>
          <a:xfrm rot="16200000">
            <a:off x="-1413409" y="3207564"/>
            <a:ext cx="427072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Number of mutated patients</a:t>
            </a:r>
            <a:endParaRPr lang="en-US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91119" y="190924"/>
            <a:ext cx="286168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Supplemental figure 2</a:t>
            </a:r>
            <a:endParaRPr 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5875040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7</Words>
  <Application>Microsoft Office PowerPoint</Application>
  <PresentationFormat>On-screen Show (4:3)</PresentationFormat>
  <Paragraphs>2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Visconte, Valeria</cp:lastModifiedBy>
  <cp:revision>5</cp:revision>
  <dcterms:created xsi:type="dcterms:W3CDTF">2006-08-16T00:00:00Z</dcterms:created>
  <dcterms:modified xsi:type="dcterms:W3CDTF">2016-04-26T21:28:38Z</dcterms:modified>
</cp:coreProperties>
</file>