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4" r:id="rId2"/>
    <p:sldId id="258" r:id="rId3"/>
    <p:sldId id="283" r:id="rId4"/>
    <p:sldId id="273" r:id="rId5"/>
    <p:sldId id="281" r:id="rId6"/>
    <p:sldId id="282" r:id="rId7"/>
    <p:sldId id="280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88" d="100"/>
          <a:sy n="88" d="100"/>
        </p:scale>
        <p:origin x="-1884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9AD9D-93AC-402B-9A38-621DB1BBEC10}" type="datetimeFigureOut">
              <a:rPr lang="en-US" smtClean="0"/>
              <a:pPr/>
              <a:t>1/31/2018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CB588-B787-40D1-9343-080C74BFE5A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2466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CB588-B787-40D1-9343-080C74BFE5A2}" type="slidenum">
              <a:rPr lang="en-IN" smtClean="0"/>
              <a:pPr/>
              <a:t>5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E0825-C9D9-4416-8F40-90BF0D0EF5A3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7C6E-AF4A-4D31-B1F0-70406275B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E0825-C9D9-4416-8F40-90BF0D0EF5A3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7C6E-AF4A-4D31-B1F0-70406275B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E0825-C9D9-4416-8F40-90BF0D0EF5A3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7C6E-AF4A-4D31-B1F0-70406275B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E0825-C9D9-4416-8F40-90BF0D0EF5A3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7C6E-AF4A-4D31-B1F0-70406275B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E0825-C9D9-4416-8F40-90BF0D0EF5A3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7C6E-AF4A-4D31-B1F0-70406275B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E0825-C9D9-4416-8F40-90BF0D0EF5A3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7C6E-AF4A-4D31-B1F0-70406275B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E0825-C9D9-4416-8F40-90BF0D0EF5A3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7C6E-AF4A-4D31-B1F0-70406275B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E0825-C9D9-4416-8F40-90BF0D0EF5A3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7C6E-AF4A-4D31-B1F0-70406275B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E0825-C9D9-4416-8F40-90BF0D0EF5A3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7C6E-AF4A-4D31-B1F0-70406275B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E0825-C9D9-4416-8F40-90BF0D0EF5A3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7C6E-AF4A-4D31-B1F0-70406275B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E0825-C9D9-4416-8F40-90BF0D0EF5A3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7C6E-AF4A-4D31-B1F0-70406275B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E0825-C9D9-4416-8F40-90BF0D0EF5A3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77C6E-AF4A-4D31-B1F0-70406275B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47A323D7-115A-44AA-8AF9-8A03E9E20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6850" y="304800"/>
            <a:ext cx="3924300" cy="457200"/>
          </a:xfrm>
        </p:spPr>
        <p:txBody>
          <a:bodyPr>
            <a:noAutofit/>
          </a:bodyPr>
          <a:lstStyle/>
          <a:p>
            <a:r>
              <a:rPr lang="en-US" sz="2600" dirty="0"/>
              <a:t>Supplementary information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E552D09-DBF9-447E-9577-9C53CA028106}"/>
              </a:ext>
            </a:extLst>
          </p:cNvPr>
          <p:cNvSpPr/>
          <p:nvPr/>
        </p:nvSpPr>
        <p:spPr>
          <a:xfrm>
            <a:off x="457200" y="1582875"/>
            <a:ext cx="5943600" cy="1555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KIX domain of AtMed15a, a Mediator subunit, is required for its interaction with different proteins</a:t>
            </a:r>
          </a:p>
          <a:p>
            <a:pPr algn="ctr"/>
            <a:endParaRPr lang="en-US" sz="1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Vinay Kumar,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Mohd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 Waseem, Nidhi Dwivedi,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Sourobh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Maji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, Angad Kumar, Jitendra K. Thakur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IN" sz="1200" dirty="0">
              <a:latin typeface="Times New Roman" panose="02020603050405020304" pitchFamily="18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IN" sz="1200" dirty="0">
                <a:latin typeface="Times New Roman" panose="0202060305040502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National Institute of Plant Genome Research; </a:t>
            </a:r>
            <a:r>
              <a:rPr lang="en-IN" sz="1200" dirty="0" err="1">
                <a:latin typeface="Times New Roman" panose="0202060305040502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Aruna</a:t>
            </a:r>
            <a:r>
              <a:rPr lang="en-IN" sz="1200" dirty="0">
                <a:latin typeface="Times New Roman" panose="0202060305040502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 Asaf Ali Marg; New Delhi, India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934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685800" y="6172200"/>
            <a:ext cx="541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cs typeface="Times New Roman" panose="02020603050405020304" pitchFamily="18" charset="0"/>
              </a:rPr>
              <a:t>Figure S1</a:t>
            </a:r>
            <a:r>
              <a:rPr lang="en-US" sz="1200" b="1" dirty="0"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cs typeface="Times New Roman" panose="02020603050405020304" pitchFamily="18" charset="0"/>
              </a:rPr>
              <a:t>Expression </a:t>
            </a:r>
            <a:r>
              <a:rPr lang="en-US" sz="1200" dirty="0">
                <a:cs typeface="Times New Roman" panose="02020603050405020304" pitchFamily="18" charset="0"/>
              </a:rPr>
              <a:t>and </a:t>
            </a:r>
            <a:r>
              <a:rPr lang="en-US" sz="1200" dirty="0" smtClean="0">
                <a:cs typeface="Times New Roman" panose="02020603050405020304" pitchFamily="18" charset="0"/>
              </a:rPr>
              <a:t>auto-activation analyses of AtMed15a </a:t>
            </a:r>
            <a:r>
              <a:rPr lang="en-US" sz="1200" dirty="0">
                <a:cs typeface="Times New Roman" panose="02020603050405020304" pitchFamily="18" charset="0"/>
              </a:rPr>
              <a:t>KIX </a:t>
            </a:r>
            <a:r>
              <a:rPr lang="en-US" sz="1200" dirty="0" smtClean="0">
                <a:cs typeface="Times New Roman" panose="02020603050405020304" pitchFamily="18" charset="0"/>
              </a:rPr>
              <a:t>bait. (A) Tissue-specific gene expression pattern of </a:t>
            </a:r>
            <a:r>
              <a:rPr lang="en-US" sz="1200" i="1" dirty="0" smtClean="0">
                <a:cs typeface="Times New Roman" panose="02020603050405020304" pitchFamily="18" charset="0"/>
              </a:rPr>
              <a:t>AtMed15</a:t>
            </a:r>
            <a:r>
              <a:rPr lang="en-US" sz="1200" dirty="0" smtClean="0"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cs typeface="Times New Roman" panose="02020603050405020304" pitchFamily="18" charset="0"/>
              </a:rPr>
              <a:t>paralogs</a:t>
            </a:r>
            <a:r>
              <a:rPr lang="en-US" sz="1200" dirty="0" smtClean="0">
                <a:cs typeface="Times New Roman" panose="02020603050405020304" pitchFamily="18" charset="0"/>
              </a:rPr>
              <a:t>. (B) </a:t>
            </a:r>
            <a:r>
              <a:rPr lang="en-US" sz="1200" dirty="0">
                <a:cs typeface="Times New Roman" panose="02020603050405020304" pitchFamily="18" charset="0"/>
              </a:rPr>
              <a:t>Western </a:t>
            </a:r>
            <a:r>
              <a:rPr lang="en-US" sz="1200" dirty="0" smtClean="0">
                <a:cs typeface="Times New Roman" panose="02020603050405020304" pitchFamily="18" charset="0"/>
              </a:rPr>
              <a:t>blot analysis confirming expression of Myc-Gal4DBD-AtMed15a KIX. Whole cell extract of Y2HGold yeast cells transformed with Gal4DBD-p53 (lane1), Gal4DBD vector alone (lane 2) or Gal4DBD-AtMed15a KIX (lane 3) was resolved by PAGE and subjected to Western blot analysis by using anti </a:t>
            </a:r>
            <a:r>
              <a:rPr lang="en-US" sz="1200" dirty="0" err="1" smtClean="0">
                <a:cs typeface="Times New Roman" panose="02020603050405020304" pitchFamily="18" charset="0"/>
              </a:rPr>
              <a:t>Myc</a:t>
            </a:r>
            <a:r>
              <a:rPr lang="en-US" sz="1200" dirty="0" smtClean="0">
                <a:cs typeface="Times New Roman" panose="02020603050405020304" pitchFamily="18" charset="0"/>
              </a:rPr>
              <a:t>-antibody. Lane 4 has extract from untransformed yeast cells. A band at ~33 </a:t>
            </a:r>
            <a:r>
              <a:rPr lang="en-US" sz="1200" dirty="0" err="1" smtClean="0">
                <a:cs typeface="Times New Roman" panose="02020603050405020304" pitchFamily="18" charset="0"/>
              </a:rPr>
              <a:t>kDa</a:t>
            </a:r>
            <a:r>
              <a:rPr lang="en-US" sz="1200" dirty="0" smtClean="0">
                <a:cs typeface="Times New Roman" panose="02020603050405020304" pitchFamily="18" charset="0"/>
              </a:rPr>
              <a:t> confirms expression of </a:t>
            </a:r>
            <a:r>
              <a:rPr lang="en-US" sz="1200" dirty="0" err="1" smtClean="0">
                <a:cs typeface="Times New Roman" panose="02020603050405020304" pitchFamily="18" charset="0"/>
              </a:rPr>
              <a:t>Myc</a:t>
            </a:r>
            <a:r>
              <a:rPr lang="en-US" sz="1200" dirty="0" smtClean="0">
                <a:cs typeface="Times New Roman" panose="02020603050405020304" pitchFamily="18" charset="0"/>
              </a:rPr>
              <a:t>-tagged Gal4DBD-AtMed15a KIX recombinant protein. (C) Vector (pGBKT7) or pGBKT7-AtMed15a KIX plasmids were transformed into Y2HGold yeast cells and grown on SD </a:t>
            </a:r>
            <a:r>
              <a:rPr lang="en-US" sz="1200" dirty="0" err="1" smtClean="0">
                <a:cs typeface="Times New Roman" panose="02020603050405020304" pitchFamily="18" charset="0"/>
              </a:rPr>
              <a:t>Trp</a:t>
            </a:r>
            <a:r>
              <a:rPr lang="en-US" sz="1200" baseline="30000" dirty="0" smtClean="0">
                <a:cs typeface="Times New Roman" panose="02020603050405020304" pitchFamily="18" charset="0"/>
              </a:rPr>
              <a:t>-</a:t>
            </a:r>
            <a:r>
              <a:rPr lang="en-US" sz="1200" dirty="0" smtClean="0">
                <a:cs typeface="Times New Roman" panose="02020603050405020304" pitchFamily="18" charset="0"/>
              </a:rPr>
              <a:t> and SD </a:t>
            </a:r>
            <a:r>
              <a:rPr lang="en-US" sz="1200" dirty="0" err="1" smtClean="0">
                <a:cs typeface="Times New Roman" panose="02020603050405020304" pitchFamily="18" charset="0"/>
              </a:rPr>
              <a:t>Trp</a:t>
            </a:r>
            <a:r>
              <a:rPr lang="en-US" sz="1200" baseline="30000" dirty="0" smtClean="0">
                <a:cs typeface="Times New Roman" panose="02020603050405020304" pitchFamily="18" charset="0"/>
              </a:rPr>
              <a:t>- </a:t>
            </a:r>
            <a:r>
              <a:rPr lang="en-US" sz="1200" dirty="0" smtClean="0">
                <a:cs typeface="Times New Roman" panose="02020603050405020304" pitchFamily="18" charset="0"/>
              </a:rPr>
              <a:t>/His</a:t>
            </a:r>
            <a:r>
              <a:rPr lang="en-US" sz="1200" baseline="30000" dirty="0" smtClean="0">
                <a:cs typeface="Times New Roman" panose="02020603050405020304" pitchFamily="18" charset="0"/>
              </a:rPr>
              <a:t>-</a:t>
            </a:r>
            <a:r>
              <a:rPr lang="en-US" sz="1200" dirty="0" smtClean="0">
                <a:cs typeface="Times New Roman" panose="02020603050405020304" pitchFamily="18" charset="0"/>
              </a:rPr>
              <a:t>/Ade</a:t>
            </a:r>
            <a:r>
              <a:rPr lang="en-US" sz="1200" baseline="30000" dirty="0" smtClean="0">
                <a:cs typeface="Times New Roman" panose="02020603050405020304" pitchFamily="18" charset="0"/>
              </a:rPr>
              <a:t>-</a:t>
            </a:r>
            <a:r>
              <a:rPr lang="en-US" sz="1200" dirty="0" smtClean="0">
                <a:cs typeface="Times New Roman" pitchFamily="18" charset="0"/>
              </a:rPr>
              <a:t>. BD, vector and BD KIX, pGBKT7-AtMed15a KIX.</a:t>
            </a:r>
            <a:endParaRPr lang="en-US" sz="1200" dirty="0">
              <a:cs typeface="Times New Roman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85800" y="838200"/>
            <a:ext cx="5467350" cy="5093732"/>
            <a:chOff x="685800" y="838200"/>
            <a:chExt cx="5467350" cy="5093732"/>
          </a:xfrm>
        </p:grpSpPr>
        <p:grpSp>
          <p:nvGrpSpPr>
            <p:cNvPr id="6" name="Group 5"/>
            <p:cNvGrpSpPr/>
            <p:nvPr/>
          </p:nvGrpSpPr>
          <p:grpSpPr>
            <a:xfrm>
              <a:off x="762000" y="838200"/>
              <a:ext cx="3143528" cy="2362200"/>
              <a:chOff x="1047472" y="838200"/>
              <a:chExt cx="3143528" cy="2362200"/>
            </a:xfrm>
          </p:grpSpPr>
          <p:pic>
            <p:nvPicPr>
              <p:cNvPr id="2" name="Picture 2" descr="C:\Users\Vinay\Desktop\Vinay (1).tiff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08044" y="1066800"/>
                <a:ext cx="2782956" cy="2133600"/>
              </a:xfrm>
              <a:prstGeom prst="rect">
                <a:avLst/>
              </a:prstGeom>
              <a:noFill/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1047472" y="838200"/>
                <a:ext cx="3241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A</a:t>
                </a:r>
                <a:endParaRPr lang="en-US" b="1" dirty="0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85800" y="3581400"/>
              <a:ext cx="5467350" cy="2350532"/>
              <a:chOff x="685800" y="3821668"/>
              <a:chExt cx="5467350" cy="2350532"/>
            </a:xfrm>
          </p:grpSpPr>
          <p:pic>
            <p:nvPicPr>
              <p:cNvPr id="1026" name="Picture 2" descr="C:\Users\admin\Desktop\AtMed15a Manuscript\Supplementary figures 1-6\Supplementary figures 1.t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336" b="10543"/>
              <a:stretch>
                <a:fillRect/>
              </a:stretch>
            </p:blipFill>
            <p:spPr bwMode="auto">
              <a:xfrm>
                <a:off x="685800" y="3962400"/>
                <a:ext cx="5467350" cy="2209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762000" y="3821668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B</a:t>
                </a:r>
                <a:endParaRPr lang="en-US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200400" y="3821668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C</a:t>
                </a:r>
                <a:endParaRPr lang="en-US" b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07919" y="7524089"/>
            <a:ext cx="6042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cs typeface="Times New Roman" panose="02020603050405020304" pitchFamily="18" charset="0"/>
              </a:rPr>
              <a:t>Figure S2.  </a:t>
            </a:r>
            <a:r>
              <a:rPr lang="en-US" sz="1200" dirty="0">
                <a:cs typeface="Times New Roman" panose="02020603050405020304" pitchFamily="18" charset="0"/>
              </a:rPr>
              <a:t>Prediction of protein binding region and </a:t>
            </a:r>
            <a:r>
              <a:rPr lang="en-US" sz="1200" dirty="0" smtClean="0">
                <a:cs typeface="Times New Roman" panose="02020603050405020304" pitchFamily="18" charset="0"/>
              </a:rPr>
              <a:t>9aa TADs in </a:t>
            </a:r>
            <a:r>
              <a:rPr lang="en-US" sz="1200" dirty="0">
                <a:cs typeface="Times New Roman" panose="02020603050405020304" pitchFamily="18" charset="0"/>
              </a:rPr>
              <a:t>MYB63.</a:t>
            </a:r>
            <a:r>
              <a:rPr lang="en-US" sz="1200" b="1" dirty="0">
                <a:cs typeface="Times New Roman" panose="02020603050405020304" pitchFamily="18" charset="0"/>
              </a:rPr>
              <a:t> </a:t>
            </a:r>
            <a:r>
              <a:rPr lang="en-US" sz="1200" dirty="0">
                <a:cs typeface="Times New Roman" panose="02020603050405020304" pitchFamily="18" charset="0"/>
              </a:rPr>
              <a:t>(A) </a:t>
            </a:r>
            <a:r>
              <a:rPr lang="en-US" sz="1200" dirty="0" smtClean="0">
                <a:cs typeface="Times New Roman" panose="02020603050405020304" pitchFamily="18" charset="0"/>
              </a:rPr>
              <a:t>Model </a:t>
            </a:r>
            <a:r>
              <a:rPr lang="en-US" sz="1200" dirty="0">
                <a:cs typeface="Times New Roman" panose="02020603050405020304" pitchFamily="18" charset="0"/>
              </a:rPr>
              <a:t>of MYB63 was generated through Phyre2 server </a:t>
            </a:r>
            <a:r>
              <a:rPr lang="en-US" sz="1200" dirty="0" smtClean="0">
                <a:cs typeface="Times New Roman" panose="02020603050405020304" pitchFamily="18" charset="0"/>
              </a:rPr>
              <a:t> and visualized </a:t>
            </a:r>
            <a:r>
              <a:rPr lang="en-US" sz="1200" dirty="0">
                <a:cs typeface="Times New Roman" panose="02020603050405020304" pitchFamily="18" charset="0"/>
              </a:rPr>
              <a:t>in </a:t>
            </a:r>
            <a:r>
              <a:rPr lang="en-US" sz="1200" dirty="0" err="1">
                <a:cs typeface="Times New Roman" panose="02020603050405020304" pitchFamily="18" charset="0"/>
              </a:rPr>
              <a:t>PyMOL</a:t>
            </a:r>
            <a:r>
              <a:rPr lang="en-US" sz="1200" dirty="0">
                <a:cs typeface="Times New Roman" panose="02020603050405020304" pitchFamily="18" charset="0"/>
              </a:rPr>
              <a:t>. (B) Protein binding region was predicted using ANCHOR. (C) </a:t>
            </a:r>
            <a:r>
              <a:rPr lang="en-IN" sz="1200" dirty="0">
                <a:cs typeface="Times New Roman" panose="02020603050405020304" pitchFamily="18" charset="0"/>
              </a:rPr>
              <a:t>9aaTADs were </a:t>
            </a:r>
            <a:r>
              <a:rPr lang="en-IN" sz="1200" dirty="0" smtClean="0">
                <a:cs typeface="Times New Roman" panose="02020603050405020304" pitchFamily="18" charset="0"/>
              </a:rPr>
              <a:t>predicted </a:t>
            </a:r>
            <a:r>
              <a:rPr lang="en-IN" sz="1200" dirty="0">
                <a:cs typeface="Times New Roman" panose="02020603050405020304" pitchFamily="18" charset="0"/>
              </a:rPr>
              <a:t>by 9aaTAD Prediction Tool</a:t>
            </a:r>
            <a:r>
              <a:rPr lang="en-IN" sz="1200" dirty="0" smtClean="0">
                <a:cs typeface="Times New Roman" panose="02020603050405020304" pitchFamily="18" charset="0"/>
              </a:rPr>
              <a:t>. In the upper panel, predicted 9aa TADs are highlighted. In the lower panel, present match of each of 9aa TADs are shown.</a:t>
            </a:r>
            <a:endParaRPr lang="en-US" sz="1200" dirty="0">
              <a:cs typeface="Times New Roman" panose="02020603050405020304" pitchFamily="18" charset="0"/>
            </a:endParaRPr>
          </a:p>
          <a:p>
            <a:endParaRPr lang="en-US" sz="1200" dirty="0"/>
          </a:p>
        </p:txBody>
      </p:sp>
      <p:pic>
        <p:nvPicPr>
          <p:cNvPr id="2050" name="Picture 2" descr="C:\Users\admin\Desktop\AtMed15a Manuscript\Supplementary figures 1-6\Supplementary figures 3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683568"/>
            <a:ext cx="5284788" cy="656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55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96024" y="6785257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1400" dirty="0"/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19100" y="7419912"/>
            <a:ext cx="601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cs typeface="Times New Roman" panose="02020603050405020304" pitchFamily="18" charset="0"/>
              </a:rPr>
              <a:t>Figure S3. </a:t>
            </a:r>
            <a:r>
              <a:rPr lang="en-US" sz="1200" dirty="0">
                <a:cs typeface="Times New Roman" panose="02020603050405020304" pitchFamily="18" charset="0"/>
              </a:rPr>
              <a:t>Validation of homology models of AtMed15a KIX and </a:t>
            </a:r>
            <a:r>
              <a:rPr lang="en-US" sz="1200" dirty="0" smtClean="0">
                <a:cs typeface="Times New Roman" panose="02020603050405020304" pitchFamily="18" charset="0"/>
              </a:rPr>
              <a:t>MYB63. </a:t>
            </a:r>
            <a:r>
              <a:rPr lang="en-US" sz="1200" dirty="0">
                <a:cs typeface="Times New Roman" panose="02020603050405020304" pitchFamily="18" charset="0"/>
              </a:rPr>
              <a:t>(A) </a:t>
            </a:r>
            <a:r>
              <a:rPr lang="en-US" sz="1200" dirty="0" err="1">
                <a:cs typeface="Times New Roman" panose="02020603050405020304" pitchFamily="18" charset="0"/>
              </a:rPr>
              <a:t>Ramachandran</a:t>
            </a:r>
            <a:r>
              <a:rPr lang="en-US" sz="1200" dirty="0">
                <a:cs typeface="Times New Roman" panose="02020603050405020304" pitchFamily="18" charset="0"/>
              </a:rPr>
              <a:t> plot (RAMPAGE) </a:t>
            </a:r>
            <a:r>
              <a:rPr lang="en-US" sz="1200" dirty="0" smtClean="0">
                <a:cs typeface="Times New Roman" panose="02020603050405020304" pitchFamily="18" charset="0"/>
              </a:rPr>
              <a:t>showing </a:t>
            </a:r>
            <a:r>
              <a:rPr lang="en-US" sz="1200" dirty="0">
                <a:cs typeface="Times New Roman" panose="02020603050405020304" pitchFamily="18" charset="0"/>
              </a:rPr>
              <a:t>90% residues of the predicted model of AtMed15a KIX </a:t>
            </a:r>
            <a:r>
              <a:rPr lang="en-US" sz="1200" dirty="0" smtClean="0">
                <a:cs typeface="Times New Roman" panose="02020603050405020304" pitchFamily="18" charset="0"/>
              </a:rPr>
              <a:t>residing </a:t>
            </a:r>
            <a:r>
              <a:rPr lang="en-US" sz="1200" dirty="0">
                <a:cs typeface="Times New Roman" panose="02020603050405020304" pitchFamily="18" charset="0"/>
              </a:rPr>
              <a:t>in </a:t>
            </a:r>
            <a:r>
              <a:rPr lang="en-US" sz="1200" dirty="0" smtClean="0">
                <a:cs typeface="Times New Roman" panose="02020603050405020304" pitchFamily="18" charset="0"/>
              </a:rPr>
              <a:t>the favored </a:t>
            </a:r>
            <a:r>
              <a:rPr lang="en-US" sz="1200" dirty="0">
                <a:cs typeface="Times New Roman" panose="02020603050405020304" pitchFamily="18" charset="0"/>
              </a:rPr>
              <a:t>region (B) ERRAT plot </a:t>
            </a:r>
            <a:r>
              <a:rPr lang="en-US" sz="1200" dirty="0" smtClean="0">
                <a:cs typeface="Times New Roman" panose="02020603050405020304" pitchFamily="18" charset="0"/>
              </a:rPr>
              <a:t>showing </a:t>
            </a:r>
            <a:r>
              <a:rPr lang="en-US" sz="1200" dirty="0">
                <a:cs typeface="Times New Roman" panose="02020603050405020304" pitchFamily="18" charset="0"/>
              </a:rPr>
              <a:t>overall quality factor of the predicted model of AtMed15a </a:t>
            </a:r>
            <a:r>
              <a:rPr lang="en-US" sz="1200" dirty="0" smtClean="0">
                <a:cs typeface="Times New Roman" panose="02020603050405020304" pitchFamily="18" charset="0"/>
              </a:rPr>
              <a:t>KIX (C</a:t>
            </a:r>
            <a:r>
              <a:rPr lang="en-US" sz="1200" dirty="0"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cs typeface="Times New Roman" panose="02020603050405020304" pitchFamily="18" charset="0"/>
              </a:rPr>
              <a:t>Ramachandran</a:t>
            </a:r>
            <a:r>
              <a:rPr lang="en-US" sz="1200" dirty="0">
                <a:cs typeface="Times New Roman" panose="02020603050405020304" pitchFamily="18" charset="0"/>
              </a:rPr>
              <a:t> plot </a:t>
            </a:r>
            <a:r>
              <a:rPr lang="en-US" sz="1200" dirty="0" smtClean="0">
                <a:cs typeface="Times New Roman" panose="02020603050405020304" pitchFamily="18" charset="0"/>
              </a:rPr>
              <a:t>showing 84</a:t>
            </a:r>
            <a:r>
              <a:rPr lang="en-US" sz="1200" dirty="0">
                <a:cs typeface="Times New Roman" panose="02020603050405020304" pitchFamily="18" charset="0"/>
              </a:rPr>
              <a:t>% residues of the predicted model of MYB63 </a:t>
            </a:r>
            <a:r>
              <a:rPr lang="en-US" sz="1200" dirty="0" smtClean="0">
                <a:cs typeface="Times New Roman" panose="02020603050405020304" pitchFamily="18" charset="0"/>
              </a:rPr>
              <a:t>residing in the </a:t>
            </a:r>
            <a:r>
              <a:rPr lang="en-US" sz="1200" dirty="0">
                <a:cs typeface="Times New Roman" panose="02020603050405020304" pitchFamily="18" charset="0"/>
              </a:rPr>
              <a:t>favored region (D) ERRAT plot </a:t>
            </a:r>
            <a:r>
              <a:rPr lang="en-US" sz="1200" dirty="0" smtClean="0">
                <a:cs typeface="Times New Roman" panose="02020603050405020304" pitchFamily="18" charset="0"/>
              </a:rPr>
              <a:t>showing </a:t>
            </a:r>
            <a:r>
              <a:rPr lang="en-US" sz="1200" dirty="0">
                <a:cs typeface="Times New Roman" panose="02020603050405020304" pitchFamily="18" charset="0"/>
              </a:rPr>
              <a:t>overall quality factor of the predicted model of </a:t>
            </a:r>
            <a:r>
              <a:rPr lang="en-US" sz="1200" dirty="0" smtClean="0">
                <a:cs typeface="Times New Roman" panose="02020603050405020304" pitchFamily="18" charset="0"/>
              </a:rPr>
              <a:t>MYB63.  </a:t>
            </a:r>
            <a:endParaRPr lang="en-US" sz="1200" dirty="0"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admin\Desktop\AtMed15a Manuscript\Supplementary figures 1-6\Supplementary figures 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73" y="827584"/>
            <a:ext cx="5300340" cy="583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6750" y="4637355"/>
            <a:ext cx="5524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4.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Interacting residues in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mCBP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KIX-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cMyb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complex.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PDB structure of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mCBP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KIX bound to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cMyb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visualized in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PyMOL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(B) Interacting residues of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mCBP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KIX-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cMYB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analyzed using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PDBsum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7" name="Picture 2" descr="C:\Users\admin\Desktop\AtMed15a Manuscript\Supplementary figures 1-6\Supplementary figures 4_edit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5" y="899592"/>
            <a:ext cx="5340350" cy="327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993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18552" y="6216317"/>
            <a:ext cx="5704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cs typeface="Times New Roman" panose="02020603050405020304" pitchFamily="18" charset="0"/>
              </a:rPr>
              <a:t>Figure S5</a:t>
            </a:r>
            <a:r>
              <a:rPr lang="en-US" sz="1200" b="1" dirty="0">
                <a:cs typeface="Times New Roman" panose="02020603050405020304" pitchFamily="18" charset="0"/>
              </a:rPr>
              <a:t>.  </a:t>
            </a:r>
            <a:r>
              <a:rPr lang="en-US" sz="1200" dirty="0">
                <a:cs typeface="Times New Roman" panose="02020603050405020304" pitchFamily="18" charset="0"/>
              </a:rPr>
              <a:t>Prediction of interacting residues in AtMed15a KIX-</a:t>
            </a:r>
            <a:r>
              <a:rPr lang="en-US" sz="1200" dirty="0" err="1">
                <a:cs typeface="Times New Roman" panose="02020603050405020304" pitchFamily="18" charset="0"/>
              </a:rPr>
              <a:t>cMyb</a:t>
            </a:r>
            <a:r>
              <a:rPr lang="en-US" sz="1200" dirty="0">
                <a:cs typeface="Times New Roman" panose="02020603050405020304" pitchFamily="18" charset="0"/>
              </a:rPr>
              <a:t> complex. (A) </a:t>
            </a:r>
            <a:r>
              <a:rPr lang="en-US" sz="1200" dirty="0" err="1">
                <a:cs typeface="Times New Roman" panose="02020603050405020304" pitchFamily="18" charset="0"/>
              </a:rPr>
              <a:t>mCBP</a:t>
            </a:r>
            <a:r>
              <a:rPr lang="en-US" sz="1200" dirty="0">
                <a:cs typeface="Times New Roman" panose="02020603050405020304" pitchFamily="18" charset="0"/>
              </a:rPr>
              <a:t> KIX was replaced with AtMed15a KIX in </a:t>
            </a:r>
            <a:r>
              <a:rPr lang="en-US" sz="1200" dirty="0" err="1">
                <a:cs typeface="Times New Roman" panose="02020603050405020304" pitchFamily="18" charset="0"/>
              </a:rPr>
              <a:t>mCBP</a:t>
            </a:r>
            <a:r>
              <a:rPr lang="en-US" sz="1200" dirty="0">
                <a:cs typeface="Times New Roman" panose="02020603050405020304" pitchFamily="18" charset="0"/>
              </a:rPr>
              <a:t> KIX-</a:t>
            </a:r>
            <a:r>
              <a:rPr lang="en-US" sz="1200" dirty="0" err="1">
                <a:cs typeface="Times New Roman" panose="02020603050405020304" pitchFamily="18" charset="0"/>
              </a:rPr>
              <a:t>cMyb</a:t>
            </a:r>
            <a:r>
              <a:rPr lang="en-US" sz="1200" dirty="0">
                <a:cs typeface="Times New Roman" panose="02020603050405020304" pitchFamily="18" charset="0"/>
              </a:rPr>
              <a:t> complex visualized in </a:t>
            </a:r>
            <a:r>
              <a:rPr lang="en-US" sz="1200" dirty="0" err="1">
                <a:cs typeface="Times New Roman" panose="02020603050405020304" pitchFamily="18" charset="0"/>
              </a:rPr>
              <a:t>PyMOL</a:t>
            </a:r>
            <a:r>
              <a:rPr lang="en-US" sz="1200" dirty="0">
                <a:cs typeface="Times New Roman" panose="02020603050405020304" pitchFamily="18" charset="0"/>
              </a:rPr>
              <a:t>. (B) Interacting residues of AtMed15a KIX-</a:t>
            </a:r>
            <a:r>
              <a:rPr lang="en-US" sz="1200" dirty="0" err="1">
                <a:cs typeface="Times New Roman" panose="02020603050405020304" pitchFamily="18" charset="0"/>
              </a:rPr>
              <a:t>cMYB</a:t>
            </a:r>
            <a:r>
              <a:rPr lang="en-US" sz="1200" dirty="0">
                <a:cs typeface="Times New Roman" panose="02020603050405020304" pitchFamily="18" charset="0"/>
              </a:rPr>
              <a:t> were analyzed using </a:t>
            </a:r>
            <a:r>
              <a:rPr lang="en-US" sz="1200" dirty="0" err="1">
                <a:cs typeface="Times New Roman" panose="02020603050405020304" pitchFamily="18" charset="0"/>
              </a:rPr>
              <a:t>PDBsum</a:t>
            </a:r>
            <a:r>
              <a:rPr lang="en-US" sz="1200" dirty="0"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26" name="Picture 2" descr="C:\Users\admin\Desktop\Supplementary figures 1-6 (2)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83" y="971600"/>
            <a:ext cx="5678487" cy="434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128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71500" y="4075699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cs typeface="Times New Roman" panose="02020603050405020304" pitchFamily="18" charset="0"/>
              </a:rPr>
              <a:t>Figure S6</a:t>
            </a:r>
            <a:r>
              <a:rPr lang="en-US" sz="1200" b="1" dirty="0">
                <a:cs typeface="Times New Roman" panose="02020603050405020304" pitchFamily="18" charset="0"/>
              </a:rPr>
              <a:t>.  </a:t>
            </a:r>
            <a:r>
              <a:rPr lang="en-US" sz="1200" dirty="0">
                <a:cs typeface="Times New Roman" panose="02020603050405020304" pitchFamily="18" charset="0"/>
              </a:rPr>
              <a:t>Interacting residues in AtMed15a KIX-MYB63 complex. Interacting residues of AtMed15a KIX-MYB63 complex were analyzed using </a:t>
            </a:r>
            <a:r>
              <a:rPr lang="en-US" sz="1200" dirty="0" err="1">
                <a:cs typeface="Times New Roman" panose="02020603050405020304" pitchFamily="18" charset="0"/>
              </a:rPr>
              <a:t>PDBsum</a:t>
            </a:r>
            <a:r>
              <a:rPr lang="en-US" sz="1200" dirty="0"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6146" name="Picture 2" descr="C:\Users\admin\Desktop\AtMed15a Manuscript\Supplementary figures 1-6\Supplementary figures 6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871" y="640454"/>
            <a:ext cx="2193925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298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6073</TotalTime>
  <Words>469</Words>
  <Application>Microsoft Office PowerPoint</Application>
  <PresentationFormat>On-screen Show (4:3)</PresentationFormat>
  <Paragraphs>16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Supplementary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Vinay Kumar</dc:creator>
  <cp:lastModifiedBy>Kazingngala Keishing</cp:lastModifiedBy>
  <cp:revision>502</cp:revision>
  <dcterms:created xsi:type="dcterms:W3CDTF">2017-11-18T16:50:02Z</dcterms:created>
  <dcterms:modified xsi:type="dcterms:W3CDTF">2018-01-31T14:47:39Z</dcterms:modified>
</cp:coreProperties>
</file>