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266" r:id="rId7"/>
    <p:sldId id="267" r:id="rId8"/>
    <p:sldId id="263" r:id="rId9"/>
    <p:sldId id="265"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4660"/>
  </p:normalViewPr>
  <p:slideViewPr>
    <p:cSldViewPr>
      <p:cViewPr>
        <p:scale>
          <a:sx n="100" d="100"/>
          <a:sy n="100" d="100"/>
        </p:scale>
        <p:origin x="-1944" y="-32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85800" y="1676400"/>
            <a:ext cx="7772400" cy="1470025"/>
          </a:xfrm>
        </p:spPr>
        <p:txBody>
          <a:bodyPr/>
          <a:lstStyle>
            <a:lvl1pPr>
              <a:defRPr sz="1600" b="0" smtClean="0"/>
            </a:lvl1pPr>
          </a:lstStyle>
          <a:p>
            <a:pPr lvl="0"/>
            <a:r>
              <a:rPr lang="en-US" altLang="en-US" noProof="0"/>
              <a:t>Click to edit Master title style</a:t>
            </a:r>
          </a:p>
        </p:txBody>
      </p:sp>
      <p:sp>
        <p:nvSpPr>
          <p:cNvPr id="24579" name="Rectangle 3"/>
          <p:cNvSpPr>
            <a:spLocks noGrp="1" noChangeArrowheads="1"/>
          </p:cNvSpPr>
          <p:nvPr>
            <p:ph type="subTitle" idx="1"/>
          </p:nvPr>
        </p:nvSpPr>
        <p:spPr>
          <a:xfrm>
            <a:off x="1371600" y="3886200"/>
            <a:ext cx="6400800" cy="1752600"/>
          </a:xfrm>
        </p:spPr>
        <p:txBody>
          <a:bodyPr/>
          <a:lstStyle>
            <a:lvl1pPr marL="0" indent="0">
              <a:buFontTx/>
              <a:buNone/>
              <a:defRPr sz="1000" smtClean="0"/>
            </a:lvl1pPr>
          </a:lstStyle>
          <a:p>
            <a:pPr lvl="0"/>
            <a:r>
              <a:rPr lang="en-US" altLang="en-US" noProof="0"/>
              <a:t>Click to edit Master subtitle style</a:t>
            </a:r>
          </a:p>
        </p:txBody>
      </p:sp>
      <p:pic>
        <p:nvPicPr>
          <p:cNvPr id="24583" name="Picture 7" descr="JAMANetwork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 y="5942013"/>
            <a:ext cx="2819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Text Box 6"/>
          <p:cNvSpPr txBox="1">
            <a:spLocks noChangeArrowheads="1"/>
          </p:cNvSpPr>
          <p:nvPr userDrawn="1"/>
        </p:nvSpPr>
        <p:spPr bwMode="auto">
          <a:xfrm>
            <a:off x="152400" y="6400800"/>
            <a:ext cx="3886200" cy="304800"/>
          </a:xfrm>
          <a:prstGeom prst="rect">
            <a:avLst/>
          </a:prstGeom>
          <a:noFill/>
          <a:ln w="9525">
            <a:noFill/>
            <a:miter lim="800000"/>
            <a:headEnd/>
            <a:tailEnd/>
          </a:ln>
        </p:spPr>
        <p:txBody>
          <a:bodyPr>
            <a:spAutoFit/>
          </a:bodyPr>
          <a:lstStyle/>
          <a:p>
            <a:pPr>
              <a:spcBef>
                <a:spcPct val="50000"/>
              </a:spcBef>
              <a:defRPr/>
            </a:pPr>
            <a:r>
              <a:rPr lang="en-US" sz="1400">
                <a:cs typeface="Arial" charset="0"/>
              </a:rPr>
              <a:t>Copyright restrictions may apply</a:t>
            </a:r>
          </a:p>
        </p:txBody>
      </p:sp>
      <p:pic>
        <p:nvPicPr>
          <p:cNvPr id="24585" name="Picture 9" descr="JAMA"/>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638800" y="6019800"/>
            <a:ext cx="3276600" cy="7223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454253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132240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41647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34523370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51090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99737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08144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61647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906840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97092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6119051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457200" y="1600200"/>
            <a:ext cx="81534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31" name="Picture 7" descr="JAMANetwork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228600" y="5942013"/>
            <a:ext cx="2819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Text Box 6"/>
          <p:cNvSpPr txBox="1">
            <a:spLocks noChangeArrowheads="1"/>
          </p:cNvSpPr>
          <p:nvPr userDrawn="1"/>
        </p:nvSpPr>
        <p:spPr bwMode="auto">
          <a:xfrm>
            <a:off x="152400" y="6400800"/>
            <a:ext cx="3886200" cy="304800"/>
          </a:xfrm>
          <a:prstGeom prst="rect">
            <a:avLst/>
          </a:prstGeom>
          <a:noFill/>
          <a:ln w="9525">
            <a:noFill/>
            <a:miter lim="800000"/>
            <a:headEnd/>
            <a:tailEnd/>
          </a:ln>
        </p:spPr>
        <p:txBody>
          <a:bodyPr>
            <a:spAutoFit/>
          </a:bodyPr>
          <a:lstStyle/>
          <a:p>
            <a:pPr>
              <a:spcBef>
                <a:spcPct val="50000"/>
              </a:spcBef>
              <a:defRPr/>
            </a:pPr>
            <a:r>
              <a:rPr lang="en-US" sz="1400">
                <a:cs typeface="Arial" charset="0"/>
              </a:rPr>
              <a:t>Copyright restrictions may apply</a:t>
            </a:r>
          </a:p>
        </p:txBody>
      </p:sp>
      <p:pic>
        <p:nvPicPr>
          <p:cNvPr id="1034" name="Picture 10" descr="JAMA"/>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5638800" y="6019800"/>
            <a:ext cx="3276600" cy="722313"/>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2800" b="1">
          <a:solidFill>
            <a:schemeClr val="tx2"/>
          </a:solidFill>
          <a:latin typeface="+mj-lt"/>
          <a:ea typeface="+mj-ea"/>
          <a:cs typeface="+mj-cs"/>
        </a:defRPr>
      </a:lvl1pPr>
      <a:lvl2pPr algn="ctr" rtl="0" eaLnBrk="0" fontAlgn="base" hangingPunct="0">
        <a:spcBef>
          <a:spcPct val="0"/>
        </a:spcBef>
        <a:spcAft>
          <a:spcPct val="0"/>
        </a:spcAft>
        <a:defRPr sz="2800" b="1">
          <a:solidFill>
            <a:schemeClr val="tx2"/>
          </a:solidFill>
          <a:latin typeface="Arial" charset="0"/>
        </a:defRPr>
      </a:lvl2pPr>
      <a:lvl3pPr algn="ctr" rtl="0" eaLnBrk="0" fontAlgn="base" hangingPunct="0">
        <a:spcBef>
          <a:spcPct val="0"/>
        </a:spcBef>
        <a:spcAft>
          <a:spcPct val="0"/>
        </a:spcAft>
        <a:defRPr sz="2800" b="1">
          <a:solidFill>
            <a:schemeClr val="tx2"/>
          </a:solidFill>
          <a:latin typeface="Arial" charset="0"/>
        </a:defRPr>
      </a:lvl3pPr>
      <a:lvl4pPr algn="ctr" rtl="0" eaLnBrk="0" fontAlgn="base" hangingPunct="0">
        <a:spcBef>
          <a:spcPct val="0"/>
        </a:spcBef>
        <a:spcAft>
          <a:spcPct val="0"/>
        </a:spcAft>
        <a:defRPr sz="2800" b="1">
          <a:solidFill>
            <a:schemeClr val="tx2"/>
          </a:solidFill>
          <a:latin typeface="Arial" charset="0"/>
        </a:defRPr>
      </a:lvl4pPr>
      <a:lvl5pPr algn="ctr" rtl="0" eaLnBrk="0" fontAlgn="base" hangingPunct="0">
        <a:spcBef>
          <a:spcPct val="0"/>
        </a:spcBef>
        <a:spcAft>
          <a:spcPct val="0"/>
        </a:spcAft>
        <a:defRPr sz="2800" b="1">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457200" y="1828800"/>
            <a:ext cx="8391525" cy="131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800" b="1">
                <a:solidFill>
                  <a:schemeClr val="tx2"/>
                </a:solidFill>
                <a:latin typeface="+mj-lt"/>
                <a:ea typeface="+mj-ea"/>
                <a:cs typeface="+mj-cs"/>
              </a:defRPr>
            </a:lvl1pPr>
            <a:lvl2pPr algn="ctr" rtl="0" eaLnBrk="0" fontAlgn="base" hangingPunct="0">
              <a:spcBef>
                <a:spcPct val="0"/>
              </a:spcBef>
              <a:spcAft>
                <a:spcPct val="0"/>
              </a:spcAft>
              <a:defRPr sz="2800" b="1">
                <a:solidFill>
                  <a:schemeClr val="tx2"/>
                </a:solidFill>
                <a:latin typeface="Arial" charset="0"/>
              </a:defRPr>
            </a:lvl2pPr>
            <a:lvl3pPr algn="ctr" rtl="0" eaLnBrk="0" fontAlgn="base" hangingPunct="0">
              <a:spcBef>
                <a:spcPct val="0"/>
              </a:spcBef>
              <a:spcAft>
                <a:spcPct val="0"/>
              </a:spcAft>
              <a:defRPr sz="2800" b="1">
                <a:solidFill>
                  <a:schemeClr val="tx2"/>
                </a:solidFill>
                <a:latin typeface="Arial" charset="0"/>
              </a:defRPr>
            </a:lvl3pPr>
            <a:lvl4pPr algn="ctr" rtl="0" eaLnBrk="0" fontAlgn="base" hangingPunct="0">
              <a:spcBef>
                <a:spcPct val="0"/>
              </a:spcBef>
              <a:spcAft>
                <a:spcPct val="0"/>
              </a:spcAft>
              <a:defRPr sz="2800" b="1">
                <a:solidFill>
                  <a:schemeClr val="tx2"/>
                </a:solidFill>
                <a:latin typeface="Arial" charset="0"/>
              </a:defRPr>
            </a:lvl4pPr>
            <a:lvl5pPr algn="ctr" rtl="0" eaLnBrk="0" fontAlgn="base" hangingPunct="0">
              <a:spcBef>
                <a:spcPct val="0"/>
              </a:spcBef>
              <a:spcAft>
                <a:spcPct val="0"/>
              </a:spcAft>
              <a:defRPr sz="2800" b="1">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US" altLang="en-US" i="1" kern="0" dirty="0" smtClean="0"/>
              <a:t>JAMA Ophthalmology</a:t>
            </a:r>
            <a:r>
              <a:rPr lang="en-US" altLang="en-US" kern="0" dirty="0" smtClean="0"/>
              <a:t> Journal Club Slides:</a:t>
            </a:r>
            <a:br>
              <a:rPr lang="en-US" altLang="en-US" kern="0" dirty="0" smtClean="0"/>
            </a:br>
            <a:r>
              <a:rPr lang="en-US" dirty="0"/>
              <a:t>Risk of Uveitis Among People With </a:t>
            </a:r>
            <a:r>
              <a:rPr lang="en-US" dirty="0" smtClean="0"/>
              <a:t>Psoriasis</a:t>
            </a:r>
            <a:endParaRPr lang="en-US" dirty="0"/>
          </a:p>
        </p:txBody>
      </p:sp>
      <p:sp>
        <p:nvSpPr>
          <p:cNvPr id="7" name="Rectangle 3"/>
          <p:cNvSpPr txBox="1">
            <a:spLocks noChangeArrowheads="1"/>
          </p:cNvSpPr>
          <p:nvPr/>
        </p:nvSpPr>
        <p:spPr bwMode="auto">
          <a:xfrm>
            <a:off x="1066800" y="3581400"/>
            <a:ext cx="7467600" cy="157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a:solidFill>
                  <a:schemeClr val="tx1"/>
                </a:solidFill>
                <a:latin typeface="+mn-lt"/>
                <a:ea typeface="+mn-ea"/>
                <a:cs typeface="+mn-cs"/>
              </a:defRPr>
            </a:lvl1pPr>
            <a:lvl2pPr marL="457200" indent="0" algn="ctr" rtl="0" eaLnBrk="0" fontAlgn="base" hangingPunct="0">
              <a:spcBef>
                <a:spcPct val="20000"/>
              </a:spcBef>
              <a:spcAft>
                <a:spcPct val="0"/>
              </a:spcAft>
              <a:buNone/>
              <a:defRPr>
                <a:solidFill>
                  <a:schemeClr val="tx1"/>
                </a:solidFill>
                <a:latin typeface="+mn-lt"/>
              </a:defRPr>
            </a:lvl2pPr>
            <a:lvl3pPr marL="914400" indent="0" algn="ctr" rtl="0" eaLnBrk="0" fontAlgn="base" hangingPunct="0">
              <a:spcBef>
                <a:spcPct val="20000"/>
              </a:spcBef>
              <a:spcAft>
                <a:spcPct val="0"/>
              </a:spcAft>
              <a:buNone/>
              <a:defRPr>
                <a:solidFill>
                  <a:schemeClr val="tx1"/>
                </a:solidFill>
                <a:latin typeface="+mn-lt"/>
              </a:defRPr>
            </a:lvl3pPr>
            <a:lvl4pPr marL="1371600" indent="0" algn="ctr" rtl="0" eaLnBrk="0" fontAlgn="base" hangingPunct="0">
              <a:spcBef>
                <a:spcPct val="20000"/>
              </a:spcBef>
              <a:spcAft>
                <a:spcPct val="0"/>
              </a:spcAft>
              <a:buNone/>
              <a:defRPr>
                <a:solidFill>
                  <a:schemeClr val="tx1"/>
                </a:solidFill>
                <a:latin typeface="+mn-lt"/>
              </a:defRPr>
            </a:lvl4pPr>
            <a:lvl5pPr marL="1828800" indent="0" algn="ctr" rtl="0" eaLnBrk="0" fontAlgn="base" hangingPunct="0">
              <a:spcBef>
                <a:spcPct val="20000"/>
              </a:spcBef>
              <a:spcAft>
                <a:spcPct val="0"/>
              </a:spcAft>
              <a:buNone/>
              <a:defRPr>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eaLnBrk="1" hangingPunct="1"/>
            <a:r>
              <a:rPr lang="en-US" altLang="en-US" kern="0" dirty="0" smtClean="0"/>
              <a:t>Chi C-C, Tung T-H, Wang J, et al. </a:t>
            </a:r>
            <a:r>
              <a:rPr lang="en-US" kern="0" dirty="0" smtClean="0"/>
              <a:t>Risk of uveitis among people with psoriasis: a nationwide cohort study</a:t>
            </a:r>
            <a:r>
              <a:rPr lang="en-US" altLang="en-US" kern="0" dirty="0" smtClean="0"/>
              <a:t>. </a:t>
            </a:r>
            <a:r>
              <a:rPr lang="en-US" altLang="en-US" i="1" kern="0" dirty="0" smtClean="0"/>
              <a:t>JAMA </a:t>
            </a:r>
            <a:r>
              <a:rPr lang="en-US" altLang="en-US" i="1" kern="0" dirty="0" err="1" smtClean="0"/>
              <a:t>Ophthalmol</a:t>
            </a:r>
            <a:r>
              <a:rPr lang="en-US" altLang="en-US" kern="0" dirty="0" smtClean="0"/>
              <a:t>. Published online April 13, 2017. doi:</a:t>
            </a:r>
            <a:r>
              <a:rPr lang="en-US" dirty="0" smtClean="0"/>
              <a:t>10.1001/jamaophthalmol.2017.0569</a:t>
            </a:r>
            <a:endParaRPr lang="en-US" altLang="en-US" kern="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457200" y="274638"/>
            <a:ext cx="8229600" cy="639762"/>
          </a:xfrm>
        </p:spPr>
        <p:txBody>
          <a:bodyPr/>
          <a:lstStyle/>
          <a:p>
            <a:pPr eaLnBrk="1" hangingPunct="1"/>
            <a:r>
              <a:rPr lang="en-US" altLang="en-US" dirty="0"/>
              <a:t>Introduction</a:t>
            </a:r>
          </a:p>
        </p:txBody>
      </p:sp>
      <p:sp>
        <p:nvSpPr>
          <p:cNvPr id="6" name="Rectangle 3"/>
          <p:cNvSpPr txBox="1">
            <a:spLocks noChangeArrowheads="1"/>
          </p:cNvSpPr>
          <p:nvPr/>
        </p:nvSpPr>
        <p:spPr bwMode="auto">
          <a:xfrm>
            <a:off x="457200" y="914400"/>
            <a:ext cx="81534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b="1" dirty="0" smtClean="0"/>
              <a:t>Importance:</a:t>
            </a:r>
            <a:endParaRPr lang="en-GB" altLang="zh-TW" b="1" dirty="0"/>
          </a:p>
          <a:p>
            <a:pPr lvl="1" eaLnBrk="1" hangingPunct="1"/>
            <a:r>
              <a:rPr lang="en-US" dirty="0"/>
              <a:t>Uveitis has been associated with psoriatic arthritis, but to our knowledge, the relationship between uveitis and psoriasis is unsettled among researchers</a:t>
            </a:r>
            <a:r>
              <a:rPr lang="en-US" dirty="0" smtClean="0"/>
              <a:t>.</a:t>
            </a:r>
          </a:p>
          <a:p>
            <a:pPr lvl="1" eaLnBrk="1" hangingPunct="1"/>
            <a:endParaRPr lang="en-US" altLang="en-US" dirty="0"/>
          </a:p>
          <a:p>
            <a:pPr eaLnBrk="1" hangingPunct="1"/>
            <a:r>
              <a:rPr lang="en-US" altLang="en-US" b="1" dirty="0"/>
              <a:t>Objective:</a:t>
            </a:r>
          </a:p>
          <a:p>
            <a:pPr lvl="1" eaLnBrk="1" hangingPunct="1"/>
            <a:r>
              <a:rPr lang="en-US" dirty="0"/>
              <a:t>To evaluate the risk of incident uveitis among people with psoriasis.</a:t>
            </a:r>
          </a:p>
          <a:p>
            <a:pPr lvl="1" eaLnBrk="1" hangingPunct="1"/>
            <a:endParaRPr lang="en-US"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smtClean="0"/>
              <a:t>Methods</a:t>
            </a:r>
            <a:endParaRPr lang="en-US" altLang="en-US" dirty="0"/>
          </a:p>
        </p:txBody>
      </p:sp>
      <p:sp>
        <p:nvSpPr>
          <p:cNvPr id="5" name="Rectangle 3"/>
          <p:cNvSpPr txBox="1">
            <a:spLocks noChangeArrowheads="1"/>
          </p:cNvSpPr>
          <p:nvPr/>
        </p:nvSpPr>
        <p:spPr bwMode="auto">
          <a:xfrm>
            <a:off x="457200" y="914400"/>
            <a:ext cx="8153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b="1" dirty="0"/>
              <a:t>Study Design, </a:t>
            </a:r>
            <a:r>
              <a:rPr lang="en-US" altLang="en-US" b="1" dirty="0" smtClean="0"/>
              <a:t>Setting, and Participants</a:t>
            </a:r>
            <a:r>
              <a:rPr lang="en-US" altLang="en-US" b="1" dirty="0"/>
              <a:t>: </a:t>
            </a:r>
          </a:p>
          <a:p>
            <a:pPr lvl="1" eaLnBrk="1" hangingPunct="1"/>
            <a:r>
              <a:rPr lang="en-US" dirty="0"/>
              <a:t>This nationwide, retrospective cohort study conducted in Taiwan from January 1, 2000, to December 31, </a:t>
            </a:r>
            <a:r>
              <a:rPr lang="en-US" dirty="0" smtClean="0"/>
              <a:t>2012, </a:t>
            </a:r>
            <a:r>
              <a:rPr lang="en-US" dirty="0"/>
              <a:t>included 147 954 people with psoriasis (including 10 107 with concomitant psoriatic arthritis and 137 847 without psoriatic arthritis) and 147 954 </a:t>
            </a:r>
            <a:r>
              <a:rPr lang="en-US" dirty="0" err="1"/>
              <a:t>nonpsoriatic</a:t>
            </a:r>
            <a:r>
              <a:rPr lang="en-US" dirty="0"/>
              <a:t> controls.</a:t>
            </a:r>
          </a:p>
          <a:p>
            <a:pPr marL="0" indent="0" eaLnBrk="1" hangingPunct="1">
              <a:buNone/>
            </a:pPr>
            <a:endParaRPr lang="en-US" altLang="en-US" dirty="0"/>
          </a:p>
          <a:p>
            <a:pPr eaLnBrk="1" hangingPunct="1"/>
            <a:r>
              <a:rPr lang="en-US" altLang="en-US" b="1" dirty="0" smtClean="0"/>
              <a:t>Main Outcomes and Measures: </a:t>
            </a:r>
            <a:endParaRPr lang="en-US" altLang="en-US" b="1" dirty="0"/>
          </a:p>
          <a:p>
            <a:pPr lvl="1" eaLnBrk="1" hangingPunct="1"/>
            <a:r>
              <a:rPr lang="en-GB" altLang="zh-TW" dirty="0"/>
              <a:t>Risk of incident uveitis among people with psoriasis </a:t>
            </a:r>
            <a:r>
              <a:rPr lang="en-GB" altLang="zh-TW" dirty="0" smtClean="0"/>
              <a:t>compared with </a:t>
            </a:r>
            <a:r>
              <a:rPr lang="en-GB" altLang="zh-TW" dirty="0" err="1" smtClean="0"/>
              <a:t>nonpsoriatic</a:t>
            </a:r>
            <a:r>
              <a:rPr lang="en-GB" altLang="zh-TW" dirty="0" smtClean="0"/>
              <a:t> controls</a:t>
            </a:r>
            <a:r>
              <a:rPr lang="en-GB" altLang="zh-TW" dirty="0"/>
              <a:t>.  </a:t>
            </a:r>
            <a:endParaRPr lang="en-US" altLang="en-US" dirty="0"/>
          </a:p>
          <a:p>
            <a:pPr eaLnBrk="1" hangingPunct="1"/>
            <a:endParaRPr lang="en-US" altLang="en-US" dirty="0"/>
          </a:p>
          <a:p>
            <a:pPr eaLnBrk="1" hangingPunct="1"/>
            <a:r>
              <a:rPr lang="en-US" altLang="en-US" b="1" dirty="0"/>
              <a:t>Limitations: </a:t>
            </a:r>
          </a:p>
          <a:p>
            <a:pPr lvl="1" eaLnBrk="1" hangingPunct="1"/>
            <a:r>
              <a:rPr lang="en-US" altLang="en-US" dirty="0"/>
              <a:t>Misclassification in the presence or absence of psoriatic arthritis and the severity of psoriasis.</a:t>
            </a:r>
            <a:endParaRPr lang="en-US"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smtClean="0"/>
              <a:t>Results</a:t>
            </a:r>
            <a:endParaRPr lang="en-US" altLang="en-US" dirty="0"/>
          </a:p>
        </p:txBody>
      </p:sp>
      <p:sp>
        <p:nvSpPr>
          <p:cNvPr id="5" name="Rectangle 3"/>
          <p:cNvSpPr txBox="1">
            <a:spLocks noChangeArrowheads="1"/>
          </p:cNvSpPr>
          <p:nvPr/>
        </p:nvSpPr>
        <p:spPr bwMode="auto">
          <a:xfrm>
            <a:off x="457200" y="914400"/>
            <a:ext cx="84582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dirty="0"/>
              <a:t>The mean (SD) age of the 295 908 study participants was 44.4 (19.8) years, and 41.2% (n = 121 878) were women. </a:t>
            </a:r>
            <a:endParaRPr lang="en-US" dirty="0" smtClean="0"/>
          </a:p>
          <a:p>
            <a:pPr eaLnBrk="1" hangingPunct="1"/>
            <a:endParaRPr lang="en-US" altLang="en-US" dirty="0"/>
          </a:p>
          <a:p>
            <a:pPr eaLnBrk="1" hangingPunct="1"/>
            <a:r>
              <a:rPr lang="en-US" dirty="0"/>
              <a:t>We found that the group with severe psoriasis with psoriatic arthritis had the greatest risk of incident uveitis compared with the </a:t>
            </a:r>
            <a:r>
              <a:rPr lang="en-US" dirty="0" err="1"/>
              <a:t>nonpsoriatic</a:t>
            </a:r>
            <a:r>
              <a:rPr lang="en-US" dirty="0"/>
              <a:t> controls (adjusted hazard ratio, 2.40; 95% CI, 1.90-3.02). </a:t>
            </a:r>
            <a:endParaRPr lang="en-US" altLang="en-US" dirty="0" smtClean="0"/>
          </a:p>
          <a:p>
            <a:pPr eaLnBrk="1" hangingPunct="1"/>
            <a:endParaRPr lang="en-US" altLang="en-US" dirty="0"/>
          </a:p>
          <a:p>
            <a:pPr eaLnBrk="1" hangingPunct="1"/>
            <a:r>
              <a:rPr lang="en-US" dirty="0"/>
              <a:t>The group with severe psoriasis without psoriatic arthritis and the group with mild psoriasis with psoriatic arthritis also had an increased risk of incident uveitis (adjusted hazard ratio, 1.42; 95% CI, 1.23-1.64; and 1.42; 95% CI, 1.03-1.96; respectively). </a:t>
            </a:r>
            <a:endParaRPr lang="en-US" altLang="en-US" dirty="0" smtClean="0"/>
          </a:p>
          <a:p>
            <a:pPr eaLnBrk="1" hangingPunct="1"/>
            <a:endParaRPr lang="en-US" altLang="en-US" dirty="0"/>
          </a:p>
          <a:p>
            <a:pPr eaLnBrk="1" hangingPunct="1"/>
            <a:r>
              <a:rPr lang="en-US" dirty="0"/>
              <a:t>However, an increased risk for incident uveitis with mild psoriasis without psoriatic arthritis was not identified (adjusted hazard ratio, 1.09; 95% CI, 1.00-1.20).</a:t>
            </a:r>
            <a:endParaRPr lang="en-US" altLang="en-US" dirty="0"/>
          </a:p>
          <a:p>
            <a:pPr eaLnBrk="1" hangingPunct="1"/>
            <a:endParaRPr lang="en-US" altLang="en-US" kern="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457200" y="274638"/>
            <a:ext cx="8229600" cy="639762"/>
          </a:xfrm>
        </p:spPr>
        <p:txBody>
          <a:bodyPr/>
          <a:lstStyle/>
          <a:p>
            <a:pPr eaLnBrk="1" hangingPunct="1"/>
            <a:r>
              <a:rPr lang="en-US" altLang="en-US" dirty="0" smtClean="0"/>
              <a:t>Results</a:t>
            </a:r>
            <a:endParaRPr lang="en-US" altLang="en-US" dirty="0"/>
          </a:p>
        </p:txBody>
      </p:sp>
      <p:sp>
        <p:nvSpPr>
          <p:cNvPr id="6" name="Rectangle 3"/>
          <p:cNvSpPr>
            <a:spLocks noChangeArrowheads="1"/>
          </p:cNvSpPr>
          <p:nvPr/>
        </p:nvSpPr>
        <p:spPr bwMode="auto">
          <a:xfrm>
            <a:off x="381000" y="809625"/>
            <a:ext cx="822960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a:solidFill>
                  <a:schemeClr val="tx1"/>
                </a:solidFill>
                <a:latin typeface="Arial" charset="0"/>
                <a:ea typeface="ＭＳ Ｐゴシック" pitchFamily="34" charset="-128"/>
              </a:defRPr>
            </a:lvl1pPr>
            <a:lvl2pPr marL="742950" indent="-285750">
              <a:spcBef>
                <a:spcPct val="20000"/>
              </a:spcBef>
              <a:buChar char="–"/>
              <a:defRPr>
                <a:solidFill>
                  <a:schemeClr val="tx1"/>
                </a:solidFill>
                <a:latin typeface="Arial" charset="0"/>
                <a:ea typeface="ＭＳ Ｐゴシック" pitchFamily="34" charset="-128"/>
              </a:defRPr>
            </a:lvl2pPr>
            <a:lvl3pPr marL="1143000" indent="-228600">
              <a:spcBef>
                <a:spcPct val="20000"/>
              </a:spcBef>
              <a:buChar char="•"/>
              <a:defRPr>
                <a:solidFill>
                  <a:schemeClr val="tx1"/>
                </a:solidFill>
                <a:latin typeface="Arial" charset="0"/>
                <a:ea typeface="ＭＳ Ｐゴシック" pitchFamily="34" charset="-128"/>
              </a:defRPr>
            </a:lvl3pPr>
            <a:lvl4pPr marL="1600200" indent="-228600">
              <a:spcBef>
                <a:spcPct val="20000"/>
              </a:spcBef>
              <a:buChar char="–"/>
              <a:defRPr>
                <a:solidFill>
                  <a:schemeClr val="tx1"/>
                </a:solidFill>
                <a:latin typeface="Arial" charset="0"/>
                <a:ea typeface="ＭＳ Ｐゴシック" pitchFamily="34" charset="-128"/>
              </a:defRPr>
            </a:lvl4pPr>
            <a:lvl5pPr marL="2057400" indent="-228600">
              <a:spcBef>
                <a:spcPct val="20000"/>
              </a:spcBef>
              <a:buChar char="»"/>
              <a:defRPr>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a:solidFill>
                  <a:schemeClr val="tx1"/>
                </a:solidFill>
                <a:latin typeface="Arial" charset="0"/>
                <a:ea typeface="ＭＳ Ｐゴシック" pitchFamily="34" charset="-128"/>
              </a:defRPr>
            </a:lvl9pPr>
          </a:lstStyle>
          <a:p>
            <a:pPr algn="ctr" eaLnBrk="1" hangingPunct="1">
              <a:buFontTx/>
              <a:buNone/>
            </a:pPr>
            <a:r>
              <a:rPr lang="en-US" altLang="en-US" dirty="0" smtClean="0"/>
              <a:t>Flowchart of the Selection of the Study Population</a:t>
            </a:r>
            <a:endParaRPr lang="en-SG" altLang="en-US" dirty="0"/>
          </a:p>
          <a:p>
            <a:pPr algn="ctr" eaLnBrk="1" hangingPunct="1">
              <a:buFontTx/>
              <a:buNone/>
            </a:pPr>
            <a:endParaRPr lang="en-US" alt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219200"/>
            <a:ext cx="5638800" cy="47939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457200" y="274638"/>
            <a:ext cx="8229600" cy="639762"/>
          </a:xfrm>
        </p:spPr>
        <p:txBody>
          <a:bodyPr/>
          <a:lstStyle/>
          <a:p>
            <a:pPr eaLnBrk="1" hangingPunct="1"/>
            <a:r>
              <a:rPr lang="en-US" altLang="en-US" dirty="0" smtClean="0"/>
              <a:t>Results</a:t>
            </a:r>
            <a:endParaRPr lang="en-US" altLang="en-US" dirty="0"/>
          </a:p>
        </p:txBody>
      </p:sp>
      <p:sp>
        <p:nvSpPr>
          <p:cNvPr id="6" name="Rectangle 3"/>
          <p:cNvSpPr>
            <a:spLocks noChangeArrowheads="1"/>
          </p:cNvSpPr>
          <p:nvPr/>
        </p:nvSpPr>
        <p:spPr bwMode="auto">
          <a:xfrm>
            <a:off x="381000" y="809625"/>
            <a:ext cx="822960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a:solidFill>
                  <a:schemeClr val="tx1"/>
                </a:solidFill>
                <a:latin typeface="Arial" charset="0"/>
                <a:ea typeface="ＭＳ Ｐゴシック" pitchFamily="34" charset="-128"/>
              </a:defRPr>
            </a:lvl1pPr>
            <a:lvl2pPr marL="742950" indent="-285750">
              <a:spcBef>
                <a:spcPct val="20000"/>
              </a:spcBef>
              <a:buChar char="–"/>
              <a:defRPr>
                <a:solidFill>
                  <a:schemeClr val="tx1"/>
                </a:solidFill>
                <a:latin typeface="Arial" charset="0"/>
                <a:ea typeface="ＭＳ Ｐゴシック" pitchFamily="34" charset="-128"/>
              </a:defRPr>
            </a:lvl2pPr>
            <a:lvl3pPr marL="1143000" indent="-228600">
              <a:spcBef>
                <a:spcPct val="20000"/>
              </a:spcBef>
              <a:buChar char="•"/>
              <a:defRPr>
                <a:solidFill>
                  <a:schemeClr val="tx1"/>
                </a:solidFill>
                <a:latin typeface="Arial" charset="0"/>
                <a:ea typeface="ＭＳ Ｐゴシック" pitchFamily="34" charset="-128"/>
              </a:defRPr>
            </a:lvl3pPr>
            <a:lvl4pPr marL="1600200" indent="-228600">
              <a:spcBef>
                <a:spcPct val="20000"/>
              </a:spcBef>
              <a:buChar char="–"/>
              <a:defRPr>
                <a:solidFill>
                  <a:schemeClr val="tx1"/>
                </a:solidFill>
                <a:latin typeface="Arial" charset="0"/>
                <a:ea typeface="ＭＳ Ｐゴシック" pitchFamily="34" charset="-128"/>
              </a:defRPr>
            </a:lvl4pPr>
            <a:lvl5pPr marL="2057400" indent="-228600">
              <a:spcBef>
                <a:spcPct val="20000"/>
              </a:spcBef>
              <a:buChar char="»"/>
              <a:defRPr>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a:solidFill>
                  <a:schemeClr val="tx1"/>
                </a:solidFill>
                <a:latin typeface="Arial" charset="0"/>
                <a:ea typeface="ＭＳ Ｐゴシック" pitchFamily="34" charset="-128"/>
              </a:defRPr>
            </a:lvl9pPr>
          </a:lstStyle>
          <a:p>
            <a:pPr algn="ctr" eaLnBrk="1" hangingPunct="1">
              <a:buFontTx/>
              <a:buNone/>
            </a:pPr>
            <a:r>
              <a:rPr lang="en-US" altLang="en-US" dirty="0" smtClean="0"/>
              <a:t>Cumulative Incidence Curves for Uveitis</a:t>
            </a:r>
            <a:endParaRPr lang="en-US" alt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63384" y="1143000"/>
            <a:ext cx="4518604"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Content Placeholder 1"/>
          <p:cNvSpPr>
            <a:spLocks noGrp="1"/>
          </p:cNvSpPr>
          <p:nvPr>
            <p:ph sz="half" idx="1"/>
          </p:nvPr>
        </p:nvSpPr>
        <p:spPr>
          <a:xfrm>
            <a:off x="457200" y="1524000"/>
            <a:ext cx="3352800" cy="4267200"/>
          </a:xfrm>
        </p:spPr>
        <p:txBody>
          <a:bodyPr/>
          <a:lstStyle/>
          <a:p>
            <a:r>
              <a:rPr lang="en-US" dirty="0"/>
              <a:t>Classified based on the presence of psoriatic </a:t>
            </a:r>
            <a:r>
              <a:rPr lang="en-US" dirty="0" smtClean="0"/>
              <a:t>arthritis. </a:t>
            </a:r>
            <a:r>
              <a:rPr lang="en-US" dirty="0" err="1"/>
              <a:t>LR</a:t>
            </a:r>
            <a:r>
              <a:rPr lang="en-US" dirty="0"/>
              <a:t> indicates log rank; MP, mild psoriasis; NC, </a:t>
            </a:r>
            <a:r>
              <a:rPr lang="en-US" dirty="0" err="1"/>
              <a:t>nonpsoriatic</a:t>
            </a:r>
            <a:r>
              <a:rPr lang="en-US" dirty="0"/>
              <a:t> controls; P, psoriasis; PA, psoriatic arthritis; </a:t>
            </a:r>
            <a:r>
              <a:rPr lang="en-US" dirty="0" err="1"/>
              <a:t>SP</a:t>
            </a:r>
            <a:r>
              <a:rPr lang="en-US" dirty="0"/>
              <a:t>, severe psoriasis.</a:t>
            </a:r>
          </a:p>
        </p:txBody>
      </p:sp>
    </p:spTree>
    <p:extLst>
      <p:ext uri="{BB962C8B-B14F-4D97-AF65-F5344CB8AC3E}">
        <p14:creationId xmlns:p14="http://schemas.microsoft.com/office/powerpoint/2010/main" val="34082198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457200" y="274638"/>
            <a:ext cx="8229600" cy="639762"/>
          </a:xfrm>
        </p:spPr>
        <p:txBody>
          <a:bodyPr/>
          <a:lstStyle/>
          <a:p>
            <a:pPr eaLnBrk="1" hangingPunct="1"/>
            <a:r>
              <a:rPr lang="en-US" altLang="en-US" dirty="0" smtClean="0"/>
              <a:t>Results</a:t>
            </a:r>
            <a:endParaRPr lang="en-US" altLang="en-US" dirty="0"/>
          </a:p>
        </p:txBody>
      </p:sp>
      <p:sp>
        <p:nvSpPr>
          <p:cNvPr id="6" name="Rectangle 3"/>
          <p:cNvSpPr>
            <a:spLocks noChangeArrowheads="1"/>
          </p:cNvSpPr>
          <p:nvPr/>
        </p:nvSpPr>
        <p:spPr bwMode="auto">
          <a:xfrm>
            <a:off x="381000" y="809625"/>
            <a:ext cx="822960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a:solidFill>
                  <a:schemeClr val="tx1"/>
                </a:solidFill>
                <a:latin typeface="Arial" charset="0"/>
                <a:ea typeface="ＭＳ Ｐゴシック" pitchFamily="34" charset="-128"/>
              </a:defRPr>
            </a:lvl1pPr>
            <a:lvl2pPr marL="742950" indent="-285750">
              <a:spcBef>
                <a:spcPct val="20000"/>
              </a:spcBef>
              <a:buChar char="–"/>
              <a:defRPr>
                <a:solidFill>
                  <a:schemeClr val="tx1"/>
                </a:solidFill>
                <a:latin typeface="Arial" charset="0"/>
                <a:ea typeface="ＭＳ Ｐゴシック" pitchFamily="34" charset="-128"/>
              </a:defRPr>
            </a:lvl2pPr>
            <a:lvl3pPr marL="1143000" indent="-228600">
              <a:spcBef>
                <a:spcPct val="20000"/>
              </a:spcBef>
              <a:buChar char="•"/>
              <a:defRPr>
                <a:solidFill>
                  <a:schemeClr val="tx1"/>
                </a:solidFill>
                <a:latin typeface="Arial" charset="0"/>
                <a:ea typeface="ＭＳ Ｐゴシック" pitchFamily="34" charset="-128"/>
              </a:defRPr>
            </a:lvl3pPr>
            <a:lvl4pPr marL="1600200" indent="-228600">
              <a:spcBef>
                <a:spcPct val="20000"/>
              </a:spcBef>
              <a:buChar char="–"/>
              <a:defRPr>
                <a:solidFill>
                  <a:schemeClr val="tx1"/>
                </a:solidFill>
                <a:latin typeface="Arial" charset="0"/>
                <a:ea typeface="ＭＳ Ｐゴシック" pitchFamily="34" charset="-128"/>
              </a:defRPr>
            </a:lvl4pPr>
            <a:lvl5pPr marL="2057400" indent="-228600">
              <a:spcBef>
                <a:spcPct val="20000"/>
              </a:spcBef>
              <a:buChar char="»"/>
              <a:defRPr>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a:solidFill>
                  <a:schemeClr val="tx1"/>
                </a:solidFill>
                <a:latin typeface="Arial" charset="0"/>
                <a:ea typeface="ＭＳ Ｐゴシック" pitchFamily="34" charset="-128"/>
              </a:defRPr>
            </a:lvl9pPr>
          </a:lstStyle>
          <a:p>
            <a:pPr algn="ctr" eaLnBrk="1" hangingPunct="1">
              <a:buFontTx/>
              <a:buNone/>
            </a:pPr>
            <a:r>
              <a:rPr lang="en-US" altLang="en-US" dirty="0" smtClean="0"/>
              <a:t>Cumulative Incidence Curves for Uveitis</a:t>
            </a:r>
            <a:endParaRPr lang="en-US" altLang="en-US" dirty="0"/>
          </a:p>
        </p:txBody>
      </p:sp>
      <p:sp>
        <p:nvSpPr>
          <p:cNvPr id="8" name="Content Placeholder 1"/>
          <p:cNvSpPr>
            <a:spLocks noGrp="1"/>
          </p:cNvSpPr>
          <p:nvPr>
            <p:ph sz="half" idx="1"/>
          </p:nvPr>
        </p:nvSpPr>
        <p:spPr>
          <a:xfrm>
            <a:off x="457200" y="1524000"/>
            <a:ext cx="3352800" cy="4267200"/>
          </a:xfrm>
        </p:spPr>
        <p:txBody>
          <a:bodyPr/>
          <a:lstStyle/>
          <a:p>
            <a:r>
              <a:rPr lang="en-US" dirty="0" smtClean="0"/>
              <a:t>Classified based on the </a:t>
            </a:r>
            <a:r>
              <a:rPr lang="en-US" dirty="0"/>
              <a:t>severity of </a:t>
            </a:r>
            <a:r>
              <a:rPr lang="en-US" dirty="0" smtClean="0"/>
              <a:t>psoriasis. </a:t>
            </a:r>
            <a:r>
              <a:rPr lang="en-US" dirty="0" err="1"/>
              <a:t>LR</a:t>
            </a:r>
            <a:r>
              <a:rPr lang="en-US" dirty="0"/>
              <a:t> indicates log rank; MP, mild psoriasis; NC, </a:t>
            </a:r>
            <a:r>
              <a:rPr lang="en-US" dirty="0" err="1"/>
              <a:t>nonpsoriatic</a:t>
            </a:r>
            <a:r>
              <a:rPr lang="en-US" dirty="0"/>
              <a:t> controls; P, psoriasis; PA, psoriatic arthritis; </a:t>
            </a:r>
            <a:r>
              <a:rPr lang="en-US" dirty="0" err="1"/>
              <a:t>SP</a:t>
            </a:r>
            <a:r>
              <a:rPr lang="en-US" dirty="0"/>
              <a:t>, severe psoriasis.</a:t>
            </a: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1" y="1219199"/>
            <a:ext cx="4376738" cy="49597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711398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smtClean="0"/>
              <a:t>Comment</a:t>
            </a:r>
            <a:endParaRPr lang="en-US" altLang="en-US" dirty="0"/>
          </a:p>
        </p:txBody>
      </p:sp>
      <p:sp>
        <p:nvSpPr>
          <p:cNvPr id="5" name="Rectangle 3"/>
          <p:cNvSpPr txBox="1">
            <a:spLocks noChangeArrowheads="1"/>
          </p:cNvSpPr>
          <p:nvPr/>
        </p:nvSpPr>
        <p:spPr bwMode="auto">
          <a:xfrm>
            <a:off x="457200" y="914400"/>
            <a:ext cx="8153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dirty="0"/>
              <a:t>This study found that people with concurrent severe psoriasis and psoriatic arthritis have the highest risk of incident uveitis, while those with mild psoriasis and psoriatic arthritis and those with severe psoriasis but without psoriatic arthritis have a moderately increased risk of incident uveitis. An increased risk of incident uveitis with mild psoriasis but without psoriatic arthritis was not found. </a:t>
            </a:r>
            <a:endParaRPr lang="en-US" dirty="0" smtClean="0"/>
          </a:p>
          <a:p>
            <a:pPr eaLnBrk="1" hangingPunct="1"/>
            <a:endParaRPr lang="en-US" altLang="en-US" dirty="0"/>
          </a:p>
          <a:p>
            <a:pPr eaLnBrk="1" hangingPunct="1"/>
            <a:r>
              <a:rPr lang="en-US" dirty="0"/>
              <a:t>Clinicians may use this finding as a guide for uveitis risk stratification among patients with different inflammatory presentations on the spectrum of psoriatic disease. </a:t>
            </a:r>
            <a:endParaRPr lang="en-US" dirty="0" smtClean="0"/>
          </a:p>
          <a:p>
            <a:pPr eaLnBrk="1" hangingPunct="1"/>
            <a:endParaRPr lang="en-US" altLang="en-US" dirty="0"/>
          </a:p>
          <a:p>
            <a:pPr eaLnBrk="1" hangingPunct="1"/>
            <a:r>
              <a:rPr lang="en-US" altLang="en-US" dirty="0" smtClean="0"/>
              <a:t>These </a:t>
            </a:r>
            <a:r>
              <a:rPr lang="en-US" altLang="en-US" dirty="0"/>
              <a:t>findings suggest patients </a:t>
            </a:r>
            <a:r>
              <a:rPr lang="en-US" dirty="0"/>
              <a:t>with psoriasis should be educated about the increased risk and manifestations of uveitis. </a:t>
            </a:r>
            <a:endParaRPr lang="en-US"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smtClean="0"/>
              <a:t>Contact Information</a:t>
            </a:r>
            <a:endParaRPr lang="en-US" altLang="en-US" dirty="0"/>
          </a:p>
        </p:txBody>
      </p:sp>
      <p:sp>
        <p:nvSpPr>
          <p:cNvPr id="5" name="Rectangle 3"/>
          <p:cNvSpPr txBox="1">
            <a:spLocks noChangeArrowheads="1"/>
          </p:cNvSpPr>
          <p:nvPr/>
        </p:nvSpPr>
        <p:spPr bwMode="auto">
          <a:xfrm>
            <a:off x="457200" y="914400"/>
            <a:ext cx="8229600" cy="4267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dirty="0"/>
              <a:t>If you have questions, please contact the corresponding author:</a:t>
            </a:r>
          </a:p>
          <a:p>
            <a:pPr lvl="1" eaLnBrk="1" hangingPunct="1"/>
            <a:r>
              <a:rPr lang="en-US" dirty="0"/>
              <a:t>Shu-Hui Wang, MD, MS, Department of Dermatology, Far Eastern Memorial Hospital, 21, Sec 2, </a:t>
            </a:r>
            <a:r>
              <a:rPr lang="en-US" dirty="0" err="1"/>
              <a:t>Nanya</a:t>
            </a:r>
            <a:r>
              <a:rPr lang="en-US" dirty="0"/>
              <a:t> S Road, </a:t>
            </a:r>
            <a:r>
              <a:rPr lang="en-US" dirty="0" err="1"/>
              <a:t>Banciao</a:t>
            </a:r>
            <a:r>
              <a:rPr lang="en-US" dirty="0"/>
              <a:t>, New Taipei 22060, Taiwan (dermawang@hotmail.com</a:t>
            </a:r>
            <a:r>
              <a:rPr lang="en-US" dirty="0" smtClean="0"/>
              <a:t>).</a:t>
            </a:r>
            <a:endParaRPr lang="en-US" altLang="en-US" dirty="0" smtClean="0"/>
          </a:p>
          <a:p>
            <a:pPr lvl="1" eaLnBrk="1" hangingPunct="1"/>
            <a:endParaRPr lang="en-US" altLang="en-US" sz="800" dirty="0" smtClean="0"/>
          </a:p>
          <a:p>
            <a:pPr lvl="1" algn="ctr" eaLnBrk="1" hangingPunct="1">
              <a:buFontTx/>
              <a:buNone/>
            </a:pPr>
            <a:r>
              <a:rPr lang="en-US" altLang="en-US" sz="2800" b="1" dirty="0" smtClean="0"/>
              <a:t>Funding/Support</a:t>
            </a:r>
            <a:endParaRPr lang="en-US" altLang="en-US" sz="2800" b="1" dirty="0"/>
          </a:p>
          <a:p>
            <a:pPr lvl="1" eaLnBrk="1" hangingPunct="1">
              <a:buFontTx/>
              <a:buNone/>
            </a:pPr>
            <a:endParaRPr lang="en-US" altLang="en-US" sz="800" dirty="0"/>
          </a:p>
          <a:p>
            <a:r>
              <a:rPr lang="en-US" dirty="0"/>
              <a:t>This study was supported in part by grant CMRPG6F0031 from the Chang Gung Medical Hospital, Chiayi.</a:t>
            </a:r>
          </a:p>
          <a:p>
            <a:pPr eaLnBrk="1" hangingPunct="1"/>
            <a:endParaRPr lang="en-US" altLang="en-US" sz="800" dirty="0"/>
          </a:p>
          <a:p>
            <a:pPr algn="ctr" eaLnBrk="1" hangingPunct="1">
              <a:buFontTx/>
              <a:buNone/>
            </a:pPr>
            <a:r>
              <a:rPr lang="en-US" altLang="en-US" sz="2800" b="1" dirty="0"/>
              <a:t>Conflict of Interest Disclosures</a:t>
            </a:r>
          </a:p>
          <a:p>
            <a:pPr eaLnBrk="1" hangingPunct="1"/>
            <a:endParaRPr lang="en-US" altLang="en-US" sz="800" dirty="0"/>
          </a:p>
          <a:p>
            <a:r>
              <a:rPr lang="en-US" dirty="0"/>
              <a:t>All authors have completed and submitted the ICMJE Form for Disclosure of Potential Conflicts of Interest and none were reported.</a:t>
            </a:r>
          </a:p>
          <a:p>
            <a:pPr eaLnBrk="1" hangingPunct="1">
              <a:buFontTx/>
              <a:buNone/>
            </a:pPr>
            <a:endParaRPr lang="en-US" altLang="en-US" dirty="0"/>
          </a:p>
          <a:p>
            <a:pPr eaLnBrk="1" hangingPunct="1">
              <a:buFontTx/>
              <a:buNone/>
            </a:pPr>
            <a:endParaRPr lang="en-US" altLang="en-US" dirty="0"/>
          </a:p>
          <a:p>
            <a:pPr eaLnBrk="1" hangingPunct="1">
              <a:buFontTx/>
              <a:buNone/>
            </a:pPr>
            <a:endParaRPr lang="en-US" altLang="en-US" sz="1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Clouds</Template>
  <TotalTime>255</TotalTime>
  <Words>420</Words>
  <Application>Microsoft Office PowerPoint</Application>
  <PresentationFormat>On-screen Show (4:3)</PresentationFormat>
  <Paragraphs>51</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Default Design</vt:lpstr>
      <vt:lpstr>PowerPoint Presentation</vt:lpstr>
      <vt:lpstr>Introduction</vt:lpstr>
      <vt:lpstr>Methods</vt:lpstr>
      <vt:lpstr>Results</vt:lpstr>
      <vt:lpstr>Results</vt:lpstr>
      <vt:lpstr>Results</vt:lpstr>
      <vt:lpstr>Results</vt:lpstr>
      <vt:lpstr>Comment</vt:lpstr>
      <vt:lpstr>Contact Information</vt:lpstr>
    </vt:vector>
  </TitlesOfParts>
  <Company>ama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article</dc:title>
  <dc:creator>lhayes</dc:creator>
  <cp:lastModifiedBy>Kbrown</cp:lastModifiedBy>
  <cp:revision>45</cp:revision>
  <dcterms:created xsi:type="dcterms:W3CDTF">2011-01-18T21:26:38Z</dcterms:created>
  <dcterms:modified xsi:type="dcterms:W3CDTF">2017-03-28T15:49:11Z</dcterms:modified>
</cp:coreProperties>
</file>