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32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B400"/>
    <a:srgbClr val="A6A6A6"/>
    <a:srgbClr val="7F7F7F"/>
    <a:srgbClr val="555555"/>
    <a:srgbClr val="05E800"/>
    <a:srgbClr val="1A6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54" autoAdjust="0"/>
    <p:restoredTop sz="97717" autoAdjust="0"/>
  </p:normalViewPr>
  <p:slideViewPr>
    <p:cSldViewPr snapToGrid="0" snapToObjects="1">
      <p:cViewPr>
        <p:scale>
          <a:sx n="200" d="100"/>
          <a:sy n="200" d="100"/>
        </p:scale>
        <p:origin x="-80" y="29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localhost//Users/adelinemergoud/Desktop/papier%20/fichier%20figure/fig%201S/S1A-%20Classeur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Feuil1!$Y$23</c:f>
              <c:strCache>
                <c:ptCount val="1"/>
                <c:pt idx="0">
                  <c:v>mobile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Feuil1!$Z$33:$AI$33</c:f>
                <c:numCache>
                  <c:formatCode>General</c:formatCode>
                  <c:ptCount val="10"/>
                  <c:pt idx="0">
                    <c:v>0.0</c:v>
                  </c:pt>
                  <c:pt idx="1">
                    <c:v>0.0</c:v>
                  </c:pt>
                  <c:pt idx="2">
                    <c:v>0.0</c:v>
                  </c:pt>
                  <c:pt idx="3">
                    <c:v>0.0</c:v>
                  </c:pt>
                  <c:pt idx="4">
                    <c:v>13.75</c:v>
                  </c:pt>
                  <c:pt idx="5">
                    <c:v>3.125</c:v>
                  </c:pt>
                  <c:pt idx="6">
                    <c:v>9.2857142857143</c:v>
                  </c:pt>
                  <c:pt idx="7">
                    <c:v>5.277777777777787</c:v>
                  </c:pt>
                  <c:pt idx="8">
                    <c:v>1.515151515151515</c:v>
                  </c:pt>
                  <c:pt idx="9">
                    <c:v>25.0</c:v>
                  </c:pt>
                </c:numCache>
              </c:numRef>
            </c:plus>
            <c:minus>
              <c:numRef>
                <c:f>Feuil1!$Z$33:$AI$33</c:f>
                <c:numCache>
                  <c:formatCode>General</c:formatCode>
                  <c:ptCount val="10"/>
                  <c:pt idx="0">
                    <c:v>0.0</c:v>
                  </c:pt>
                  <c:pt idx="1">
                    <c:v>0.0</c:v>
                  </c:pt>
                  <c:pt idx="2">
                    <c:v>0.0</c:v>
                  </c:pt>
                  <c:pt idx="3">
                    <c:v>0.0</c:v>
                  </c:pt>
                  <c:pt idx="4">
                    <c:v>13.75</c:v>
                  </c:pt>
                  <c:pt idx="5">
                    <c:v>3.125</c:v>
                  </c:pt>
                  <c:pt idx="6">
                    <c:v>9.2857142857143</c:v>
                  </c:pt>
                  <c:pt idx="7">
                    <c:v>5.277777777777787</c:v>
                  </c:pt>
                  <c:pt idx="8">
                    <c:v>1.515151515151515</c:v>
                  </c:pt>
                  <c:pt idx="9">
                    <c:v>25.0</c:v>
                  </c:pt>
                </c:numCache>
              </c:numRef>
            </c:minus>
          </c:errBars>
          <c:cat>
            <c:strRef>
              <c:f>Feuil1!$Z$22:$AH$22</c:f>
              <c:strCache>
                <c:ptCount val="9"/>
                <c:pt idx="0">
                  <c:v>YA</c:v>
                </c:pt>
                <c:pt idx="1">
                  <c:v>day 2</c:v>
                </c:pt>
                <c:pt idx="2">
                  <c:v>day 4</c:v>
                </c:pt>
                <c:pt idx="3">
                  <c:v>day 5</c:v>
                </c:pt>
                <c:pt idx="4">
                  <c:v>day 8</c:v>
                </c:pt>
                <c:pt idx="5">
                  <c:v>day 10</c:v>
                </c:pt>
                <c:pt idx="6">
                  <c:v>day 12</c:v>
                </c:pt>
                <c:pt idx="7">
                  <c:v>day 15</c:v>
                </c:pt>
                <c:pt idx="8">
                  <c:v>day 17</c:v>
                </c:pt>
              </c:strCache>
            </c:strRef>
          </c:cat>
          <c:val>
            <c:numRef>
              <c:f>Feuil1!$Z$23:$AH$23</c:f>
              <c:numCache>
                <c:formatCode>General</c:formatCode>
                <c:ptCount val="9"/>
                <c:pt idx="0">
                  <c:v>100.0</c:v>
                </c:pt>
                <c:pt idx="1">
                  <c:v>100.0</c:v>
                </c:pt>
                <c:pt idx="2">
                  <c:v>100.0</c:v>
                </c:pt>
                <c:pt idx="3">
                  <c:v>100.0</c:v>
                </c:pt>
                <c:pt idx="4">
                  <c:v>86.25</c:v>
                </c:pt>
                <c:pt idx="5">
                  <c:v>78.12499999999998</c:v>
                </c:pt>
                <c:pt idx="6">
                  <c:v>55.71428571428572</c:v>
                </c:pt>
                <c:pt idx="7">
                  <c:v>50.27777777777778</c:v>
                </c:pt>
                <c:pt idx="8">
                  <c:v>34.84848484848485</c:v>
                </c:pt>
              </c:numCache>
            </c:numRef>
          </c:val>
        </c:ser>
        <c:ser>
          <c:idx val="1"/>
          <c:order val="1"/>
          <c:tx>
            <c:strRef>
              <c:f>Feuil1!$Y$24</c:f>
              <c:strCache>
                <c:ptCount val="1"/>
                <c:pt idx="0">
                  <c:v>immobile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Feuil1!$Z$34:$AI$34</c:f>
                <c:numCache>
                  <c:formatCode>General</c:formatCode>
                  <c:ptCount val="10"/>
                  <c:pt idx="0">
                    <c:v>0.0</c:v>
                  </c:pt>
                  <c:pt idx="1">
                    <c:v>0.0</c:v>
                  </c:pt>
                  <c:pt idx="2">
                    <c:v>0.0</c:v>
                  </c:pt>
                  <c:pt idx="3">
                    <c:v>0.0</c:v>
                  </c:pt>
                  <c:pt idx="4">
                    <c:v>13.75</c:v>
                  </c:pt>
                  <c:pt idx="5">
                    <c:v>3.125</c:v>
                  </c:pt>
                  <c:pt idx="6">
                    <c:v>9.285714285714282</c:v>
                  </c:pt>
                  <c:pt idx="7">
                    <c:v>5.277777777777787</c:v>
                  </c:pt>
                  <c:pt idx="8">
                    <c:v>1.51515151515152</c:v>
                  </c:pt>
                  <c:pt idx="9">
                    <c:v>25.0</c:v>
                  </c:pt>
                </c:numCache>
              </c:numRef>
            </c:plus>
            <c:minus>
              <c:numRef>
                <c:f>Feuil1!$Z$34:$AI$34</c:f>
                <c:numCache>
                  <c:formatCode>General</c:formatCode>
                  <c:ptCount val="10"/>
                  <c:pt idx="0">
                    <c:v>0.0</c:v>
                  </c:pt>
                  <c:pt idx="1">
                    <c:v>0.0</c:v>
                  </c:pt>
                  <c:pt idx="2">
                    <c:v>0.0</c:v>
                  </c:pt>
                  <c:pt idx="3">
                    <c:v>0.0</c:v>
                  </c:pt>
                  <c:pt idx="4">
                    <c:v>13.75</c:v>
                  </c:pt>
                  <c:pt idx="5">
                    <c:v>3.125</c:v>
                  </c:pt>
                  <c:pt idx="6">
                    <c:v>9.285714285714282</c:v>
                  </c:pt>
                  <c:pt idx="7">
                    <c:v>5.277777777777787</c:v>
                  </c:pt>
                  <c:pt idx="8">
                    <c:v>1.51515151515152</c:v>
                  </c:pt>
                  <c:pt idx="9">
                    <c:v>25.0</c:v>
                  </c:pt>
                </c:numCache>
              </c:numRef>
            </c:minus>
          </c:errBars>
          <c:cat>
            <c:strRef>
              <c:f>Feuil1!$Z$22:$AH$22</c:f>
              <c:strCache>
                <c:ptCount val="9"/>
                <c:pt idx="0">
                  <c:v>YA</c:v>
                </c:pt>
                <c:pt idx="1">
                  <c:v>day 2</c:v>
                </c:pt>
                <c:pt idx="2">
                  <c:v>day 4</c:v>
                </c:pt>
                <c:pt idx="3">
                  <c:v>day 5</c:v>
                </c:pt>
                <c:pt idx="4">
                  <c:v>day 8</c:v>
                </c:pt>
                <c:pt idx="5">
                  <c:v>day 10</c:v>
                </c:pt>
                <c:pt idx="6">
                  <c:v>day 12</c:v>
                </c:pt>
                <c:pt idx="7">
                  <c:v>day 15</c:v>
                </c:pt>
                <c:pt idx="8">
                  <c:v>day 17</c:v>
                </c:pt>
              </c:strCache>
            </c:strRef>
          </c:cat>
          <c:val>
            <c:numRef>
              <c:f>Feuil1!$Z$24:$AH$24</c:f>
              <c:numCache>
                <c:formatCode>General</c:formatCode>
                <c:ptCount val="9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13.75</c:v>
                </c:pt>
                <c:pt idx="5">
                  <c:v>21.875</c:v>
                </c:pt>
                <c:pt idx="6">
                  <c:v>44.28571428571428</c:v>
                </c:pt>
                <c:pt idx="7">
                  <c:v>49.72222222222222</c:v>
                </c:pt>
                <c:pt idx="8">
                  <c:v>65.15151515151515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30300600"/>
        <c:axId val="-2030289032"/>
      </c:barChart>
      <c:catAx>
        <c:axId val="-2030300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600">
                <a:latin typeface="Arial" charset="0"/>
                <a:ea typeface="Arial" charset="0"/>
                <a:cs typeface="Arial" charset="0"/>
              </a:defRPr>
            </a:pPr>
            <a:endParaRPr lang="fr-FR"/>
          </a:p>
        </c:txPr>
        <c:crossAx val="-2030289032"/>
        <c:crosses val="autoZero"/>
        <c:auto val="1"/>
        <c:lblAlgn val="ctr"/>
        <c:lblOffset val="100"/>
        <c:noMultiLvlLbl val="0"/>
      </c:catAx>
      <c:valAx>
        <c:axId val="-2030289032"/>
        <c:scaling>
          <c:orientation val="minMax"/>
          <c:max val="119.0"/>
          <c:min val="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600">
                <a:latin typeface="Arial" charset="0"/>
                <a:ea typeface="Arial" charset="0"/>
                <a:cs typeface="Arial" charset="0"/>
              </a:defRPr>
            </a:pPr>
            <a:endParaRPr lang="fr-FR"/>
          </a:p>
        </c:txPr>
        <c:crossAx val="-203030060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600">
              <a:latin typeface="Arial" charset="0"/>
              <a:ea typeface="Arial" charset="0"/>
              <a:cs typeface="Arial" charset="0"/>
            </a:defRPr>
          </a:pPr>
          <a:endParaRPr lang="fr-FR"/>
        </a:p>
      </c:txPr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070F67-5473-AF48-B05D-127E3B9C509F}" type="datetimeFigureOut">
              <a:rPr lang="fr-FR" smtClean="0"/>
              <a:t>13/10/17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C9A88-05E9-8845-93C0-D199129BB6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5290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7B5A8-BF67-704C-AD71-2B0235AC2383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AF027-CC21-5144-BC0B-1EBF55721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3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03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419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012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712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29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699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448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43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193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230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39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B2121-E84F-C04A-8884-226579801A1A}" type="datetimeFigureOut">
              <a:rPr lang="fr-FR" smtClean="0"/>
              <a:t>13/10/17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91F09-0F82-3447-B7FE-FECA3D5B8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07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-59191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/>
              <a:t/>
            </a:r>
            <a:br>
              <a:rPr lang="fr-FR" sz="2000"/>
            </a:br>
            <a:endParaRPr lang="en-US" sz="2000"/>
          </a:p>
        </p:txBody>
      </p:sp>
      <p:grpSp>
        <p:nvGrpSpPr>
          <p:cNvPr id="5" name="Grouper 4"/>
          <p:cNvGrpSpPr/>
          <p:nvPr/>
        </p:nvGrpSpPr>
        <p:grpSpPr>
          <a:xfrm>
            <a:off x="1651000" y="482545"/>
            <a:ext cx="3651070" cy="2292182"/>
            <a:chOff x="1189444" y="293980"/>
            <a:chExt cx="3651070" cy="2292182"/>
          </a:xfrm>
        </p:grpSpPr>
        <p:graphicFrame>
          <p:nvGraphicFramePr>
            <p:cNvPr id="21" name="Graphique 2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9445773"/>
                </p:ext>
              </p:extLst>
            </p:nvPr>
          </p:nvGraphicFramePr>
          <p:xfrm>
            <a:off x="1281777" y="293980"/>
            <a:ext cx="3558737" cy="22921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" name="ZoneTexte 1"/>
            <p:cNvSpPr txBox="1"/>
            <p:nvPr/>
          </p:nvSpPr>
          <p:spPr>
            <a:xfrm rot="16200000">
              <a:off x="1010709" y="1433631"/>
              <a:ext cx="54213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>
                  <a:latin typeface="Arial" charset="0"/>
                  <a:ea typeface="Arial" charset="0"/>
                  <a:cs typeface="Arial" charset="0"/>
                </a:rPr>
                <a:t>% </a:t>
              </a:r>
              <a:r>
                <a:rPr lang="en-US" sz="600" smtClean="0">
                  <a:latin typeface="Arial" charset="0"/>
                  <a:ea typeface="Arial" charset="0"/>
                  <a:cs typeface="Arial" charset="0"/>
                </a:rPr>
                <a:t>animals</a:t>
              </a:r>
              <a:endParaRPr lang="en-US" sz="60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64" name="ZoneTexte 63"/>
          <p:cNvSpPr txBox="1"/>
          <p:nvPr/>
        </p:nvSpPr>
        <p:spPr>
          <a:xfrm>
            <a:off x="-1" y="3214993"/>
            <a:ext cx="68580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Figure S1 Loss of mobility kinetics with aging </a:t>
            </a:r>
            <a:endParaRPr lang="fr-FR" sz="1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162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21813</TotalTime>
  <Words>10</Words>
  <Application>Microsoft Macintosh PowerPoint</Application>
  <PresentationFormat>Présentation à l'écran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adeline</dc:creator>
  <cp:lastModifiedBy>Florence Solari</cp:lastModifiedBy>
  <cp:revision>1213</cp:revision>
  <cp:lastPrinted>2017-08-11T12:03:05Z</cp:lastPrinted>
  <dcterms:created xsi:type="dcterms:W3CDTF">2015-07-15T09:53:29Z</dcterms:created>
  <dcterms:modified xsi:type="dcterms:W3CDTF">2017-10-13T09:07:52Z</dcterms:modified>
</cp:coreProperties>
</file>