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4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B400"/>
    <a:srgbClr val="A6A6A6"/>
    <a:srgbClr val="7F7F7F"/>
    <a:srgbClr val="555555"/>
    <a:srgbClr val="05E800"/>
    <a:srgbClr val="1A6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7717" autoAdjust="0"/>
  </p:normalViewPr>
  <p:slideViewPr>
    <p:cSldViewPr snapToGrid="0" snapToObjects="1">
      <p:cViewPr>
        <p:scale>
          <a:sx n="200" d="100"/>
          <a:sy n="200" d="100"/>
        </p:scale>
        <p:origin x="-80" y="57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D1:RESULTAT%20DE%20THESE:resultat%20manip:Manip%2047:Manip%204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DD1:RESULTAT%20DE%20THESE:resultat%20manip:Manip%2046:valaurs%20normaliser%20M46%20avec%20replicat%20tec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DD1:RESULTAT%20DE%20THESE:resultat%20manip:Manip%2046:valaurs%20normaliser%20M46%20avec%20replicat%20tec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DD1:RESULTAT%20DE%20THESE:resultat%20manip:Manip%2046:valaurs%20normaliser%20M46%20avec%20replicat%20tec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212393723644"/>
          <c:y val="0.131932659438419"/>
          <c:w val="0.625328867040846"/>
          <c:h val="0.4960125726960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Feuil2!$I$21</c:f>
              <c:strCache>
                <c:ptCount val="1"/>
                <c:pt idx="0">
                  <c:v>tubular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Feuil2!$R$20:$W$20</c:f>
                <c:numCache>
                  <c:formatCode>General</c:formatCode>
                  <c:ptCount val="6"/>
                  <c:pt idx="0">
                    <c:v>6.666666666666725</c:v>
                  </c:pt>
                  <c:pt idx="1">
                    <c:v>0.370370370370367</c:v>
                  </c:pt>
                  <c:pt idx="2">
                    <c:v>5.947617141331795</c:v>
                  </c:pt>
                  <c:pt idx="3">
                    <c:v>8.333333333333327</c:v>
                  </c:pt>
                  <c:pt idx="4">
                    <c:v>8.81917103688197</c:v>
                  </c:pt>
                  <c:pt idx="5">
                    <c:v>5.47158766766453</c:v>
                  </c:pt>
                </c:numCache>
              </c:numRef>
            </c:plus>
            <c:minus>
              <c:numRef>
                <c:f>Feuil2!$R$20:$W$20</c:f>
                <c:numCache>
                  <c:formatCode>General</c:formatCode>
                  <c:ptCount val="6"/>
                  <c:pt idx="0">
                    <c:v>6.666666666666725</c:v>
                  </c:pt>
                  <c:pt idx="1">
                    <c:v>0.370370370370367</c:v>
                  </c:pt>
                  <c:pt idx="2">
                    <c:v>5.947617141331795</c:v>
                  </c:pt>
                  <c:pt idx="3">
                    <c:v>8.333333333333327</c:v>
                  </c:pt>
                  <c:pt idx="4">
                    <c:v>8.81917103688197</c:v>
                  </c:pt>
                  <c:pt idx="5">
                    <c:v>5.47158766766453</c:v>
                  </c:pt>
                </c:numCache>
              </c:numRef>
            </c:minus>
          </c:errBars>
          <c:cat>
            <c:multiLvlStrRef>
              <c:f>Feuil2!$J$19:$O$20</c:f>
              <c:multiLvlStrCache>
                <c:ptCount val="6"/>
                <c:lvl>
                  <c:pt idx="0">
                    <c:v>HT115</c:v>
                  </c:pt>
                  <c:pt idx="1">
                    <c:v>daf-2(e1370)</c:v>
                  </c:pt>
                  <c:pt idx="2">
                    <c:v>HT115</c:v>
                  </c:pt>
                  <c:pt idx="3">
                    <c:v>daf-2(e1370)</c:v>
                  </c:pt>
                  <c:pt idx="4">
                    <c:v>HT115</c:v>
                  </c:pt>
                  <c:pt idx="5">
                    <c:v>daf-2(e1370)</c:v>
                  </c:pt>
                </c:lvl>
                <c:lvl>
                  <c:pt idx="0">
                    <c:v>day 2</c:v>
                  </c:pt>
                  <c:pt idx="2">
                    <c:v>day 6</c:v>
                  </c:pt>
                  <c:pt idx="4">
                    <c:v>day 9</c:v>
                  </c:pt>
                </c:lvl>
              </c:multiLvlStrCache>
            </c:multiLvlStrRef>
          </c:cat>
          <c:val>
            <c:numRef>
              <c:f>Feuil2!$J$21:$O$21</c:f>
              <c:numCache>
                <c:formatCode>General</c:formatCode>
                <c:ptCount val="6"/>
                <c:pt idx="0">
                  <c:v>79.16666666666667</c:v>
                </c:pt>
                <c:pt idx="1">
                  <c:v>72.9166666666667</c:v>
                </c:pt>
                <c:pt idx="2">
                  <c:v>54.90196078431372</c:v>
                </c:pt>
                <c:pt idx="3">
                  <c:v>70.0</c:v>
                </c:pt>
                <c:pt idx="4">
                  <c:v>38.0</c:v>
                </c:pt>
                <c:pt idx="5">
                  <c:v>61.81818181818182</c:v>
                </c:pt>
              </c:numCache>
            </c:numRef>
          </c:val>
        </c:ser>
        <c:ser>
          <c:idx val="1"/>
          <c:order val="1"/>
          <c:tx>
            <c:strRef>
              <c:f>Feuil2!$I$22</c:f>
              <c:strCache>
                <c:ptCount val="1"/>
                <c:pt idx="0">
                  <c:v>intermediate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Feuil2!$R$21:$W$21</c:f>
                <c:numCache>
                  <c:formatCode>General</c:formatCode>
                  <c:ptCount val="6"/>
                  <c:pt idx="0">
                    <c:v>6.666666666666668</c:v>
                  </c:pt>
                  <c:pt idx="1">
                    <c:v>0.37037037037037</c:v>
                  </c:pt>
                  <c:pt idx="2">
                    <c:v>5.879447357921305</c:v>
                  </c:pt>
                  <c:pt idx="3">
                    <c:v>6.666666666666666</c:v>
                  </c:pt>
                  <c:pt idx="4">
                    <c:v>3.849001794597521</c:v>
                  </c:pt>
                  <c:pt idx="5">
                    <c:v>4.409585518440974</c:v>
                  </c:pt>
                </c:numCache>
              </c:numRef>
            </c:plus>
            <c:minus>
              <c:numRef>
                <c:f>Feuil2!$R$21:$W$21</c:f>
                <c:numCache>
                  <c:formatCode>General</c:formatCode>
                  <c:ptCount val="6"/>
                  <c:pt idx="0">
                    <c:v>6.666666666666668</c:v>
                  </c:pt>
                  <c:pt idx="1">
                    <c:v>0.37037037037037</c:v>
                  </c:pt>
                  <c:pt idx="2">
                    <c:v>5.879447357921305</c:v>
                  </c:pt>
                  <c:pt idx="3">
                    <c:v>6.666666666666666</c:v>
                  </c:pt>
                  <c:pt idx="4">
                    <c:v>3.849001794597521</c:v>
                  </c:pt>
                  <c:pt idx="5">
                    <c:v>4.409585518440974</c:v>
                  </c:pt>
                </c:numCache>
              </c:numRef>
            </c:minus>
          </c:errBars>
          <c:cat>
            <c:multiLvlStrRef>
              <c:f>Feuil2!$J$19:$O$20</c:f>
              <c:multiLvlStrCache>
                <c:ptCount val="6"/>
                <c:lvl>
                  <c:pt idx="0">
                    <c:v>HT115</c:v>
                  </c:pt>
                  <c:pt idx="1">
                    <c:v>daf-2(e1370)</c:v>
                  </c:pt>
                  <c:pt idx="2">
                    <c:v>HT115</c:v>
                  </c:pt>
                  <c:pt idx="3">
                    <c:v>daf-2(e1370)</c:v>
                  </c:pt>
                  <c:pt idx="4">
                    <c:v>HT115</c:v>
                  </c:pt>
                  <c:pt idx="5">
                    <c:v>daf-2(e1370)</c:v>
                  </c:pt>
                </c:lvl>
                <c:lvl>
                  <c:pt idx="0">
                    <c:v>day 2</c:v>
                  </c:pt>
                  <c:pt idx="2">
                    <c:v>day 6</c:v>
                  </c:pt>
                  <c:pt idx="4">
                    <c:v>day 9</c:v>
                  </c:pt>
                </c:lvl>
              </c:multiLvlStrCache>
            </c:multiLvlStrRef>
          </c:cat>
          <c:val>
            <c:numRef>
              <c:f>Feuil2!$J$22:$O$22</c:f>
              <c:numCache>
                <c:formatCode>General</c:formatCode>
                <c:ptCount val="6"/>
                <c:pt idx="0">
                  <c:v>20.83333333333328</c:v>
                </c:pt>
                <c:pt idx="1">
                  <c:v>27.08333333333258</c:v>
                </c:pt>
                <c:pt idx="2">
                  <c:v>35.29411764705886</c:v>
                </c:pt>
                <c:pt idx="3">
                  <c:v>28.0</c:v>
                </c:pt>
                <c:pt idx="4">
                  <c:v>46.0</c:v>
                </c:pt>
                <c:pt idx="5">
                  <c:v>27.27272727272623</c:v>
                </c:pt>
              </c:numCache>
            </c:numRef>
          </c:val>
        </c:ser>
        <c:ser>
          <c:idx val="2"/>
          <c:order val="2"/>
          <c:tx>
            <c:strRef>
              <c:f>Feuil2!$I$23</c:f>
              <c:strCache>
                <c:ptCount val="1"/>
                <c:pt idx="0">
                  <c:v>fragmented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Feuil2!$R$22:$W$22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0.0</c:v>
                  </c:pt>
                  <c:pt idx="2">
                    <c:v>2.53968253968254</c:v>
                  </c:pt>
                  <c:pt idx="3">
                    <c:v>1.666666666666667</c:v>
                  </c:pt>
                  <c:pt idx="4">
                    <c:v>8.38870492807861</c:v>
                  </c:pt>
                  <c:pt idx="5">
                    <c:v>2.421610524189262</c:v>
                  </c:pt>
                </c:numCache>
              </c:numRef>
            </c:plus>
            <c:minus>
              <c:numRef>
                <c:f>Feuil2!$R$22:$W$22</c:f>
                <c:numCache>
                  <c:formatCode>General</c:formatCode>
                  <c:ptCount val="6"/>
                  <c:pt idx="0">
                    <c:v>0.0</c:v>
                  </c:pt>
                  <c:pt idx="1">
                    <c:v>0.0</c:v>
                  </c:pt>
                  <c:pt idx="2">
                    <c:v>2.53968253968254</c:v>
                  </c:pt>
                  <c:pt idx="3">
                    <c:v>1.666666666666667</c:v>
                  </c:pt>
                  <c:pt idx="4">
                    <c:v>8.38870492807861</c:v>
                  </c:pt>
                  <c:pt idx="5">
                    <c:v>2.421610524189262</c:v>
                  </c:pt>
                </c:numCache>
              </c:numRef>
            </c:minus>
          </c:errBars>
          <c:cat>
            <c:multiLvlStrRef>
              <c:f>Feuil2!$J$19:$O$20</c:f>
              <c:multiLvlStrCache>
                <c:ptCount val="6"/>
                <c:lvl>
                  <c:pt idx="0">
                    <c:v>HT115</c:v>
                  </c:pt>
                  <c:pt idx="1">
                    <c:v>daf-2(e1370)</c:v>
                  </c:pt>
                  <c:pt idx="2">
                    <c:v>HT115</c:v>
                  </c:pt>
                  <c:pt idx="3">
                    <c:v>daf-2(e1370)</c:v>
                  </c:pt>
                  <c:pt idx="4">
                    <c:v>HT115</c:v>
                  </c:pt>
                  <c:pt idx="5">
                    <c:v>daf-2(e1370)</c:v>
                  </c:pt>
                </c:lvl>
                <c:lvl>
                  <c:pt idx="0">
                    <c:v>day 2</c:v>
                  </c:pt>
                  <c:pt idx="2">
                    <c:v>day 6</c:v>
                  </c:pt>
                  <c:pt idx="4">
                    <c:v>day 9</c:v>
                  </c:pt>
                </c:lvl>
              </c:multiLvlStrCache>
            </c:multiLvlStrRef>
          </c:cat>
          <c:val>
            <c:numRef>
              <c:f>Feuil2!$J$23:$O$23</c:f>
              <c:numCache>
                <c:formatCode>General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9.803921568627451</c:v>
                </c:pt>
                <c:pt idx="3">
                  <c:v>2.0</c:v>
                </c:pt>
                <c:pt idx="4">
                  <c:v>16.0</c:v>
                </c:pt>
                <c:pt idx="5">
                  <c:v>10.90909090909091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35178488"/>
        <c:axId val="-2035229800"/>
      </c:barChart>
      <c:catAx>
        <c:axId val="-2035178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600" b="1" i="1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5229800"/>
        <c:crosses val="autoZero"/>
        <c:auto val="1"/>
        <c:lblAlgn val="ctr"/>
        <c:lblOffset val="100"/>
        <c:noMultiLvlLbl val="0"/>
      </c:catAx>
      <c:valAx>
        <c:axId val="-2035229800"/>
        <c:scaling>
          <c:orientation val="minMax"/>
          <c:max val="109.0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%</a:t>
                </a:r>
                <a:r>
                  <a:rPr lang="fr-FR" sz="600" baseline="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fr-FR" sz="600" baseline="0" dirty="0" err="1" smtClean="0">
                    <a:latin typeface="Arial" charset="0"/>
                    <a:ea typeface="Arial" charset="0"/>
                    <a:cs typeface="Arial" charset="0"/>
                  </a:rPr>
                  <a:t>animals</a:t>
                </a:r>
                <a:endParaRPr lang="fr-FR" sz="600" dirty="0" smtClean="0">
                  <a:latin typeface="Arial" charset="0"/>
                  <a:ea typeface="Arial" charset="0"/>
                  <a:cs typeface="Arial" charset="0"/>
                </a:endParaRPr>
              </a:p>
            </c:rich>
          </c:tx>
          <c:layout>
            <c:manualLayout>
              <c:xMode val="edge"/>
              <c:yMode val="edge"/>
              <c:x val="0.0"/>
              <c:y val="0.3017186588426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5178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1228804825652"/>
          <c:y val="0.321560578453503"/>
          <c:w val="0.27204033943696"/>
          <c:h val="0.162781151189039"/>
        </c:manualLayout>
      </c:layout>
      <c:overlay val="0"/>
      <c:txPr>
        <a:bodyPr/>
        <a:lstStyle/>
        <a:p>
          <a:pPr>
            <a:defRPr sz="600">
              <a:latin typeface="Arial" charset="0"/>
              <a:ea typeface="Arial" charset="0"/>
              <a:cs typeface="Arial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Feuil3!$L$18:$M$18</c:f>
              <c:strCache>
                <c:ptCount val="1"/>
                <c:pt idx="0">
                  <c:v>Jour 1  rrf-3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Feuil3!$N$22:$T$22</c:f>
                <c:numCache>
                  <c:formatCode>General</c:formatCode>
                  <c:ptCount val="7"/>
                  <c:pt idx="0">
                    <c:v>0.0334644702517516</c:v>
                  </c:pt>
                  <c:pt idx="1">
                    <c:v>0.0940688145631657</c:v>
                  </c:pt>
                  <c:pt idx="2">
                    <c:v>0.0617907333750409</c:v>
                  </c:pt>
                  <c:pt idx="3">
                    <c:v>0.0164876071660331</c:v>
                  </c:pt>
                  <c:pt idx="4">
                    <c:v>0.0785854620153707</c:v>
                  </c:pt>
                  <c:pt idx="5">
                    <c:v>0.0917940583411587</c:v>
                  </c:pt>
                  <c:pt idx="6">
                    <c:v>0.0660004036570574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Feuil3!$N$17:$T$17</c:f>
              <c:strCache>
                <c:ptCount val="7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</c:strCache>
            </c:strRef>
          </c:cat>
          <c:val>
            <c:numRef>
              <c:f>Feuil3!$N$18:$T$18</c:f>
              <c:numCache>
                <c:formatCode>General</c:formatCode>
                <c:ptCount val="7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</c:numCache>
            </c:numRef>
          </c:val>
        </c:ser>
        <c:ser>
          <c:idx val="1"/>
          <c:order val="1"/>
          <c:tx>
            <c:strRef>
              <c:f>Feuil3!$L$19:$M$19</c:f>
              <c:strCache>
                <c:ptCount val="1"/>
                <c:pt idx="0">
                  <c:v>Jour 1  rrf-3 daf-2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Feuil3!$N$23:$T$23</c:f>
                <c:numCache>
                  <c:formatCode>General</c:formatCode>
                  <c:ptCount val="7"/>
                  <c:pt idx="0">
                    <c:v>0.112293838404139</c:v>
                  </c:pt>
                  <c:pt idx="1">
                    <c:v>0.13176467571424</c:v>
                  </c:pt>
                  <c:pt idx="2">
                    <c:v>0.209025058733689</c:v>
                  </c:pt>
                  <c:pt idx="3">
                    <c:v>0.32709136042066</c:v>
                  </c:pt>
                  <c:pt idx="4">
                    <c:v>0.125051954842029</c:v>
                  </c:pt>
                  <c:pt idx="5">
                    <c:v>0.194544434728756</c:v>
                  </c:pt>
                  <c:pt idx="6">
                    <c:v>0.136604299039262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Feuil3!$N$17:$T$17</c:f>
              <c:strCache>
                <c:ptCount val="7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</c:strCache>
            </c:strRef>
          </c:cat>
          <c:val>
            <c:numRef>
              <c:f>Feuil3!$N$19:$T$19</c:f>
              <c:numCache>
                <c:formatCode>General</c:formatCode>
                <c:ptCount val="7"/>
                <c:pt idx="0">
                  <c:v>2.973737129177928</c:v>
                </c:pt>
                <c:pt idx="1">
                  <c:v>2.34605754613441</c:v>
                </c:pt>
                <c:pt idx="2">
                  <c:v>2.484827751545348</c:v>
                </c:pt>
                <c:pt idx="3">
                  <c:v>2.302501556164182</c:v>
                </c:pt>
                <c:pt idx="4">
                  <c:v>2.52989586684449</c:v>
                </c:pt>
                <c:pt idx="5">
                  <c:v>2.474660311341613</c:v>
                </c:pt>
                <c:pt idx="6">
                  <c:v>2.604409357371724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4884088"/>
        <c:axId val="-2034881048"/>
      </c:barChart>
      <c:catAx>
        <c:axId val="-2034884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700000"/>
          <a:lstStyle/>
          <a:p>
            <a:pPr>
              <a:defRPr sz="600" i="1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4881048"/>
        <c:crosses val="autoZero"/>
        <c:auto val="1"/>
        <c:lblAlgn val="ctr"/>
        <c:lblOffset val="100"/>
        <c:noMultiLvlLbl val="0"/>
      </c:catAx>
      <c:valAx>
        <c:axId val="-2034881048"/>
        <c:scaling>
          <c:orientation val="minMax"/>
          <c:max val="3.3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Relative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quantityof</a:t>
                </a: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transcripts</a:t>
                </a:r>
                <a:endParaRPr lang="fr-FR" sz="600" dirty="0">
                  <a:latin typeface="Arial" charset="0"/>
                  <a:ea typeface="Arial" charset="0"/>
                  <a:cs typeface="Arial" charset="0"/>
                </a:endParaRPr>
              </a:p>
            </c:rich>
          </c:tx>
          <c:layout>
            <c:manualLayout>
              <c:xMode val="edge"/>
              <c:yMode val="edge"/>
              <c:x val="0.0550036542782124"/>
              <c:y val="0.15246499402156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4884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549592520087"/>
          <c:y val="0.0682773109243697"/>
          <c:w val="0.704105203294273"/>
          <c:h val="0.574936528648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'[valaurs normaliser M46 avec replicat tech.xlsx]Feuil3'!$B$2</c:f>
              <c:strCache>
                <c:ptCount val="1"/>
                <c:pt idx="0">
                  <c:v> rrf-3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'[valaurs normaliser M46 avec replicat tech.xlsx]Feuil3'!$C$15:$I$15</c:f>
                <c:numCache>
                  <c:formatCode>General</c:formatCode>
                  <c:ptCount val="7"/>
                  <c:pt idx="0">
                    <c:v>0.112594319031955</c:v>
                  </c:pt>
                  <c:pt idx="1">
                    <c:v>0.0813896695731712</c:v>
                  </c:pt>
                  <c:pt idx="2">
                    <c:v>0.0309035381127777</c:v>
                  </c:pt>
                  <c:pt idx="3">
                    <c:v>0.0985793221872258</c:v>
                  </c:pt>
                  <c:pt idx="4">
                    <c:v>0.100565339404927</c:v>
                  </c:pt>
                  <c:pt idx="5">
                    <c:v>0.0357204204162579</c:v>
                  </c:pt>
                  <c:pt idx="6">
                    <c:v>0.0804277768778441</c:v>
                  </c:pt>
                </c:numCache>
              </c:numRef>
            </c:plus>
            <c:minus>
              <c:numRef>
                <c:f>'[valaurs normaliser M46 avec replicat tech.xlsx]Feuil3'!$C$15:$H$15</c:f>
                <c:numCache>
                  <c:formatCode>General</c:formatCode>
                  <c:ptCount val="6"/>
                  <c:pt idx="0">
                    <c:v>0.112594319031955</c:v>
                  </c:pt>
                  <c:pt idx="1">
                    <c:v>0.0813896695731712</c:v>
                  </c:pt>
                  <c:pt idx="2">
                    <c:v>0.0309035381127777</c:v>
                  </c:pt>
                  <c:pt idx="3">
                    <c:v>0.0985793221872258</c:v>
                  </c:pt>
                  <c:pt idx="4">
                    <c:v>0.100565339404927</c:v>
                  </c:pt>
                  <c:pt idx="5">
                    <c:v>0.0357204204162579</c:v>
                  </c:pt>
                </c:numCache>
              </c:numRef>
            </c:minus>
          </c:errBars>
          <c:cat>
            <c:strRef>
              <c:f>'[valaurs normaliser M46 avec replicat tech.xlsx]Feuil3'!$C$1:$I$1</c:f>
              <c:strCache>
                <c:ptCount val="7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</c:strCache>
            </c:strRef>
          </c:cat>
          <c:val>
            <c:numRef>
              <c:f>'[valaurs normaliser M46 avec replicat tech.xlsx]Feuil3'!$C$2:$I$2</c:f>
              <c:numCache>
                <c:formatCode>General</c:formatCode>
                <c:ptCount val="7"/>
                <c:pt idx="0">
                  <c:v>0.999999999527227</c:v>
                </c:pt>
                <c:pt idx="1">
                  <c:v>0.999999999482766</c:v>
                </c:pt>
                <c:pt idx="2">
                  <c:v>1.000000558569814</c:v>
                </c:pt>
                <c:pt idx="3">
                  <c:v>0.99999999998417</c:v>
                </c:pt>
                <c:pt idx="4">
                  <c:v>0.999958503987926</c:v>
                </c:pt>
                <c:pt idx="5">
                  <c:v>0.999999786959458</c:v>
                </c:pt>
                <c:pt idx="6">
                  <c:v>1.000000252753838</c:v>
                </c:pt>
              </c:numCache>
            </c:numRef>
          </c:val>
        </c:ser>
        <c:ser>
          <c:idx val="1"/>
          <c:order val="1"/>
          <c:tx>
            <c:strRef>
              <c:f>'[valaurs normaliser M46 avec replicat tech.xlsx]Feuil3'!$B$3</c:f>
              <c:strCache>
                <c:ptCount val="1"/>
                <c:pt idx="0">
                  <c:v> rrf-3 daf-2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'[valaurs normaliser M46 avec replicat tech.xlsx]Feuil3'!$C$16:$I$16</c:f>
                <c:numCache>
                  <c:formatCode>General</c:formatCode>
                  <c:ptCount val="7"/>
                  <c:pt idx="0">
                    <c:v>0.0720304444124755</c:v>
                  </c:pt>
                  <c:pt idx="1">
                    <c:v>0.0205424022079028</c:v>
                  </c:pt>
                  <c:pt idx="2">
                    <c:v>0.0446092297259413</c:v>
                  </c:pt>
                  <c:pt idx="3">
                    <c:v>0.124708717123655</c:v>
                  </c:pt>
                  <c:pt idx="4">
                    <c:v>0.0997998864009022</c:v>
                  </c:pt>
                  <c:pt idx="5">
                    <c:v>0.0272858168898212</c:v>
                  </c:pt>
                  <c:pt idx="6">
                    <c:v>0.0362974239900176</c:v>
                  </c:pt>
                </c:numCache>
              </c:numRef>
            </c:plus>
            <c:minus>
              <c:numRef>
                <c:f>'[valaurs normaliser M46 avec replicat tech.xlsx]Feuil3'!$C$16:$H$16</c:f>
                <c:numCache>
                  <c:formatCode>General</c:formatCode>
                  <c:ptCount val="6"/>
                  <c:pt idx="0">
                    <c:v>0.0720304444124755</c:v>
                  </c:pt>
                  <c:pt idx="1">
                    <c:v>0.0205424022079028</c:v>
                  </c:pt>
                  <c:pt idx="2">
                    <c:v>0.0446092297259413</c:v>
                  </c:pt>
                  <c:pt idx="3">
                    <c:v>0.124708717123655</c:v>
                  </c:pt>
                  <c:pt idx="4">
                    <c:v>0.0997998864009022</c:v>
                  </c:pt>
                  <c:pt idx="5">
                    <c:v>0.0272858168898212</c:v>
                  </c:pt>
                </c:numCache>
              </c:numRef>
            </c:minus>
          </c:errBars>
          <c:cat>
            <c:strRef>
              <c:f>'[valaurs normaliser M46 avec replicat tech.xlsx]Feuil3'!$C$1:$I$1</c:f>
              <c:strCache>
                <c:ptCount val="7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</c:strCache>
            </c:strRef>
          </c:cat>
          <c:val>
            <c:numRef>
              <c:f>'[valaurs normaliser M46 avec replicat tech.xlsx]Feuil3'!$C$3:$I$3</c:f>
              <c:numCache>
                <c:formatCode>General</c:formatCode>
                <c:ptCount val="7"/>
                <c:pt idx="0">
                  <c:v>1.510541156606766</c:v>
                </c:pt>
                <c:pt idx="1">
                  <c:v>1.124520036104287</c:v>
                </c:pt>
                <c:pt idx="2">
                  <c:v>1.204314317598751</c:v>
                </c:pt>
                <c:pt idx="3">
                  <c:v>1.186568222920415</c:v>
                </c:pt>
                <c:pt idx="4">
                  <c:v>1.024596235556671</c:v>
                </c:pt>
                <c:pt idx="5">
                  <c:v>1.105924539573535</c:v>
                </c:pt>
                <c:pt idx="6">
                  <c:v>1.100667612085195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0999976"/>
        <c:axId val="-2034476232"/>
      </c:barChart>
      <c:catAx>
        <c:axId val="-2100999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700000"/>
          <a:lstStyle/>
          <a:p>
            <a:pPr>
              <a:defRPr sz="600" i="1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4476232"/>
        <c:crosses val="autoZero"/>
        <c:auto val="1"/>
        <c:lblAlgn val="ctr"/>
        <c:lblOffset val="100"/>
        <c:noMultiLvlLbl val="0"/>
      </c:catAx>
      <c:valAx>
        <c:axId val="-2034476232"/>
        <c:scaling>
          <c:orientation val="minMax"/>
          <c:max val="1.79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Relative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quantity</a:t>
                </a: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 of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transcripts</a:t>
                </a:r>
                <a:endParaRPr lang="fr-FR" sz="600" dirty="0" smtClean="0">
                  <a:latin typeface="Arial" charset="0"/>
                  <a:ea typeface="Arial" charset="0"/>
                  <a:cs typeface="Arial" charset="0"/>
                </a:endParaRPr>
              </a:p>
            </c:rich>
          </c:tx>
          <c:layout>
            <c:manualLayout>
              <c:xMode val="edge"/>
              <c:yMode val="edge"/>
              <c:x val="0.0621892766482024"/>
              <c:y val="0.085509455023911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100999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Feuil3!$L$2:$M$2</c:f>
              <c:strCache>
                <c:ptCount val="1"/>
                <c:pt idx="0">
                  <c:v>Jour 5  rrf-3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Feuil3!$N$6:$T$6</c:f>
                <c:numCache>
                  <c:formatCode>General</c:formatCode>
                  <c:ptCount val="7"/>
                  <c:pt idx="0">
                    <c:v>0.117322837943129</c:v>
                  </c:pt>
                  <c:pt idx="1">
                    <c:v>0.0818239622936567</c:v>
                  </c:pt>
                  <c:pt idx="2">
                    <c:v>0.0883549384978179</c:v>
                  </c:pt>
                  <c:pt idx="3">
                    <c:v>0.0862854354628466</c:v>
                  </c:pt>
                  <c:pt idx="4">
                    <c:v>0.0547226846491117</c:v>
                  </c:pt>
                  <c:pt idx="5">
                    <c:v>0.0582529787369804</c:v>
                  </c:pt>
                  <c:pt idx="6">
                    <c:v>0.0164084044836641</c:v>
                  </c:pt>
                </c:numCache>
              </c:numRef>
            </c:plus>
            <c:minus>
              <c:numRef>
                <c:f>Feuil3!$N$6:$S$6</c:f>
                <c:numCache>
                  <c:formatCode>General</c:formatCode>
                  <c:ptCount val="6"/>
                  <c:pt idx="0">
                    <c:v>0.117322837943129</c:v>
                  </c:pt>
                  <c:pt idx="1">
                    <c:v>0.0818239622936567</c:v>
                  </c:pt>
                  <c:pt idx="2">
                    <c:v>0.0883549384978179</c:v>
                  </c:pt>
                  <c:pt idx="3">
                    <c:v>0.0862854354628466</c:v>
                  </c:pt>
                  <c:pt idx="4">
                    <c:v>0.0547226846491117</c:v>
                  </c:pt>
                  <c:pt idx="5">
                    <c:v>0.0582529787369804</c:v>
                  </c:pt>
                </c:numCache>
              </c:numRef>
            </c:minus>
          </c:errBars>
          <c:cat>
            <c:strRef>
              <c:f>Feuil3!$N$1:$T$1</c:f>
              <c:strCache>
                <c:ptCount val="7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</c:strCache>
            </c:strRef>
          </c:cat>
          <c:val>
            <c:numRef>
              <c:f>Feuil3!$N$2:$T$2</c:f>
              <c:numCache>
                <c:formatCode>General</c:formatCode>
                <c:ptCount val="7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</c:numCache>
            </c:numRef>
          </c:val>
        </c:ser>
        <c:ser>
          <c:idx val="1"/>
          <c:order val="1"/>
          <c:tx>
            <c:strRef>
              <c:f>Feuil3!$L$3:$M$3</c:f>
              <c:strCache>
                <c:ptCount val="1"/>
                <c:pt idx="0">
                  <c:v>Jour 5  rrf-3 daf-2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Feuil3!$N$7:$T$7</c:f>
                <c:numCache>
                  <c:formatCode>General</c:formatCode>
                  <c:ptCount val="7"/>
                  <c:pt idx="0">
                    <c:v>0.414819562469851</c:v>
                  </c:pt>
                  <c:pt idx="1">
                    <c:v>0.143984779393218</c:v>
                  </c:pt>
                  <c:pt idx="2">
                    <c:v>0.055193221207095</c:v>
                  </c:pt>
                  <c:pt idx="3">
                    <c:v>0.48978367048664</c:v>
                  </c:pt>
                  <c:pt idx="4">
                    <c:v>0.216007299362606</c:v>
                  </c:pt>
                  <c:pt idx="5">
                    <c:v>0.140751251165641</c:v>
                  </c:pt>
                  <c:pt idx="6">
                    <c:v>0.432393765727344</c:v>
                  </c:pt>
                </c:numCache>
              </c:numRef>
            </c:plus>
            <c:minus>
              <c:numRef>
                <c:f>Feuil3!$N$7:$T$7</c:f>
                <c:numCache>
                  <c:formatCode>General</c:formatCode>
                  <c:ptCount val="7"/>
                  <c:pt idx="0">
                    <c:v>0.414819562469851</c:v>
                  </c:pt>
                  <c:pt idx="1">
                    <c:v>0.143984779393218</c:v>
                  </c:pt>
                  <c:pt idx="2">
                    <c:v>0.055193221207095</c:v>
                  </c:pt>
                  <c:pt idx="3">
                    <c:v>0.48978367048664</c:v>
                  </c:pt>
                  <c:pt idx="4">
                    <c:v>0.216007299362606</c:v>
                  </c:pt>
                  <c:pt idx="5">
                    <c:v>0.140751251165641</c:v>
                  </c:pt>
                  <c:pt idx="6">
                    <c:v>0.432393765727344</c:v>
                  </c:pt>
                </c:numCache>
              </c:numRef>
            </c:minus>
          </c:errBars>
          <c:cat>
            <c:strRef>
              <c:f>Feuil3!$N$1:$T$1</c:f>
              <c:strCache>
                <c:ptCount val="7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</c:strCache>
            </c:strRef>
          </c:cat>
          <c:val>
            <c:numRef>
              <c:f>Feuil3!$N$3:$T$3</c:f>
              <c:numCache>
                <c:formatCode>General</c:formatCode>
                <c:ptCount val="7"/>
                <c:pt idx="0">
                  <c:v>6.50726144442384</c:v>
                </c:pt>
                <c:pt idx="1">
                  <c:v>2.18103234219672</c:v>
                </c:pt>
                <c:pt idx="2">
                  <c:v>1.886690498713773</c:v>
                </c:pt>
                <c:pt idx="3">
                  <c:v>8.266385981139205</c:v>
                </c:pt>
                <c:pt idx="4">
                  <c:v>2.265944304444843</c:v>
                </c:pt>
                <c:pt idx="5">
                  <c:v>3.560892902181229</c:v>
                </c:pt>
                <c:pt idx="6">
                  <c:v>4.859552422258421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4716968"/>
        <c:axId val="-2100675000"/>
      </c:barChart>
      <c:catAx>
        <c:axId val="-2034716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600" i="1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100675000"/>
        <c:crosses val="autoZero"/>
        <c:auto val="1"/>
        <c:lblAlgn val="ctr"/>
        <c:lblOffset val="100"/>
        <c:noMultiLvlLbl val="0"/>
      </c:catAx>
      <c:valAx>
        <c:axId val="-2100675000"/>
        <c:scaling>
          <c:orientation val="minMax"/>
          <c:max val="8.9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Relative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quantity</a:t>
                </a: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 of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transcripts</a:t>
                </a:r>
                <a:endParaRPr lang="fr-FR" sz="600" dirty="0" smtClean="0">
                  <a:latin typeface="Arial" charset="0"/>
                  <a:ea typeface="Arial" charset="0"/>
                  <a:cs typeface="Arial" charset="0"/>
                </a:endParaRPr>
              </a:p>
            </c:rich>
          </c:tx>
          <c:layout>
            <c:manualLayout>
              <c:xMode val="edge"/>
              <c:yMode val="edge"/>
              <c:x val="0.122292473386868"/>
              <c:y val="0.1096845646586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4716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70F67-5473-AF48-B05D-127E3B9C509F}" type="datetimeFigureOut">
              <a:rPr lang="fr-FR" smtClean="0"/>
              <a:t>13/10/17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C9A88-05E9-8845-93C0-D199129BB6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529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7B5A8-BF67-704C-AD71-2B0235AC2383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AF027-CC21-5144-BC0B-1EBF55721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3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manip</a:t>
            </a:r>
            <a:r>
              <a:rPr lang="en-US" dirty="0" smtClean="0"/>
              <a:t> 40		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manip</a:t>
            </a:r>
            <a:r>
              <a:rPr lang="en-US" baseline="0" dirty="0" smtClean="0"/>
              <a:t> 46		C </a:t>
            </a:r>
            <a:r>
              <a:rPr lang="en-US" baseline="0" dirty="0" err="1" smtClean="0"/>
              <a:t>manip</a:t>
            </a:r>
            <a:r>
              <a:rPr lang="en-US" baseline="0" dirty="0" smtClean="0"/>
              <a:t> 47		D autophagy a faire</a:t>
            </a:r>
          </a:p>
          <a:p>
            <a:r>
              <a:rPr lang="en-US" baseline="0" dirty="0" smtClean="0"/>
              <a:t>E </a:t>
            </a:r>
            <a:r>
              <a:rPr lang="en-US" baseline="0" dirty="0" err="1" smtClean="0"/>
              <a:t>manip</a:t>
            </a:r>
            <a:r>
              <a:rPr lang="en-US" baseline="0" dirty="0" smtClean="0"/>
              <a:t> 40		F </a:t>
            </a:r>
            <a:r>
              <a:rPr lang="en-US" baseline="0" dirty="0" err="1" smtClean="0"/>
              <a:t>manip</a:t>
            </a:r>
            <a:r>
              <a:rPr lang="en-US" baseline="0" dirty="0" smtClean="0"/>
              <a:t> 40		G </a:t>
            </a:r>
            <a:r>
              <a:rPr lang="en-US" baseline="0" dirty="0" err="1" smtClean="0"/>
              <a:t>manip</a:t>
            </a:r>
            <a:r>
              <a:rPr lang="en-US" baseline="0" dirty="0" smtClean="0"/>
              <a:t> 46</a:t>
            </a:r>
          </a:p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Mettre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qu’on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utlise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rrf-3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25°C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 et meth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AF027-CC21-5144-BC0B-1EBF557219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20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1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1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1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9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4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9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3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3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.emf"/><Relationship Id="rId5" Type="http://schemas.openxmlformats.org/officeDocument/2006/relationships/image" Target="../media/image2.emf"/><Relationship Id="rId6" Type="http://schemas.openxmlformats.org/officeDocument/2006/relationships/image" Target="../media/image3.emf"/><Relationship Id="rId7" Type="http://schemas.openxmlformats.org/officeDocument/2006/relationships/image" Target="../media/image4.emf"/><Relationship Id="rId8" Type="http://schemas.openxmlformats.org/officeDocument/2006/relationships/chart" Target="../charts/chart2.xml"/><Relationship Id="rId9" Type="http://schemas.openxmlformats.org/officeDocument/2006/relationships/chart" Target="../charts/chart3.xml"/><Relationship Id="rId10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r 20"/>
          <p:cNvGrpSpPr/>
          <p:nvPr/>
        </p:nvGrpSpPr>
        <p:grpSpPr>
          <a:xfrm>
            <a:off x="1935918" y="4033986"/>
            <a:ext cx="2100773" cy="2300282"/>
            <a:chOff x="147269" y="3079259"/>
            <a:chExt cx="3779999" cy="2685505"/>
          </a:xfrm>
        </p:grpSpPr>
        <p:grpSp>
          <p:nvGrpSpPr>
            <p:cNvPr id="105" name="Grouper 104"/>
            <p:cNvGrpSpPr>
              <a:grpSpLocks/>
            </p:cNvGrpSpPr>
            <p:nvPr/>
          </p:nvGrpSpPr>
          <p:grpSpPr>
            <a:xfrm>
              <a:off x="147269" y="3079259"/>
              <a:ext cx="3779999" cy="2685505"/>
              <a:chOff x="379763" y="2588059"/>
              <a:chExt cx="4572000" cy="2743200"/>
            </a:xfrm>
          </p:grpSpPr>
          <p:graphicFrame>
            <p:nvGraphicFramePr>
              <p:cNvPr id="106" name="Graphique 10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65205568"/>
                  </p:ext>
                </p:extLst>
              </p:nvPr>
            </p:nvGraphicFramePr>
            <p:xfrm>
              <a:off x="379763" y="2588059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107" name="Grouper 106"/>
              <p:cNvGrpSpPr/>
              <p:nvPr/>
            </p:nvGrpSpPr>
            <p:grpSpPr>
              <a:xfrm>
                <a:off x="1204634" y="2731543"/>
                <a:ext cx="2411875" cy="195707"/>
                <a:chOff x="1204634" y="2731543"/>
                <a:chExt cx="2411875" cy="195707"/>
              </a:xfrm>
            </p:grpSpPr>
            <p:grpSp>
              <p:nvGrpSpPr>
                <p:cNvPr id="108" name="Grouper 107"/>
                <p:cNvGrpSpPr/>
                <p:nvPr/>
              </p:nvGrpSpPr>
              <p:grpSpPr>
                <a:xfrm>
                  <a:off x="1204634" y="2731545"/>
                  <a:ext cx="471699" cy="195705"/>
                  <a:chOff x="1204634" y="2731545"/>
                  <a:chExt cx="471699" cy="195705"/>
                </a:xfrm>
              </p:grpSpPr>
              <p:sp>
                <p:nvSpPr>
                  <p:cNvPr id="115" name="ZoneTexte 114"/>
                  <p:cNvSpPr txBox="1"/>
                  <p:nvPr/>
                </p:nvSpPr>
                <p:spPr>
                  <a:xfrm>
                    <a:off x="1223744" y="2731545"/>
                    <a:ext cx="322243" cy="1886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 charset="0"/>
                        <a:ea typeface="Arial" charset="0"/>
                        <a:cs typeface="Arial" charset="0"/>
                      </a:rPr>
                      <a:t>ns</a:t>
                    </a:r>
                    <a:endParaRPr lang="en-US" sz="6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116" name="Connecteur droit 115"/>
                  <p:cNvCxnSpPr/>
                  <p:nvPr/>
                </p:nvCxnSpPr>
                <p:spPr>
                  <a:xfrm flipV="1">
                    <a:off x="1204634" y="2927248"/>
                    <a:ext cx="471699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9" name="Grouper 108"/>
                <p:cNvGrpSpPr/>
                <p:nvPr/>
              </p:nvGrpSpPr>
              <p:grpSpPr>
                <a:xfrm>
                  <a:off x="2158070" y="2731543"/>
                  <a:ext cx="471699" cy="195705"/>
                  <a:chOff x="1159988" y="2731545"/>
                  <a:chExt cx="471699" cy="195705"/>
                </a:xfrm>
              </p:grpSpPr>
              <p:sp>
                <p:nvSpPr>
                  <p:cNvPr id="113" name="ZoneTexte 112"/>
                  <p:cNvSpPr txBox="1"/>
                  <p:nvPr/>
                </p:nvSpPr>
                <p:spPr>
                  <a:xfrm>
                    <a:off x="1179101" y="2731545"/>
                    <a:ext cx="322243" cy="1886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ns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114" name="Connecteur droit 113"/>
                  <p:cNvCxnSpPr/>
                  <p:nvPr/>
                </p:nvCxnSpPr>
                <p:spPr>
                  <a:xfrm flipV="1">
                    <a:off x="1159988" y="2927248"/>
                    <a:ext cx="471699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0" name="Grouper 109"/>
                <p:cNvGrpSpPr/>
                <p:nvPr/>
              </p:nvGrpSpPr>
              <p:grpSpPr>
                <a:xfrm>
                  <a:off x="3144810" y="2734959"/>
                  <a:ext cx="471699" cy="188631"/>
                  <a:chOff x="1152495" y="2752595"/>
                  <a:chExt cx="471699" cy="188631"/>
                </a:xfrm>
              </p:grpSpPr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1194285" y="2752595"/>
                    <a:ext cx="260197" cy="1886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112" name="Connecteur droit 111"/>
                  <p:cNvCxnSpPr/>
                  <p:nvPr/>
                </p:nvCxnSpPr>
                <p:spPr>
                  <a:xfrm flipV="1">
                    <a:off x="1152495" y="2927251"/>
                    <a:ext cx="471699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7" name="Grouper 16"/>
            <p:cNvGrpSpPr/>
            <p:nvPr/>
          </p:nvGrpSpPr>
          <p:grpSpPr>
            <a:xfrm>
              <a:off x="2282185" y="4696845"/>
              <a:ext cx="228543" cy="770049"/>
              <a:chOff x="2282185" y="4696845"/>
              <a:chExt cx="228543" cy="770049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370423" y="4791123"/>
                <a:ext cx="140305" cy="393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 rot="16200000">
                <a:off x="2007073" y="4971957"/>
                <a:ext cx="770049" cy="219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b="1" dirty="0" smtClean="0"/>
                  <a:t>Control </a:t>
                </a:r>
                <a:r>
                  <a:rPr lang="fr-FR" sz="600" b="1" dirty="0" err="1" smtClean="0"/>
                  <a:t>worms</a:t>
                </a:r>
                <a:endParaRPr lang="fr-FR" sz="600" b="1" dirty="0"/>
              </a:p>
            </p:txBody>
          </p:sp>
        </p:grpSp>
        <p:grpSp>
          <p:nvGrpSpPr>
            <p:cNvPr id="76" name="Grouper 75"/>
            <p:cNvGrpSpPr/>
            <p:nvPr/>
          </p:nvGrpSpPr>
          <p:grpSpPr>
            <a:xfrm>
              <a:off x="1482524" y="4696889"/>
              <a:ext cx="219826" cy="770048"/>
              <a:chOff x="2307477" y="4678306"/>
              <a:chExt cx="219826" cy="770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2370425" y="4791121"/>
                <a:ext cx="148031" cy="3749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 rot="16200000">
                <a:off x="2032366" y="4953417"/>
                <a:ext cx="770048" cy="219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b="1" dirty="0" smtClean="0"/>
                  <a:t>Control </a:t>
                </a:r>
                <a:r>
                  <a:rPr lang="fr-FR" sz="600" b="1" dirty="0" err="1" smtClean="0"/>
                  <a:t>worms</a:t>
                </a:r>
                <a:endParaRPr lang="fr-FR" sz="600" b="1" dirty="0"/>
              </a:p>
            </p:txBody>
          </p:sp>
        </p:grpSp>
        <p:grpSp>
          <p:nvGrpSpPr>
            <p:cNvPr id="83" name="Grouper 82"/>
            <p:cNvGrpSpPr/>
            <p:nvPr/>
          </p:nvGrpSpPr>
          <p:grpSpPr>
            <a:xfrm>
              <a:off x="675216" y="4696864"/>
              <a:ext cx="230013" cy="770049"/>
              <a:chOff x="2279725" y="4700734"/>
              <a:chExt cx="230013" cy="770049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2370424" y="4791122"/>
                <a:ext cx="139314" cy="3974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" name="ZoneTexte 84"/>
              <p:cNvSpPr txBox="1"/>
              <p:nvPr/>
            </p:nvSpPr>
            <p:spPr>
              <a:xfrm rot="16200000">
                <a:off x="2004614" y="4975845"/>
                <a:ext cx="770049" cy="219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b="1" dirty="0" smtClean="0"/>
                  <a:t>Control </a:t>
                </a:r>
                <a:r>
                  <a:rPr lang="fr-FR" sz="600" b="1" dirty="0" err="1" smtClean="0"/>
                  <a:t>worms</a:t>
                </a:r>
                <a:endParaRPr lang="fr-FR" sz="600" b="1" dirty="0"/>
              </a:p>
            </p:txBody>
          </p:sp>
        </p:grpSp>
      </p:grpSp>
      <p:sp>
        <p:nvSpPr>
          <p:cNvPr id="134" name="ZoneTexte 133"/>
          <p:cNvSpPr txBox="1"/>
          <p:nvPr/>
        </p:nvSpPr>
        <p:spPr>
          <a:xfrm>
            <a:off x="193365" y="1769132"/>
            <a:ext cx="69517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charset="0"/>
                <a:ea typeface="Arial" charset="0"/>
                <a:cs typeface="Arial" charset="0"/>
              </a:rPr>
              <a:t>a  		</a:t>
            </a:r>
            <a:r>
              <a:rPr lang="en-US" sz="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800" b="1" dirty="0" smtClean="0">
                <a:latin typeface="Arial" charset="0"/>
                <a:ea typeface="Arial" charset="0"/>
                <a:cs typeface="Arial" charset="0"/>
              </a:rPr>
              <a:t>       	           b			                 	   c 		</a:t>
            </a:r>
            <a:endParaRPr lang="en-US" sz="8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4" name="Grouper 13"/>
          <p:cNvGrpSpPr/>
          <p:nvPr/>
        </p:nvGrpSpPr>
        <p:grpSpPr>
          <a:xfrm>
            <a:off x="279242" y="2102479"/>
            <a:ext cx="1541731" cy="1499754"/>
            <a:chOff x="14076" y="1283677"/>
            <a:chExt cx="2629090" cy="1499754"/>
          </a:xfrm>
        </p:grpSpPr>
        <p:grpSp>
          <p:nvGrpSpPr>
            <p:cNvPr id="4" name="Grouper 3"/>
            <p:cNvGrpSpPr/>
            <p:nvPr/>
          </p:nvGrpSpPr>
          <p:grpSpPr>
            <a:xfrm>
              <a:off x="14076" y="1363918"/>
              <a:ext cx="2507867" cy="1220746"/>
              <a:chOff x="-55027" y="449635"/>
              <a:chExt cx="3471199" cy="2135028"/>
            </a:xfrm>
          </p:grpSpPr>
          <p:pic>
            <p:nvPicPr>
              <p:cNvPr id="2" name="Image 1"/>
              <p:cNvPicPr>
                <a:picLocks noChangeAspect="1"/>
              </p:cNvPicPr>
              <p:nvPr/>
            </p:nvPicPr>
            <p:blipFill rotWithShape="1">
              <a:blip r:embed="rId4"/>
              <a:srcRect l="21805" t="361" b="51094"/>
              <a:stretch/>
            </p:blipFill>
            <p:spPr>
              <a:xfrm>
                <a:off x="558116" y="449635"/>
                <a:ext cx="2850168" cy="2096163"/>
              </a:xfrm>
              <a:prstGeom prst="rect">
                <a:avLst/>
              </a:prstGeom>
            </p:spPr>
          </p:pic>
          <p:grpSp>
            <p:nvGrpSpPr>
              <p:cNvPr id="3" name="Grouper 2"/>
              <p:cNvGrpSpPr/>
              <p:nvPr/>
            </p:nvGrpSpPr>
            <p:grpSpPr>
              <a:xfrm>
                <a:off x="-55027" y="465626"/>
                <a:ext cx="3471199" cy="2119037"/>
                <a:chOff x="-55027" y="465626"/>
                <a:chExt cx="3471199" cy="2119037"/>
              </a:xfrm>
            </p:grpSpPr>
            <p:sp>
              <p:nvSpPr>
                <p:cNvPr id="97" name="ZoneTexte 96"/>
                <p:cNvSpPr txBox="1"/>
                <p:nvPr/>
              </p:nvSpPr>
              <p:spPr>
                <a:xfrm>
                  <a:off x="2409141" y="465626"/>
                  <a:ext cx="1007031" cy="4844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fr-FR" sz="600" b="1" dirty="0" smtClean="0">
                      <a:latin typeface="Arial" charset="0"/>
                      <a:ea typeface="Arial" charset="0"/>
                      <a:cs typeface="Arial" charset="0"/>
                    </a:rPr>
                    <a:t>Control </a:t>
                  </a:r>
                  <a:r>
                    <a:rPr lang="fr-FR" sz="600" b="1" dirty="0" err="1" smtClean="0">
                      <a:latin typeface="Arial" charset="0"/>
                      <a:ea typeface="Arial" charset="0"/>
                      <a:cs typeface="Arial" charset="0"/>
                    </a:rPr>
                    <a:t>worms</a:t>
                  </a:r>
                  <a:endParaRPr lang="fr-FR" sz="600" b="1" dirty="0" smtClean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r"/>
                  <a:r>
                    <a:rPr lang="fr-FR" sz="600" b="1" i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Arial" charset="0"/>
                      <a:ea typeface="Arial" charset="0"/>
                      <a:cs typeface="Arial" charset="0"/>
                    </a:rPr>
                    <a:t>daf-2(e1370)</a:t>
                  </a:r>
                  <a:endParaRPr lang="fr-FR" sz="600" b="1" i="1" dirty="0">
                    <a:solidFill>
                      <a:schemeClr val="bg1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pic>
              <p:nvPicPr>
                <p:cNvPr id="100" name="Image 99"/>
                <p:cNvPicPr>
                  <a:picLocks/>
                </p:cNvPicPr>
                <p:nvPr/>
              </p:nvPicPr>
              <p:blipFill rotWithShape="1">
                <a:blip r:embed="rId5"/>
                <a:srcRect l="41333" t="90501" r="26757" b="3168"/>
                <a:stretch/>
              </p:blipFill>
              <p:spPr>
                <a:xfrm>
                  <a:off x="731753" y="2502507"/>
                  <a:ext cx="306000" cy="80027"/>
                </a:xfrm>
                <a:prstGeom prst="rect">
                  <a:avLst/>
                </a:prstGeom>
              </p:spPr>
            </p:pic>
            <p:pic>
              <p:nvPicPr>
                <p:cNvPr id="101" name="Image 100"/>
                <p:cNvPicPr>
                  <a:picLocks/>
                </p:cNvPicPr>
                <p:nvPr/>
              </p:nvPicPr>
              <p:blipFill rotWithShape="1">
                <a:blip r:embed="rId5"/>
                <a:srcRect l="41333" t="90501" r="26757" b="3168"/>
                <a:stretch/>
              </p:blipFill>
              <p:spPr>
                <a:xfrm>
                  <a:off x="1274831" y="2504636"/>
                  <a:ext cx="306000" cy="80027"/>
                </a:xfrm>
                <a:prstGeom prst="rect">
                  <a:avLst/>
                </a:prstGeom>
              </p:spPr>
            </p:pic>
            <p:pic>
              <p:nvPicPr>
                <p:cNvPr id="102" name="Image 101"/>
                <p:cNvPicPr>
                  <a:picLocks/>
                </p:cNvPicPr>
                <p:nvPr/>
              </p:nvPicPr>
              <p:blipFill rotWithShape="1">
                <a:blip r:embed="rId5"/>
                <a:srcRect l="41333" t="90501" r="26757" b="3168"/>
                <a:stretch/>
              </p:blipFill>
              <p:spPr>
                <a:xfrm>
                  <a:off x="1820081" y="2502506"/>
                  <a:ext cx="306000" cy="80027"/>
                </a:xfrm>
                <a:prstGeom prst="rect">
                  <a:avLst/>
                </a:prstGeom>
              </p:spPr>
            </p:pic>
            <p:pic>
              <p:nvPicPr>
                <p:cNvPr id="103" name="Image 102"/>
                <p:cNvPicPr>
                  <a:picLocks/>
                </p:cNvPicPr>
                <p:nvPr/>
              </p:nvPicPr>
              <p:blipFill rotWithShape="1">
                <a:blip r:embed="rId5"/>
                <a:srcRect l="41333" t="90501" r="26757" b="3168"/>
                <a:stretch/>
              </p:blipFill>
              <p:spPr>
                <a:xfrm>
                  <a:off x="2364340" y="2502506"/>
                  <a:ext cx="306000" cy="80027"/>
                </a:xfrm>
                <a:prstGeom prst="rect">
                  <a:avLst/>
                </a:prstGeom>
              </p:spPr>
            </p:pic>
            <p:pic>
              <p:nvPicPr>
                <p:cNvPr id="104" name="Image 103"/>
                <p:cNvPicPr>
                  <a:picLocks/>
                </p:cNvPicPr>
                <p:nvPr/>
              </p:nvPicPr>
              <p:blipFill rotWithShape="1">
                <a:blip r:embed="rId5"/>
                <a:srcRect l="41333" t="90501" r="26757" b="3168"/>
                <a:stretch/>
              </p:blipFill>
              <p:spPr>
                <a:xfrm>
                  <a:off x="2912788" y="2503959"/>
                  <a:ext cx="306000" cy="80027"/>
                </a:xfrm>
                <a:prstGeom prst="rect">
                  <a:avLst/>
                </a:prstGeom>
              </p:spPr>
            </p:pic>
            <p:sp>
              <p:nvSpPr>
                <p:cNvPr id="117" name="ZoneTexte 116"/>
                <p:cNvSpPr txBox="1"/>
                <p:nvPr/>
              </p:nvSpPr>
              <p:spPr>
                <a:xfrm rot="16200000">
                  <a:off x="-807280" y="1330338"/>
                  <a:ext cx="168917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fr-FR" sz="600" b="1" kern="0" dirty="0" smtClean="0">
                      <a:solidFill>
                        <a:sysClr val="windowText" lastClr="000000"/>
                      </a:solidFill>
                      <a:latin typeface="Arial" charset="0"/>
                      <a:ea typeface="Arial" charset="0"/>
                      <a:cs typeface="Arial" charset="0"/>
                    </a:rPr>
                    <a:t>Body </a:t>
                  </a:r>
                  <a:r>
                    <a:rPr lang="fr-FR" sz="600" b="1" kern="0" dirty="0" err="1" smtClean="0">
                      <a:solidFill>
                        <a:sysClr val="windowText" lastClr="000000"/>
                      </a:solidFill>
                      <a:latin typeface="Arial" charset="0"/>
                      <a:ea typeface="Arial" charset="0"/>
                      <a:cs typeface="Arial" charset="0"/>
                    </a:rPr>
                    <a:t>bends</a:t>
                  </a:r>
                  <a:r>
                    <a:rPr lang="fr-FR" sz="600" b="1" kern="0" dirty="0" smtClean="0">
                      <a:solidFill>
                        <a:sysClr val="windowText" lastClr="000000"/>
                      </a:solidFill>
                      <a:latin typeface="Arial" charset="0"/>
                      <a:ea typeface="Arial" charset="0"/>
                      <a:cs typeface="Arial" charset="0"/>
                    </a:rPr>
                    <a:t> / 30 sec</a:t>
                  </a:r>
                  <a:endParaRPr kumimoji="0" lang="fr-FR" sz="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11" name="Grouper 10"/>
            <p:cNvGrpSpPr/>
            <p:nvPr/>
          </p:nvGrpSpPr>
          <p:grpSpPr>
            <a:xfrm>
              <a:off x="1214760" y="1844935"/>
              <a:ext cx="534707" cy="200967"/>
              <a:chOff x="1508371" y="1390632"/>
              <a:chExt cx="534707" cy="200967"/>
            </a:xfrm>
          </p:grpSpPr>
          <p:sp>
            <p:nvSpPr>
              <p:cNvPr id="136" name="Rectangle 135"/>
              <p:cNvSpPr/>
              <p:nvPr/>
            </p:nvSpPr>
            <p:spPr>
              <a:xfrm flipH="1">
                <a:off x="1669099" y="1390632"/>
                <a:ext cx="224106" cy="1303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ZoneTexte 136"/>
              <p:cNvSpPr txBox="1"/>
              <p:nvPr/>
            </p:nvSpPr>
            <p:spPr>
              <a:xfrm>
                <a:off x="1508371" y="1406933"/>
                <a:ext cx="53470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defRPr/>
                </a:pPr>
                <a:r>
                  <a:rPr lang="fr-FR" sz="600" kern="0" dirty="0" smtClean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***</a:t>
                </a:r>
                <a:endParaRPr lang="fr-FR" sz="600" kern="0" dirty="0">
                  <a:solidFill>
                    <a:sysClr val="windowText" lastClr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38" name="Grouper 137"/>
            <p:cNvGrpSpPr/>
            <p:nvPr/>
          </p:nvGrpSpPr>
          <p:grpSpPr>
            <a:xfrm>
              <a:off x="1610972" y="1847667"/>
              <a:ext cx="534707" cy="200967"/>
              <a:chOff x="1508371" y="1390632"/>
              <a:chExt cx="534707" cy="200967"/>
            </a:xfrm>
          </p:grpSpPr>
          <p:sp>
            <p:nvSpPr>
              <p:cNvPr id="139" name="Rectangle 138"/>
              <p:cNvSpPr/>
              <p:nvPr/>
            </p:nvSpPr>
            <p:spPr>
              <a:xfrm flipH="1">
                <a:off x="1669099" y="1390632"/>
                <a:ext cx="224106" cy="1303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ZoneTexte 139"/>
              <p:cNvSpPr txBox="1"/>
              <p:nvPr/>
            </p:nvSpPr>
            <p:spPr>
              <a:xfrm>
                <a:off x="1508371" y="1406933"/>
                <a:ext cx="53470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defRPr/>
                </a:pPr>
                <a:r>
                  <a:rPr lang="fr-FR" sz="600" kern="0" dirty="0" smtClean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***</a:t>
                </a:r>
                <a:endParaRPr lang="fr-FR" sz="600" kern="0" dirty="0">
                  <a:solidFill>
                    <a:sysClr val="windowText" lastClr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41" name="Grouper 140"/>
            <p:cNvGrpSpPr/>
            <p:nvPr/>
          </p:nvGrpSpPr>
          <p:grpSpPr>
            <a:xfrm>
              <a:off x="2005849" y="1933145"/>
              <a:ext cx="534707" cy="200967"/>
              <a:chOff x="1508371" y="1390632"/>
              <a:chExt cx="534707" cy="200967"/>
            </a:xfrm>
          </p:grpSpPr>
          <p:sp>
            <p:nvSpPr>
              <p:cNvPr id="160" name="Rectangle 159"/>
              <p:cNvSpPr/>
              <p:nvPr/>
            </p:nvSpPr>
            <p:spPr>
              <a:xfrm flipH="1">
                <a:off x="1669099" y="1390632"/>
                <a:ext cx="224106" cy="1303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ZoneTexte 160"/>
              <p:cNvSpPr txBox="1"/>
              <p:nvPr/>
            </p:nvSpPr>
            <p:spPr>
              <a:xfrm>
                <a:off x="1508371" y="1406933"/>
                <a:ext cx="53470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defRPr/>
                </a:pPr>
                <a:r>
                  <a:rPr lang="fr-FR" sz="600" kern="0" dirty="0" smtClean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***</a:t>
                </a:r>
                <a:endParaRPr lang="fr-FR" sz="600" kern="0" dirty="0">
                  <a:solidFill>
                    <a:sysClr val="windowText" lastClr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62" name="Grouper 161"/>
            <p:cNvGrpSpPr/>
            <p:nvPr/>
          </p:nvGrpSpPr>
          <p:grpSpPr>
            <a:xfrm>
              <a:off x="855824" y="1769637"/>
              <a:ext cx="534707" cy="184666"/>
              <a:chOff x="1529731" y="1370378"/>
              <a:chExt cx="534707" cy="184666"/>
            </a:xfrm>
          </p:grpSpPr>
          <p:sp>
            <p:nvSpPr>
              <p:cNvPr id="163" name="Rectangle 162"/>
              <p:cNvSpPr/>
              <p:nvPr/>
            </p:nvSpPr>
            <p:spPr>
              <a:xfrm flipH="1">
                <a:off x="1669099" y="1390632"/>
                <a:ext cx="224106" cy="1303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1529731" y="1370378"/>
                <a:ext cx="53470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defRPr/>
                </a:pPr>
                <a:r>
                  <a:rPr lang="fr-FR" sz="600" kern="0" smtClean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ns</a:t>
                </a:r>
                <a:endParaRPr lang="fr-FR" sz="600" kern="0" dirty="0">
                  <a:solidFill>
                    <a:sysClr val="windowText" lastClr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65" name="Grouper 164"/>
            <p:cNvGrpSpPr/>
            <p:nvPr/>
          </p:nvGrpSpPr>
          <p:grpSpPr>
            <a:xfrm>
              <a:off x="473466" y="1490884"/>
              <a:ext cx="534707" cy="184666"/>
              <a:chOff x="1540411" y="1369078"/>
              <a:chExt cx="534707" cy="184666"/>
            </a:xfrm>
          </p:grpSpPr>
          <p:sp>
            <p:nvSpPr>
              <p:cNvPr id="166" name="Rectangle 165"/>
              <p:cNvSpPr/>
              <p:nvPr/>
            </p:nvSpPr>
            <p:spPr>
              <a:xfrm flipH="1">
                <a:off x="1669099" y="1390632"/>
                <a:ext cx="224106" cy="1303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ZoneTexte 166"/>
              <p:cNvSpPr txBox="1"/>
              <p:nvPr/>
            </p:nvSpPr>
            <p:spPr>
              <a:xfrm>
                <a:off x="1540411" y="1369078"/>
                <a:ext cx="53470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defRPr/>
                </a:pPr>
                <a:r>
                  <a:rPr lang="fr-FR" sz="600" kern="0" dirty="0" smtClean="0">
                    <a:solidFill>
                      <a:sysClr val="windowText" lastClr="000000"/>
                    </a:solidFill>
                    <a:latin typeface="Arial"/>
                    <a:cs typeface="Arial"/>
                  </a:rPr>
                  <a:t>ns</a:t>
                </a:r>
                <a:endParaRPr lang="fr-FR" sz="600" kern="0" dirty="0">
                  <a:solidFill>
                    <a:sysClr val="windowText" lastClr="00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68" name="ZoneTexte 167"/>
            <p:cNvSpPr txBox="1"/>
            <p:nvPr/>
          </p:nvSpPr>
          <p:spPr>
            <a:xfrm rot="18936144">
              <a:off x="394834" y="2524297"/>
              <a:ext cx="630959" cy="182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YA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69" name="ZoneTexte 168"/>
            <p:cNvSpPr txBox="1"/>
            <p:nvPr/>
          </p:nvSpPr>
          <p:spPr>
            <a:xfrm rot="18936144">
              <a:off x="735149" y="2600435"/>
              <a:ext cx="736787" cy="182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8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0" name="ZoneTexte 169"/>
            <p:cNvSpPr txBox="1"/>
            <p:nvPr/>
          </p:nvSpPr>
          <p:spPr>
            <a:xfrm rot="18936144">
              <a:off x="1108592" y="2600434"/>
              <a:ext cx="736787" cy="182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11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1" name="ZoneTexte 170"/>
            <p:cNvSpPr txBox="1"/>
            <p:nvPr/>
          </p:nvSpPr>
          <p:spPr>
            <a:xfrm rot="18936144">
              <a:off x="1487141" y="2600436"/>
              <a:ext cx="736787" cy="182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smtClean="0">
                  <a:latin typeface="Arial" charset="0"/>
                  <a:ea typeface="Arial" charset="0"/>
                  <a:cs typeface="Arial" charset="0"/>
                </a:rPr>
                <a:t>ay 15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2" name="ZoneTexte 171"/>
            <p:cNvSpPr txBox="1"/>
            <p:nvPr/>
          </p:nvSpPr>
          <p:spPr>
            <a:xfrm rot="18936144">
              <a:off x="1906379" y="2599088"/>
              <a:ext cx="736787" cy="182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18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3" name="ZoneTexte 172"/>
            <p:cNvSpPr txBox="1"/>
            <p:nvPr/>
          </p:nvSpPr>
          <p:spPr>
            <a:xfrm>
              <a:off x="262545" y="1283677"/>
              <a:ext cx="27129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en-US" sz="6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en-US" sz="600" dirty="0" smtClean="0">
                  <a:latin typeface="Arial" charset="0"/>
                  <a:ea typeface="Arial" charset="0"/>
                  <a:cs typeface="Arial" charset="0"/>
                </a:rPr>
                <a:t>60</a:t>
              </a:r>
            </a:p>
            <a:p>
              <a:pPr algn="r"/>
              <a:endParaRPr lang="en-US" sz="600" dirty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en-US" sz="5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en-US" sz="6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en-US" sz="600" dirty="0" smtClean="0">
                  <a:latin typeface="Arial" charset="0"/>
                  <a:ea typeface="Arial" charset="0"/>
                  <a:cs typeface="Arial" charset="0"/>
                </a:rPr>
                <a:t>40</a:t>
              </a:r>
            </a:p>
            <a:p>
              <a:pPr algn="r"/>
              <a:endParaRPr lang="en-US" sz="600" dirty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en-US" sz="5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en-US" sz="6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en-US" sz="600" dirty="0" smtClean="0">
                  <a:latin typeface="Arial" charset="0"/>
                  <a:ea typeface="Arial" charset="0"/>
                  <a:cs typeface="Arial" charset="0"/>
                </a:rPr>
                <a:t>20</a:t>
              </a:r>
            </a:p>
            <a:p>
              <a:pPr algn="r"/>
              <a:endParaRPr lang="en-US" sz="600" dirty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en-US" sz="6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en-US" sz="4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</p:grpSp>
      <p:grpSp>
        <p:nvGrpSpPr>
          <p:cNvPr id="9" name="Grouper 8"/>
          <p:cNvGrpSpPr/>
          <p:nvPr/>
        </p:nvGrpSpPr>
        <p:grpSpPr>
          <a:xfrm>
            <a:off x="4025094" y="3975863"/>
            <a:ext cx="1752609" cy="1798176"/>
            <a:chOff x="3232973" y="1886115"/>
            <a:chExt cx="2253341" cy="2026623"/>
          </a:xfrm>
        </p:grpSpPr>
        <p:pic>
          <p:nvPicPr>
            <p:cNvPr id="132" name="Image 131"/>
            <p:cNvPicPr>
              <a:picLocks noChangeAspect="1"/>
            </p:cNvPicPr>
            <p:nvPr/>
          </p:nvPicPr>
          <p:blipFill rotWithShape="1">
            <a:blip r:embed="rId6"/>
            <a:srcRect l="19627" t="14297"/>
            <a:stretch/>
          </p:blipFill>
          <p:spPr>
            <a:xfrm>
              <a:off x="3563543" y="2238468"/>
              <a:ext cx="1759566" cy="1435768"/>
            </a:xfrm>
            <a:prstGeom prst="rect">
              <a:avLst/>
            </a:prstGeom>
          </p:spPr>
        </p:pic>
        <p:sp>
          <p:nvSpPr>
            <p:cNvPr id="126" name="ZoneTexte 125"/>
            <p:cNvSpPr txBox="1"/>
            <p:nvPr/>
          </p:nvSpPr>
          <p:spPr>
            <a:xfrm>
              <a:off x="3334966" y="2276642"/>
              <a:ext cx="348802" cy="1474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20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18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16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14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12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2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10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8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6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4</a:t>
              </a:r>
            </a:p>
            <a:p>
              <a:pPr algn="r"/>
              <a:endParaRPr lang="fr-FR" sz="1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2</a:t>
              </a:r>
              <a:endParaRPr lang="fr-FR" sz="7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endParaRPr lang="fr-FR" sz="2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dirty="0">
                  <a:latin typeface="Arial" charset="0"/>
                  <a:ea typeface="Arial" charset="0"/>
                  <a:cs typeface="Arial" charset="0"/>
                </a:rPr>
                <a:t>0</a:t>
              </a:r>
              <a:endParaRPr lang="fr-FR" sz="7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7" name="ZoneTexte 126"/>
            <p:cNvSpPr txBox="1"/>
            <p:nvPr/>
          </p:nvSpPr>
          <p:spPr>
            <a:xfrm rot="16200000">
              <a:off x="2480720" y="2638368"/>
              <a:ext cx="168917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600" b="1" kern="0" dirty="0" err="1" smtClean="0">
                  <a:solidFill>
                    <a:sysClr val="windowText" lastClr="000000"/>
                  </a:solidFill>
                  <a:latin typeface="Arial" charset="0"/>
                  <a:ea typeface="Arial" charset="0"/>
                  <a:cs typeface="Arial" charset="0"/>
                </a:rPr>
                <a:t>Autophagic</a:t>
              </a:r>
              <a:r>
                <a:rPr lang="fr-FR" sz="600" b="1" kern="0" dirty="0" smtClean="0">
                  <a:solidFill>
                    <a:sysClr val="windowText" lastClr="000000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fr-FR" sz="600" b="1" kern="0" dirty="0" err="1" smtClean="0">
                  <a:solidFill>
                    <a:sysClr val="windowText" lastClr="000000"/>
                  </a:solidFill>
                  <a:latin typeface="Arial" charset="0"/>
                  <a:ea typeface="Arial" charset="0"/>
                  <a:cs typeface="Arial" charset="0"/>
                </a:rPr>
                <a:t>vesicle</a:t>
              </a:r>
              <a:r>
                <a:rPr lang="fr-FR" sz="600" b="1" kern="0" dirty="0" smtClean="0">
                  <a:solidFill>
                    <a:sysClr val="windowText" lastClr="000000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fr-FR" sz="600" b="1" kern="0" dirty="0" err="1" smtClean="0">
                  <a:solidFill>
                    <a:sysClr val="windowText" lastClr="000000"/>
                  </a:solidFill>
                  <a:latin typeface="Arial" charset="0"/>
                  <a:ea typeface="Arial" charset="0"/>
                  <a:cs typeface="Arial" charset="0"/>
                </a:rPr>
                <a:t>numbers</a:t>
              </a:r>
              <a:endParaRPr kumimoji="0" lang="fr-FR" sz="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4758756" y="2099968"/>
              <a:ext cx="727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600" b="1" dirty="0" smtClean="0">
                  <a:latin typeface="Arial" charset="0"/>
                  <a:ea typeface="Arial" charset="0"/>
                  <a:cs typeface="Arial" charset="0"/>
                </a:rPr>
                <a:t>Control </a:t>
              </a:r>
              <a:r>
                <a:rPr lang="fr-FR" sz="600" b="1" dirty="0" err="1" smtClean="0">
                  <a:latin typeface="Arial" charset="0"/>
                  <a:ea typeface="Arial" charset="0"/>
                  <a:cs typeface="Arial" charset="0"/>
                </a:rPr>
                <a:t>worms</a:t>
              </a:r>
              <a:endParaRPr lang="fr-FR" sz="600" b="1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b="1" i="1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daf-2(e1370)</a:t>
              </a:r>
              <a:endParaRPr lang="fr-FR" sz="600" b="1" i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7" name="ZoneTexte 86"/>
            <p:cNvSpPr txBox="1"/>
            <p:nvPr/>
          </p:nvSpPr>
          <p:spPr>
            <a:xfrm rot="18936144">
              <a:off x="4821010" y="3724209"/>
              <a:ext cx="5540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12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 rot="18936144">
              <a:off x="4392013" y="3727858"/>
              <a:ext cx="5540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10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4" name="ZoneTexte 93"/>
            <p:cNvSpPr txBox="1"/>
            <p:nvPr/>
          </p:nvSpPr>
          <p:spPr>
            <a:xfrm rot="18936144">
              <a:off x="4030353" y="3728072"/>
              <a:ext cx="5540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7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95" name="Image 94"/>
            <p:cNvPicPr>
              <a:picLocks/>
            </p:cNvPicPr>
            <p:nvPr/>
          </p:nvPicPr>
          <p:blipFill rotWithShape="1">
            <a:blip r:embed="rId5"/>
            <a:srcRect l="41333" t="90501" r="26757" b="3168"/>
            <a:stretch/>
          </p:blipFill>
          <p:spPr>
            <a:xfrm>
              <a:off x="3727555" y="3661545"/>
              <a:ext cx="238274" cy="45756"/>
            </a:xfrm>
            <a:prstGeom prst="rect">
              <a:avLst/>
            </a:prstGeom>
          </p:spPr>
        </p:pic>
        <p:sp>
          <p:nvSpPr>
            <p:cNvPr id="96" name="ZoneTexte 95"/>
            <p:cNvSpPr txBox="1"/>
            <p:nvPr/>
          </p:nvSpPr>
          <p:spPr>
            <a:xfrm rot="18936144">
              <a:off x="3587773" y="3715432"/>
              <a:ext cx="5540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latin typeface="Arial" charset="0"/>
                  <a:ea typeface="Arial" charset="0"/>
                  <a:cs typeface="Arial" charset="0"/>
                </a:rPr>
                <a:t>d</a:t>
              </a:r>
              <a:r>
                <a:rPr lang="en-US" sz="600" b="1" dirty="0" smtClean="0">
                  <a:latin typeface="Arial" charset="0"/>
                  <a:ea typeface="Arial" charset="0"/>
                  <a:cs typeface="Arial" charset="0"/>
                </a:rPr>
                <a:t>ay 2</a:t>
              </a:r>
              <a:endParaRPr lang="en-US" sz="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8" name="ZoneTexte 117"/>
            <p:cNvSpPr txBox="1"/>
            <p:nvPr/>
          </p:nvSpPr>
          <p:spPr>
            <a:xfrm>
              <a:off x="4884715" y="2392636"/>
              <a:ext cx="3785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lang="fr-FR" sz="600" kern="0" dirty="0" smtClean="0">
                  <a:solidFill>
                    <a:sysClr val="windowText" lastClr="000000"/>
                  </a:solidFill>
                  <a:latin typeface="Arial"/>
                  <a:cs typeface="Arial"/>
                </a:rPr>
                <a:t>***</a:t>
              </a:r>
              <a:endParaRPr lang="fr-FR" sz="600" kern="0" dirty="0">
                <a:solidFill>
                  <a:sysClr val="windowText" lastClr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119" name="Connecteur droit 118"/>
            <p:cNvCxnSpPr/>
            <p:nvPr/>
          </p:nvCxnSpPr>
          <p:spPr>
            <a:xfrm>
              <a:off x="3748666" y="3522803"/>
              <a:ext cx="210614" cy="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ZoneTexte 121"/>
            <p:cNvSpPr txBox="1"/>
            <p:nvPr/>
          </p:nvSpPr>
          <p:spPr>
            <a:xfrm>
              <a:off x="4073483" y="2632317"/>
              <a:ext cx="3785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lang="fr-FR" sz="600" kern="0" dirty="0" smtClean="0">
                  <a:solidFill>
                    <a:sysClr val="windowText" lastClr="000000"/>
                  </a:solidFill>
                  <a:latin typeface="Arial"/>
                  <a:cs typeface="Arial"/>
                </a:rPr>
                <a:t>***</a:t>
              </a:r>
              <a:endParaRPr lang="fr-FR" sz="600" kern="0" dirty="0">
                <a:solidFill>
                  <a:sysClr val="windowText" lastClr="000000"/>
                </a:solidFill>
                <a:latin typeface="Arial"/>
                <a:cs typeface="Arial"/>
              </a:endParaRP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4482893" y="2462186"/>
              <a:ext cx="3785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lang="fr-FR" sz="600" kern="0" dirty="0" smtClean="0">
                  <a:solidFill>
                    <a:sysClr val="windowText" lastClr="000000"/>
                  </a:solidFill>
                  <a:latin typeface="Arial"/>
                  <a:cs typeface="Arial"/>
                </a:rPr>
                <a:t>***</a:t>
              </a:r>
              <a:endParaRPr lang="fr-FR" sz="600" kern="0" dirty="0">
                <a:solidFill>
                  <a:sysClr val="windowText" lastClr="000000"/>
                </a:solidFill>
                <a:latin typeface="Arial"/>
                <a:cs typeface="Arial"/>
              </a:endParaRPr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3686750" y="3361703"/>
              <a:ext cx="3785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lang="fr-FR" sz="600" kern="0" dirty="0" smtClean="0">
                  <a:solidFill>
                    <a:sysClr val="windowText" lastClr="000000"/>
                  </a:solidFill>
                  <a:latin typeface="Arial"/>
                  <a:cs typeface="Arial"/>
                </a:rPr>
                <a:t>ns</a:t>
              </a:r>
              <a:endParaRPr lang="fr-FR" sz="700" kern="0" dirty="0">
                <a:solidFill>
                  <a:sysClr val="windowText" lastClr="000000"/>
                </a:solidFill>
                <a:latin typeface="Arial"/>
                <a:cs typeface="Arial"/>
              </a:endParaRPr>
            </a:p>
          </p:txBody>
        </p:sp>
        <p:pic>
          <p:nvPicPr>
            <p:cNvPr id="125" name="Image 124"/>
            <p:cNvPicPr>
              <a:picLocks/>
            </p:cNvPicPr>
            <p:nvPr/>
          </p:nvPicPr>
          <p:blipFill rotWithShape="1">
            <a:blip r:embed="rId7"/>
            <a:srcRect l="13983" t="47803" b="50822"/>
            <a:stretch/>
          </p:blipFill>
          <p:spPr>
            <a:xfrm>
              <a:off x="3616397" y="3619128"/>
              <a:ext cx="1720778" cy="56895"/>
            </a:xfrm>
            <a:prstGeom prst="rect">
              <a:avLst/>
            </a:prstGeom>
          </p:spPr>
        </p:pic>
        <p:pic>
          <p:nvPicPr>
            <p:cNvPr id="128" name="Image 127"/>
            <p:cNvPicPr>
              <a:picLocks/>
            </p:cNvPicPr>
            <p:nvPr/>
          </p:nvPicPr>
          <p:blipFill rotWithShape="1">
            <a:blip r:embed="rId5"/>
            <a:srcRect l="41333" t="90501" r="26757" b="3168"/>
            <a:stretch/>
          </p:blipFill>
          <p:spPr>
            <a:xfrm>
              <a:off x="4133397" y="3663485"/>
              <a:ext cx="238274" cy="45756"/>
            </a:xfrm>
            <a:prstGeom prst="rect">
              <a:avLst/>
            </a:prstGeom>
          </p:spPr>
        </p:pic>
        <p:pic>
          <p:nvPicPr>
            <p:cNvPr id="130" name="Image 129"/>
            <p:cNvPicPr>
              <a:picLocks/>
            </p:cNvPicPr>
            <p:nvPr/>
          </p:nvPicPr>
          <p:blipFill rotWithShape="1">
            <a:blip r:embed="rId5"/>
            <a:srcRect l="41333" t="90501" r="26757" b="3168"/>
            <a:stretch/>
          </p:blipFill>
          <p:spPr>
            <a:xfrm>
              <a:off x="4540135" y="3663485"/>
              <a:ext cx="238274" cy="45756"/>
            </a:xfrm>
            <a:prstGeom prst="rect">
              <a:avLst/>
            </a:prstGeom>
          </p:spPr>
        </p:pic>
        <p:pic>
          <p:nvPicPr>
            <p:cNvPr id="131" name="Image 130"/>
            <p:cNvPicPr>
              <a:picLocks/>
            </p:cNvPicPr>
            <p:nvPr/>
          </p:nvPicPr>
          <p:blipFill rotWithShape="1">
            <a:blip r:embed="rId5"/>
            <a:srcRect l="41333" t="90501" r="26757" b="3168"/>
            <a:stretch/>
          </p:blipFill>
          <p:spPr>
            <a:xfrm>
              <a:off x="4945977" y="3665425"/>
              <a:ext cx="238274" cy="45756"/>
            </a:xfrm>
            <a:prstGeom prst="rect">
              <a:avLst/>
            </a:prstGeom>
          </p:spPr>
        </p:pic>
        <p:cxnSp>
          <p:nvCxnSpPr>
            <p:cNvPr id="133" name="Connecteur droit 132"/>
            <p:cNvCxnSpPr/>
            <p:nvPr/>
          </p:nvCxnSpPr>
          <p:spPr>
            <a:xfrm>
              <a:off x="4148248" y="2754969"/>
              <a:ext cx="210614" cy="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/>
            <p:cNvCxnSpPr/>
            <p:nvPr/>
          </p:nvCxnSpPr>
          <p:spPr>
            <a:xfrm>
              <a:off x="4561076" y="2578898"/>
              <a:ext cx="210614" cy="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>
              <a:off x="4966472" y="2512163"/>
              <a:ext cx="210614" cy="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ZoneTexte 98"/>
          <p:cNvSpPr txBox="1"/>
          <p:nvPr/>
        </p:nvSpPr>
        <p:spPr>
          <a:xfrm>
            <a:off x="138147" y="7304433"/>
            <a:ext cx="6719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000" b="1" dirty="0" smtClean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fr-FR" sz="1000" b="1" dirty="0" smtClean="0">
                <a:latin typeface="Arial" charset="0"/>
                <a:ea typeface="Arial" charset="0"/>
                <a:cs typeface="Arial" charset="0"/>
              </a:rPr>
              <a:t>S9</a:t>
            </a:r>
            <a:r>
              <a:rPr lang="x-none" sz="1000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x-none" sz="1000" b="1" i="1" dirty="0">
                <a:latin typeface="Arial" charset="0"/>
                <a:ea typeface="Arial" charset="0"/>
                <a:cs typeface="Arial" charset="0"/>
              </a:rPr>
              <a:t>daf-2</a:t>
            </a:r>
            <a:r>
              <a:rPr lang="x-none" sz="1000" b="1" dirty="0">
                <a:latin typeface="Arial" charset="0"/>
                <a:ea typeface="Arial" charset="0"/>
                <a:cs typeface="Arial" charset="0"/>
              </a:rPr>
              <a:t> mutation delays muscle aging </a:t>
            </a:r>
            <a:endParaRPr lang="fr-FR" sz="10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20" name="Grouper 119"/>
          <p:cNvGrpSpPr>
            <a:grpSpLocks noChangeAspect="1"/>
          </p:cNvGrpSpPr>
          <p:nvPr/>
        </p:nvGrpSpPr>
        <p:grpSpPr>
          <a:xfrm>
            <a:off x="3821447" y="2024009"/>
            <a:ext cx="1973093" cy="1646906"/>
            <a:chOff x="154106" y="2681593"/>
            <a:chExt cx="3150480" cy="2313229"/>
          </a:xfrm>
        </p:grpSpPr>
        <p:graphicFrame>
          <p:nvGraphicFramePr>
            <p:cNvPr id="121" name="Graphique 120"/>
            <p:cNvGraphicFramePr>
              <a:graphicFrameLocks/>
            </p:cNvGraphicFramePr>
            <p:nvPr>
              <p:extLst/>
            </p:nvPr>
          </p:nvGraphicFramePr>
          <p:xfrm>
            <a:off x="154106" y="2808549"/>
            <a:ext cx="3150480" cy="21862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pSp>
          <p:nvGrpSpPr>
            <p:cNvPr id="124" name="Grouper 123"/>
            <p:cNvGrpSpPr/>
            <p:nvPr/>
          </p:nvGrpSpPr>
          <p:grpSpPr>
            <a:xfrm>
              <a:off x="870853" y="2917360"/>
              <a:ext cx="2075705" cy="387811"/>
              <a:chOff x="870853" y="2917360"/>
              <a:chExt cx="2075705" cy="387811"/>
            </a:xfrm>
          </p:grpSpPr>
          <p:grpSp>
            <p:nvGrpSpPr>
              <p:cNvPr id="148" name="Grouper 147"/>
              <p:cNvGrpSpPr/>
              <p:nvPr/>
            </p:nvGrpSpPr>
            <p:grpSpPr>
              <a:xfrm>
                <a:off x="870853" y="2917360"/>
                <a:ext cx="279239" cy="209975"/>
                <a:chOff x="4716816" y="1664255"/>
                <a:chExt cx="279239" cy="209975"/>
              </a:xfrm>
            </p:grpSpPr>
            <p:cxnSp>
              <p:nvCxnSpPr>
                <p:cNvPr id="189" name="Connecteur droit 188"/>
                <p:cNvCxnSpPr/>
                <p:nvPr/>
              </p:nvCxnSpPr>
              <p:spPr>
                <a:xfrm>
                  <a:off x="4844584" y="1820165"/>
                  <a:ext cx="10799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0" name="ZoneTexte 189"/>
                <p:cNvSpPr txBox="1"/>
                <p:nvPr/>
              </p:nvSpPr>
              <p:spPr>
                <a:xfrm>
                  <a:off x="4716816" y="1664255"/>
                  <a:ext cx="279239" cy="2099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51" name="Grouper 150"/>
              <p:cNvGrpSpPr/>
              <p:nvPr/>
            </p:nvGrpSpPr>
            <p:grpSpPr>
              <a:xfrm>
                <a:off x="1186566" y="3095195"/>
                <a:ext cx="279235" cy="209976"/>
                <a:chOff x="4710852" y="1842090"/>
                <a:chExt cx="279235" cy="209976"/>
              </a:xfrm>
            </p:grpSpPr>
            <p:cxnSp>
              <p:nvCxnSpPr>
                <p:cNvPr id="187" name="Connecteur droit 186"/>
                <p:cNvCxnSpPr/>
                <p:nvPr/>
              </p:nvCxnSpPr>
              <p:spPr>
                <a:xfrm>
                  <a:off x="4844587" y="1975658"/>
                  <a:ext cx="10799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ZoneTexte 187"/>
                <p:cNvSpPr txBox="1"/>
                <p:nvPr/>
              </p:nvSpPr>
              <p:spPr>
                <a:xfrm>
                  <a:off x="4710852" y="1842090"/>
                  <a:ext cx="279235" cy="2099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54" name="Grouper 153"/>
              <p:cNvGrpSpPr/>
              <p:nvPr/>
            </p:nvGrpSpPr>
            <p:grpSpPr>
              <a:xfrm>
                <a:off x="1468772" y="3095195"/>
                <a:ext cx="279241" cy="209976"/>
                <a:chOff x="4652602" y="1842090"/>
                <a:chExt cx="279241" cy="209976"/>
              </a:xfrm>
            </p:grpSpPr>
            <p:cxnSp>
              <p:nvCxnSpPr>
                <p:cNvPr id="185" name="Connecteur droit 184"/>
                <p:cNvCxnSpPr/>
                <p:nvPr/>
              </p:nvCxnSpPr>
              <p:spPr>
                <a:xfrm>
                  <a:off x="4785666" y="1975658"/>
                  <a:ext cx="10799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6" name="ZoneTexte 185"/>
                <p:cNvSpPr txBox="1"/>
                <p:nvPr/>
              </p:nvSpPr>
              <p:spPr>
                <a:xfrm>
                  <a:off x="4652602" y="1842090"/>
                  <a:ext cx="279241" cy="2099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57" name="Grouper 156"/>
              <p:cNvGrpSpPr/>
              <p:nvPr/>
            </p:nvGrpSpPr>
            <p:grpSpPr>
              <a:xfrm>
                <a:off x="1788161" y="3095195"/>
                <a:ext cx="279233" cy="209976"/>
                <a:chOff x="4652877" y="1842090"/>
                <a:chExt cx="279233" cy="209976"/>
              </a:xfrm>
            </p:grpSpPr>
            <p:cxnSp>
              <p:nvCxnSpPr>
                <p:cNvPr id="183" name="Connecteur droit 182"/>
                <p:cNvCxnSpPr/>
                <p:nvPr/>
              </p:nvCxnSpPr>
              <p:spPr>
                <a:xfrm>
                  <a:off x="4785668" y="1975658"/>
                  <a:ext cx="107998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" name="ZoneTexte 183"/>
                <p:cNvSpPr txBox="1"/>
                <p:nvPr/>
              </p:nvSpPr>
              <p:spPr>
                <a:xfrm>
                  <a:off x="4652877" y="1842090"/>
                  <a:ext cx="279233" cy="2099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74" name="Grouper 173"/>
              <p:cNvGrpSpPr/>
              <p:nvPr/>
            </p:nvGrpSpPr>
            <p:grpSpPr>
              <a:xfrm>
                <a:off x="2059448" y="3095195"/>
                <a:ext cx="279239" cy="209976"/>
                <a:chOff x="4593680" y="1842090"/>
                <a:chExt cx="279239" cy="209976"/>
              </a:xfrm>
            </p:grpSpPr>
            <p:cxnSp>
              <p:nvCxnSpPr>
                <p:cNvPr id="181" name="Connecteur droit 180"/>
                <p:cNvCxnSpPr/>
                <p:nvPr/>
              </p:nvCxnSpPr>
              <p:spPr>
                <a:xfrm>
                  <a:off x="4733295" y="1975658"/>
                  <a:ext cx="10799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2" name="ZoneTexte 181"/>
                <p:cNvSpPr txBox="1"/>
                <p:nvPr/>
              </p:nvSpPr>
              <p:spPr>
                <a:xfrm>
                  <a:off x="4593680" y="1842090"/>
                  <a:ext cx="279239" cy="2099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75" name="Grouper 174"/>
              <p:cNvGrpSpPr/>
              <p:nvPr/>
            </p:nvGrpSpPr>
            <p:grpSpPr>
              <a:xfrm>
                <a:off x="2365283" y="3095193"/>
                <a:ext cx="279239" cy="209977"/>
                <a:chOff x="4567491" y="1842088"/>
                <a:chExt cx="279239" cy="209977"/>
              </a:xfrm>
            </p:grpSpPr>
            <p:cxnSp>
              <p:nvCxnSpPr>
                <p:cNvPr id="179" name="Connecteur droit 178"/>
                <p:cNvCxnSpPr/>
                <p:nvPr/>
              </p:nvCxnSpPr>
              <p:spPr>
                <a:xfrm>
                  <a:off x="4700563" y="1975658"/>
                  <a:ext cx="107998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ZoneTexte 179"/>
                <p:cNvSpPr txBox="1"/>
                <p:nvPr/>
              </p:nvSpPr>
              <p:spPr>
                <a:xfrm>
                  <a:off x="4567491" y="1842088"/>
                  <a:ext cx="279239" cy="209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76" name="Grouper 175"/>
              <p:cNvGrpSpPr/>
              <p:nvPr/>
            </p:nvGrpSpPr>
            <p:grpSpPr>
              <a:xfrm>
                <a:off x="2667319" y="3095195"/>
                <a:ext cx="279239" cy="209976"/>
                <a:chOff x="4547850" y="1842090"/>
                <a:chExt cx="279239" cy="209976"/>
              </a:xfrm>
            </p:grpSpPr>
            <p:cxnSp>
              <p:nvCxnSpPr>
                <p:cNvPr id="177" name="Connecteur droit 176"/>
                <p:cNvCxnSpPr/>
                <p:nvPr/>
              </p:nvCxnSpPr>
              <p:spPr>
                <a:xfrm>
                  <a:off x="4687470" y="1975658"/>
                  <a:ext cx="107998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8" name="ZoneTexte 177"/>
                <p:cNvSpPr txBox="1"/>
                <p:nvPr/>
              </p:nvSpPr>
              <p:spPr>
                <a:xfrm>
                  <a:off x="4547850" y="1842090"/>
                  <a:ext cx="279239" cy="2099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 smtClean="0">
                      <a:latin typeface="Arial" charset="0"/>
                      <a:ea typeface="Arial" charset="0"/>
                      <a:cs typeface="Arial" charset="0"/>
                    </a:rPr>
                    <a:t>**</a:t>
                  </a:r>
                  <a:endParaRPr lang="en-US" sz="6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</p:grpSp>
        <p:sp>
          <p:nvSpPr>
            <p:cNvPr id="129" name="ZoneTexte 128"/>
            <p:cNvSpPr txBox="1"/>
            <p:nvPr/>
          </p:nvSpPr>
          <p:spPr>
            <a:xfrm>
              <a:off x="1700574" y="2681593"/>
              <a:ext cx="434170" cy="209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>
                <a:defRPr sz="900" b="1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fr-FR" sz="600" dirty="0" err="1" smtClean="0">
                  <a:latin typeface="Arial" charset="0"/>
                  <a:ea typeface="Arial" charset="0"/>
                  <a:cs typeface="Arial" charset="0"/>
                </a:rPr>
                <a:t>day</a:t>
              </a:r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 1</a:t>
              </a:r>
              <a:endParaRPr lang="fr-FR" sz="6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91" name="ZoneTexte 190"/>
          <p:cNvSpPr txBox="1"/>
          <p:nvPr/>
        </p:nvSpPr>
        <p:spPr>
          <a:xfrm>
            <a:off x="5042961" y="2015702"/>
            <a:ext cx="683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" dirty="0" smtClean="0">
                <a:latin typeface="Arial" charset="0"/>
                <a:ea typeface="Arial" charset="0"/>
                <a:cs typeface="Arial" charset="0"/>
              </a:rPr>
              <a:t>Control </a:t>
            </a:r>
            <a:r>
              <a:rPr lang="fr-FR" sz="600" dirty="0" err="1" smtClean="0">
                <a:latin typeface="Arial" charset="0"/>
                <a:ea typeface="Arial" charset="0"/>
                <a:cs typeface="Arial" charset="0"/>
              </a:rPr>
              <a:t>worms</a:t>
            </a:r>
            <a:endParaRPr lang="fr-FR" sz="600" dirty="0" smtClean="0">
              <a:latin typeface="Arial" charset="0"/>
              <a:ea typeface="Arial" charset="0"/>
              <a:cs typeface="Arial" charset="0"/>
            </a:endParaRPr>
          </a:p>
          <a:p>
            <a:pPr algn="r"/>
            <a:r>
              <a:rPr lang="fr-FR" sz="600" i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daf-2(e1370)</a:t>
            </a:r>
            <a:endParaRPr lang="fr-FR" sz="600" i="1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1750534" y="2013757"/>
            <a:ext cx="1940110" cy="1951817"/>
            <a:chOff x="1557169" y="419239"/>
            <a:chExt cx="1940110" cy="1951817"/>
          </a:xfrm>
        </p:grpSpPr>
        <p:grpSp>
          <p:nvGrpSpPr>
            <p:cNvPr id="192" name="Grouper 191"/>
            <p:cNvGrpSpPr/>
            <p:nvPr/>
          </p:nvGrpSpPr>
          <p:grpSpPr>
            <a:xfrm>
              <a:off x="1557169" y="503274"/>
              <a:ext cx="1849515" cy="1867782"/>
              <a:chOff x="-108143" y="429086"/>
              <a:chExt cx="2807861" cy="2008122"/>
            </a:xfrm>
          </p:grpSpPr>
          <p:grpSp>
            <p:nvGrpSpPr>
              <p:cNvPr id="193" name="Grouper 192"/>
              <p:cNvGrpSpPr/>
              <p:nvPr/>
            </p:nvGrpSpPr>
            <p:grpSpPr>
              <a:xfrm>
                <a:off x="-108143" y="429086"/>
                <a:ext cx="2807861" cy="2008122"/>
                <a:chOff x="-391711" y="449969"/>
                <a:chExt cx="2807861" cy="2008122"/>
              </a:xfrm>
            </p:grpSpPr>
            <p:graphicFrame>
              <p:nvGraphicFramePr>
                <p:cNvPr id="195" name="Graphique 19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663103106"/>
                    </p:ext>
                  </p:extLst>
                </p:nvPr>
              </p:nvGraphicFramePr>
              <p:xfrm>
                <a:off x="-391711" y="485552"/>
                <a:ext cx="2807861" cy="197253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  <p:sp>
              <p:nvSpPr>
                <p:cNvPr id="196" name="ZoneTexte 195"/>
                <p:cNvSpPr txBox="1"/>
                <p:nvPr/>
              </p:nvSpPr>
              <p:spPr>
                <a:xfrm>
                  <a:off x="1170808" y="449969"/>
                  <a:ext cx="292067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914400">
                    <a:defRPr sz="9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fr-FR" sz="600" dirty="0" smtClean="0">
                      <a:latin typeface="Arial" charset="0"/>
                      <a:ea typeface="Arial" charset="0"/>
                      <a:cs typeface="Arial" charset="0"/>
                    </a:rPr>
                    <a:t>YA</a:t>
                  </a:r>
                  <a:endParaRPr lang="fr-FR" sz="6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grpSp>
              <p:nvGrpSpPr>
                <p:cNvPr id="197" name="Grouper 196"/>
                <p:cNvGrpSpPr/>
                <p:nvPr/>
              </p:nvGrpSpPr>
              <p:grpSpPr>
                <a:xfrm>
                  <a:off x="287296" y="559264"/>
                  <a:ext cx="1940983" cy="366617"/>
                  <a:chOff x="287296" y="559264"/>
                  <a:chExt cx="1940983" cy="366617"/>
                </a:xfrm>
              </p:grpSpPr>
              <p:cxnSp>
                <p:nvCxnSpPr>
                  <p:cNvPr id="198" name="Connecteur droit 197"/>
                  <p:cNvCxnSpPr/>
                  <p:nvPr/>
                </p:nvCxnSpPr>
                <p:spPr>
                  <a:xfrm flipV="1">
                    <a:off x="352057" y="712284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necteur droit 198"/>
                  <p:cNvCxnSpPr/>
                  <p:nvPr/>
                </p:nvCxnSpPr>
                <p:spPr>
                  <a:xfrm flipV="1">
                    <a:off x="636136" y="921211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0" name="ZoneTexte 199"/>
                  <p:cNvSpPr txBox="1"/>
                  <p:nvPr/>
                </p:nvSpPr>
                <p:spPr>
                  <a:xfrm>
                    <a:off x="501688" y="726869"/>
                    <a:ext cx="287257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ns 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201" name="ZoneTexte 200"/>
                  <p:cNvSpPr txBox="1"/>
                  <p:nvPr/>
                </p:nvSpPr>
                <p:spPr>
                  <a:xfrm>
                    <a:off x="287296" y="559264"/>
                    <a:ext cx="184666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endParaRPr lang="en-US" sz="1100"/>
                  </a:p>
                </p:txBody>
              </p:sp>
              <p:cxnSp>
                <p:nvCxnSpPr>
                  <p:cNvPr id="202" name="Connecteur droit 201"/>
                  <p:cNvCxnSpPr/>
                  <p:nvPr/>
                </p:nvCxnSpPr>
                <p:spPr>
                  <a:xfrm flipV="1">
                    <a:off x="916130" y="922599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3" name="ZoneTexte 202"/>
                  <p:cNvSpPr txBox="1"/>
                  <p:nvPr/>
                </p:nvSpPr>
                <p:spPr>
                  <a:xfrm>
                    <a:off x="825446" y="740957"/>
                    <a:ext cx="235962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 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204" name="Connecteur droit 203"/>
                  <p:cNvCxnSpPr/>
                  <p:nvPr/>
                </p:nvCxnSpPr>
                <p:spPr>
                  <a:xfrm flipV="1">
                    <a:off x="1220104" y="891742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5" name="ZoneTexte 204"/>
                  <p:cNvSpPr txBox="1"/>
                  <p:nvPr/>
                </p:nvSpPr>
                <p:spPr>
                  <a:xfrm>
                    <a:off x="1085654" y="728257"/>
                    <a:ext cx="287257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ns 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206" name="Connecteur droit 205"/>
                  <p:cNvCxnSpPr/>
                  <p:nvPr/>
                </p:nvCxnSpPr>
                <p:spPr>
                  <a:xfrm flipV="1">
                    <a:off x="1509689" y="923988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7" name="ZoneTexte 206"/>
                  <p:cNvSpPr txBox="1"/>
                  <p:nvPr/>
                </p:nvSpPr>
                <p:spPr>
                  <a:xfrm>
                    <a:off x="1375237" y="729647"/>
                    <a:ext cx="287257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ns 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208" name="Connecteur droit 207"/>
                  <p:cNvCxnSpPr/>
                  <p:nvPr/>
                </p:nvCxnSpPr>
                <p:spPr>
                  <a:xfrm flipV="1">
                    <a:off x="1795380" y="920707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9" name="ZoneTexte 208"/>
                  <p:cNvSpPr txBox="1"/>
                  <p:nvPr/>
                </p:nvSpPr>
                <p:spPr>
                  <a:xfrm>
                    <a:off x="1660929" y="726366"/>
                    <a:ext cx="287257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ns 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cxnSp>
                <p:nvCxnSpPr>
                  <p:cNvPr id="210" name="Connecteur droit 209"/>
                  <p:cNvCxnSpPr/>
                  <p:nvPr/>
                </p:nvCxnSpPr>
                <p:spPr>
                  <a:xfrm flipV="1">
                    <a:off x="2075473" y="922095"/>
                    <a:ext cx="96739" cy="1893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1" name="ZoneTexte 210"/>
                  <p:cNvSpPr txBox="1"/>
                  <p:nvPr/>
                </p:nvSpPr>
                <p:spPr>
                  <a:xfrm>
                    <a:off x="1941022" y="727754"/>
                    <a:ext cx="287257" cy="1846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ns 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</p:grpSp>
          <p:sp>
            <p:nvSpPr>
              <p:cNvPr id="194" name="ZoneTexte 193"/>
              <p:cNvSpPr txBox="1"/>
              <p:nvPr/>
            </p:nvSpPr>
            <p:spPr>
              <a:xfrm>
                <a:off x="507386" y="509117"/>
                <a:ext cx="28725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charset="0"/>
                    <a:ea typeface="Arial" charset="0"/>
                    <a:cs typeface="Arial" charset="0"/>
                  </a:rPr>
                  <a:t>ns </a:t>
                </a:r>
                <a:endParaRPr lang="en-U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212" name="ZoneTexte 211"/>
            <p:cNvSpPr txBox="1"/>
            <p:nvPr/>
          </p:nvSpPr>
          <p:spPr>
            <a:xfrm>
              <a:off x="2814079" y="419239"/>
              <a:ext cx="683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Control </a:t>
              </a:r>
              <a:r>
                <a:rPr lang="fr-FR" sz="600" dirty="0" err="1" smtClean="0">
                  <a:latin typeface="Arial" charset="0"/>
                  <a:ea typeface="Arial" charset="0"/>
                  <a:cs typeface="Arial" charset="0"/>
                </a:rPr>
                <a:t>worms</a:t>
              </a:r>
              <a:endParaRPr lang="fr-FR" sz="6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i="1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daf-2(e1370)</a:t>
              </a:r>
              <a:endParaRPr lang="fr-FR" sz="600" i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" name="Grouper 6"/>
          <p:cNvGrpSpPr/>
          <p:nvPr/>
        </p:nvGrpSpPr>
        <p:grpSpPr>
          <a:xfrm>
            <a:off x="87210" y="4087556"/>
            <a:ext cx="1865356" cy="1756889"/>
            <a:chOff x="-106155" y="2493038"/>
            <a:chExt cx="1865356" cy="1756889"/>
          </a:xfrm>
        </p:grpSpPr>
        <p:grpSp>
          <p:nvGrpSpPr>
            <p:cNvPr id="5" name="Grouper 4"/>
            <p:cNvGrpSpPr/>
            <p:nvPr/>
          </p:nvGrpSpPr>
          <p:grpSpPr>
            <a:xfrm>
              <a:off x="-106155" y="2493038"/>
              <a:ext cx="1809539" cy="1756889"/>
              <a:chOff x="3215191" y="193671"/>
              <a:chExt cx="2252901" cy="1756889"/>
            </a:xfrm>
          </p:grpSpPr>
          <p:graphicFrame>
            <p:nvGraphicFramePr>
              <p:cNvPr id="77" name="Graphique 76"/>
              <p:cNvGraphicFramePr>
                <a:graphicFrameLocks/>
              </p:cNvGraphicFramePr>
              <p:nvPr>
                <p:extLst/>
              </p:nvPr>
            </p:nvGraphicFramePr>
            <p:xfrm>
              <a:off x="3215191" y="295514"/>
              <a:ext cx="2252901" cy="165504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cxnSp>
            <p:nvCxnSpPr>
              <p:cNvPr id="55" name="Connecteur droit 54"/>
              <p:cNvCxnSpPr/>
              <p:nvPr/>
            </p:nvCxnSpPr>
            <p:spPr>
              <a:xfrm flipV="1">
                <a:off x="3851467" y="676015"/>
                <a:ext cx="89338" cy="100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ZoneTexte 47"/>
              <p:cNvSpPr txBox="1"/>
              <p:nvPr/>
            </p:nvSpPr>
            <p:spPr>
              <a:xfrm>
                <a:off x="3746375" y="573355"/>
                <a:ext cx="245580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43" name="Connecteur droit 142"/>
              <p:cNvCxnSpPr/>
              <p:nvPr/>
            </p:nvCxnSpPr>
            <p:spPr>
              <a:xfrm flipV="1">
                <a:off x="4057017" y="1274233"/>
                <a:ext cx="89338" cy="100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ZoneTexte 143"/>
              <p:cNvSpPr txBox="1"/>
              <p:nvPr/>
            </p:nvSpPr>
            <p:spPr>
              <a:xfrm>
                <a:off x="3955373" y="1165884"/>
                <a:ext cx="245580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46" name="Connecteur droit 145"/>
              <p:cNvCxnSpPr/>
              <p:nvPr/>
            </p:nvCxnSpPr>
            <p:spPr>
              <a:xfrm flipV="1">
                <a:off x="4262794" y="1310144"/>
                <a:ext cx="89338" cy="100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ZoneTexte 146"/>
              <p:cNvSpPr txBox="1"/>
              <p:nvPr/>
            </p:nvSpPr>
            <p:spPr>
              <a:xfrm>
                <a:off x="4159947" y="1199097"/>
                <a:ext cx="245580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49" name="Connecteur droit 148"/>
              <p:cNvCxnSpPr/>
              <p:nvPr/>
            </p:nvCxnSpPr>
            <p:spPr>
              <a:xfrm flipV="1">
                <a:off x="4448434" y="456444"/>
                <a:ext cx="89339" cy="100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ZoneTexte 149"/>
              <p:cNvSpPr txBox="1"/>
              <p:nvPr/>
            </p:nvSpPr>
            <p:spPr>
              <a:xfrm>
                <a:off x="4344969" y="345582"/>
                <a:ext cx="245580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52" name="Connecteur droit 151"/>
              <p:cNvCxnSpPr/>
              <p:nvPr/>
            </p:nvCxnSpPr>
            <p:spPr>
              <a:xfrm flipV="1">
                <a:off x="4885087" y="1096027"/>
                <a:ext cx="89338" cy="100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ZoneTexte 152"/>
              <p:cNvSpPr txBox="1"/>
              <p:nvPr/>
            </p:nvSpPr>
            <p:spPr>
              <a:xfrm>
                <a:off x="4773682" y="981066"/>
                <a:ext cx="245580" cy="133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55" name="Connecteur droit 154"/>
              <p:cNvCxnSpPr/>
              <p:nvPr/>
            </p:nvCxnSpPr>
            <p:spPr>
              <a:xfrm flipV="1">
                <a:off x="4682351" y="1256617"/>
                <a:ext cx="89339" cy="100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ZoneTexte 155"/>
              <p:cNvSpPr txBox="1"/>
              <p:nvPr/>
            </p:nvSpPr>
            <p:spPr>
              <a:xfrm>
                <a:off x="4579664" y="1155280"/>
                <a:ext cx="245580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58" name="Connecteur droit 157"/>
              <p:cNvCxnSpPr/>
              <p:nvPr/>
            </p:nvCxnSpPr>
            <p:spPr>
              <a:xfrm flipV="1">
                <a:off x="5100794" y="894738"/>
                <a:ext cx="89338" cy="100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ZoneTexte 158"/>
              <p:cNvSpPr txBox="1"/>
              <p:nvPr/>
            </p:nvSpPr>
            <p:spPr>
              <a:xfrm>
                <a:off x="4989283" y="783240"/>
                <a:ext cx="245580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78" name="ZoneTexte 77"/>
              <p:cNvSpPr txBox="1"/>
              <p:nvPr/>
            </p:nvSpPr>
            <p:spPr>
              <a:xfrm>
                <a:off x="4440281" y="193671"/>
                <a:ext cx="381835" cy="133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400">
                  <a:defRPr sz="9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day</a:t>
                </a: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 5</a:t>
                </a:r>
                <a:endParaRPr lang="fr-FR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215" name="ZoneTexte 214"/>
            <p:cNvSpPr txBox="1"/>
            <p:nvPr/>
          </p:nvSpPr>
          <p:spPr>
            <a:xfrm>
              <a:off x="1076001" y="2579482"/>
              <a:ext cx="683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600" dirty="0" smtClean="0">
                  <a:latin typeface="Arial" charset="0"/>
                  <a:ea typeface="Arial" charset="0"/>
                  <a:cs typeface="Arial" charset="0"/>
                </a:rPr>
                <a:t>Control </a:t>
              </a:r>
              <a:r>
                <a:rPr lang="fr-FR" sz="600" dirty="0" err="1" smtClean="0">
                  <a:latin typeface="Arial" charset="0"/>
                  <a:ea typeface="Arial" charset="0"/>
                  <a:cs typeface="Arial" charset="0"/>
                </a:rPr>
                <a:t>worms</a:t>
              </a:r>
              <a:endParaRPr lang="fr-FR" sz="600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fr-FR" sz="600" i="1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daf-2(e1370)</a:t>
              </a:r>
              <a:endParaRPr lang="fr-FR" sz="600" i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76" name="ZoneTexte 275"/>
          <p:cNvSpPr txBox="1"/>
          <p:nvPr/>
        </p:nvSpPr>
        <p:spPr>
          <a:xfrm>
            <a:off x="193365" y="3862523"/>
            <a:ext cx="69517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800" b="1" dirty="0" smtClean="0">
                <a:latin typeface="Arial" charset="0"/>
                <a:ea typeface="Arial" charset="0"/>
                <a:cs typeface="Arial" charset="0"/>
              </a:rPr>
              <a:t>  		</a:t>
            </a:r>
            <a:r>
              <a:rPr lang="en-US" sz="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800" b="1" dirty="0" smtClean="0">
                <a:latin typeface="Arial" charset="0"/>
                <a:ea typeface="Arial" charset="0"/>
                <a:cs typeface="Arial" charset="0"/>
              </a:rPr>
              <a:t>       	           </a:t>
            </a:r>
            <a:r>
              <a:rPr lang="en-US" sz="800" b="1" dirty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800" b="1" dirty="0" smtClean="0">
                <a:latin typeface="Arial" charset="0"/>
                <a:ea typeface="Arial" charset="0"/>
                <a:cs typeface="Arial" charset="0"/>
              </a:rPr>
              <a:t>			                 	   f 		</a:t>
            </a:r>
            <a:endParaRPr lang="en-US" sz="8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322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21813</TotalTime>
  <Words>177</Words>
  <Application>Microsoft Macintosh PowerPoint</Application>
  <PresentationFormat>Présentation à l'écran (4:3)</PresentationFormat>
  <Paragraphs>107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</dc:creator>
  <cp:lastModifiedBy>Florence Solari</cp:lastModifiedBy>
  <cp:revision>1219</cp:revision>
  <cp:lastPrinted>2017-08-11T12:03:05Z</cp:lastPrinted>
  <dcterms:created xsi:type="dcterms:W3CDTF">2015-07-15T09:53:29Z</dcterms:created>
  <dcterms:modified xsi:type="dcterms:W3CDTF">2017-10-13T09:14:24Z</dcterms:modified>
</cp:coreProperties>
</file>