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32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jpe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5105400" y="117157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Supplement 2</a:t>
            </a:r>
            <a:endParaRPr lang="en-IN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1371600" y="1651945"/>
            <a:ext cx="3574621" cy="2158054"/>
            <a:chOff x="1987979" y="1651945"/>
            <a:chExt cx="3574621" cy="2158054"/>
          </a:xfrm>
        </p:grpSpPr>
        <p:grpSp>
          <p:nvGrpSpPr>
            <p:cNvPr id="2" name="Group 1"/>
            <p:cNvGrpSpPr/>
            <p:nvPr/>
          </p:nvGrpSpPr>
          <p:grpSpPr>
            <a:xfrm>
              <a:off x="1987979" y="1651945"/>
              <a:ext cx="3574621" cy="2158054"/>
              <a:chOff x="4189669" y="1125379"/>
              <a:chExt cx="6027274" cy="1525021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4189669" y="1125379"/>
                <a:ext cx="6027274" cy="1525021"/>
                <a:chOff x="3351469" y="744379"/>
                <a:chExt cx="6027274" cy="1525021"/>
              </a:xfrm>
            </p:grpSpPr>
            <p:grpSp>
              <p:nvGrpSpPr>
                <p:cNvPr id="30" name="Group 29"/>
                <p:cNvGrpSpPr/>
                <p:nvPr/>
              </p:nvGrpSpPr>
              <p:grpSpPr>
                <a:xfrm>
                  <a:off x="3351469" y="744379"/>
                  <a:ext cx="6027274" cy="1525021"/>
                  <a:chOff x="3351469" y="744379"/>
                  <a:chExt cx="6027274" cy="1525021"/>
                </a:xfrm>
              </p:grpSpPr>
              <p:grpSp>
                <p:nvGrpSpPr>
                  <p:cNvPr id="32" name="Group 31"/>
                  <p:cNvGrpSpPr/>
                  <p:nvPr/>
                </p:nvGrpSpPr>
                <p:grpSpPr>
                  <a:xfrm>
                    <a:off x="3351469" y="744379"/>
                    <a:ext cx="6027274" cy="1525021"/>
                    <a:chOff x="3351469" y="762000"/>
                    <a:chExt cx="6027274" cy="1525021"/>
                  </a:xfrm>
                </p:grpSpPr>
                <p:sp>
                  <p:nvSpPr>
                    <p:cNvPr id="34" name="TextBox 6"/>
                    <p:cNvSpPr txBox="1"/>
                    <p:nvPr/>
                  </p:nvSpPr>
                  <p:spPr>
                    <a:xfrm>
                      <a:off x="3413213" y="2091276"/>
                      <a:ext cx="1130341" cy="19574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HSP60</a:t>
                      </a:r>
                      <a:endParaRPr lang="en-IN" sz="12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grpSp>
                  <p:nvGrpSpPr>
                    <p:cNvPr id="35" name="Group 34"/>
                    <p:cNvGrpSpPr/>
                    <p:nvPr/>
                  </p:nvGrpSpPr>
                  <p:grpSpPr>
                    <a:xfrm>
                      <a:off x="3351469" y="762000"/>
                      <a:ext cx="6027274" cy="1237842"/>
                      <a:chOff x="3351469" y="762000"/>
                      <a:chExt cx="6027274" cy="1237842"/>
                    </a:xfrm>
                  </p:grpSpPr>
                  <p:grpSp>
                    <p:nvGrpSpPr>
                      <p:cNvPr id="36" name="Group 35"/>
                      <p:cNvGrpSpPr/>
                      <p:nvPr/>
                    </p:nvGrpSpPr>
                    <p:grpSpPr>
                      <a:xfrm>
                        <a:off x="3351469" y="762000"/>
                        <a:ext cx="6027274" cy="1237842"/>
                        <a:chOff x="-458531" y="685800"/>
                        <a:chExt cx="6027274" cy="1237842"/>
                      </a:xfrm>
                    </p:grpSpPr>
                    <p:sp>
                      <p:nvSpPr>
                        <p:cNvPr id="38" name="TextBox 10"/>
                        <p:cNvSpPr txBox="1"/>
                        <p:nvPr/>
                      </p:nvSpPr>
                      <p:spPr>
                        <a:xfrm>
                          <a:off x="1159968" y="1045815"/>
                          <a:ext cx="1319543" cy="21749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sz="1400" dirty="0" err="1" smtClean="0">
                              <a:latin typeface="Arial" pitchFamily="34" charset="0"/>
                              <a:cs typeface="Arial" pitchFamily="34" charset="0"/>
                            </a:rPr>
                            <a:t>Cytosol</a:t>
                          </a:r>
                          <a:endParaRPr lang="en-IN" sz="1400" dirty="0"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9" name="TextBox 15"/>
                        <p:cNvSpPr txBox="1"/>
                        <p:nvPr/>
                      </p:nvSpPr>
                      <p:spPr>
                        <a:xfrm>
                          <a:off x="3162646" y="1026169"/>
                          <a:ext cx="2406097" cy="21749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sz="1400" dirty="0" smtClean="0">
                              <a:latin typeface="Arial" pitchFamily="34" charset="0"/>
                              <a:cs typeface="Arial" pitchFamily="34" charset="0"/>
                            </a:rPr>
                            <a:t>Mito membrane</a:t>
                          </a:r>
                          <a:endParaRPr lang="en-IN" sz="1400" dirty="0"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40" name="TextBox 16"/>
                        <p:cNvSpPr txBox="1"/>
                        <p:nvPr/>
                      </p:nvSpPr>
                      <p:spPr>
                        <a:xfrm>
                          <a:off x="774519" y="1236821"/>
                          <a:ext cx="714099" cy="19574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sz="1200" dirty="0" smtClean="0">
                              <a:latin typeface="Arial" pitchFamily="34" charset="0"/>
                              <a:cs typeface="Arial" pitchFamily="34" charset="0"/>
                            </a:rPr>
                            <a:t>Ctrl</a:t>
                          </a:r>
                          <a:endParaRPr lang="en-IN" sz="1200" dirty="0"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41" name="TextBox 17"/>
                        <p:cNvSpPr txBox="1"/>
                        <p:nvPr/>
                      </p:nvSpPr>
                      <p:spPr>
                        <a:xfrm>
                          <a:off x="3144013" y="1236821"/>
                          <a:ext cx="714099" cy="19574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sz="1200" dirty="0" smtClean="0">
                              <a:latin typeface="Arial" pitchFamily="34" charset="0"/>
                              <a:cs typeface="Arial" pitchFamily="34" charset="0"/>
                            </a:rPr>
                            <a:t>Ctrl</a:t>
                          </a:r>
                          <a:endParaRPr lang="en-IN" sz="1200" dirty="0"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42" name="TextBox 18"/>
                        <p:cNvSpPr txBox="1"/>
                        <p:nvPr/>
                      </p:nvSpPr>
                      <p:spPr>
                        <a:xfrm>
                          <a:off x="3958545" y="1236821"/>
                          <a:ext cx="1362789" cy="19574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sz="1200" dirty="0" smtClean="0">
                              <a:latin typeface="Arial" pitchFamily="34" charset="0"/>
                              <a:cs typeface="Arial" pitchFamily="34" charset="0"/>
                            </a:rPr>
                            <a:t>BAG3KD</a:t>
                          </a:r>
                          <a:endParaRPr lang="en-IN" sz="1200" dirty="0"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43" name="TextBox 19"/>
                        <p:cNvSpPr txBox="1"/>
                        <p:nvPr/>
                      </p:nvSpPr>
                      <p:spPr>
                        <a:xfrm>
                          <a:off x="1388884" y="1236821"/>
                          <a:ext cx="1362789" cy="19574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sz="1200" dirty="0" smtClean="0">
                              <a:latin typeface="Arial" pitchFamily="34" charset="0"/>
                              <a:cs typeface="Arial" pitchFamily="34" charset="0"/>
                            </a:rPr>
                            <a:t>BAG3KD</a:t>
                          </a:r>
                          <a:endParaRPr lang="en-IN" sz="1200" dirty="0"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grpSp>
                      <p:nvGrpSpPr>
                        <p:cNvPr id="45" name="Group 44"/>
                        <p:cNvGrpSpPr/>
                        <p:nvPr/>
                      </p:nvGrpSpPr>
                      <p:grpSpPr>
                        <a:xfrm>
                          <a:off x="-458531" y="685800"/>
                          <a:ext cx="5954806" cy="1237842"/>
                          <a:chOff x="-458531" y="685800"/>
                          <a:chExt cx="5954806" cy="1237842"/>
                        </a:xfrm>
                      </p:grpSpPr>
                      <p:pic>
                        <p:nvPicPr>
                          <p:cNvPr id="47" name="Picture 46"/>
                          <p:cNvPicPr preferRelativeResize="0">
                            <a:picLocks noChangeArrowheads="1"/>
                          </p:cNvPicPr>
                          <p:nvPr/>
                        </p:nvPicPr>
                        <p:blipFill>
                          <a:blip r:embed="rId2">
                            <a:lum bright="-4000" contrast="-44000"/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38759" y="1482864"/>
                            <a:ext cx="4249046" cy="203519"/>
                          </a:xfrm>
                          <a:prstGeom prst="rect">
                            <a:avLst/>
                          </a:prstGeom>
                          <a:noFill/>
                          <a:ln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</p:spPr>
                      </p:pic>
                      <p:sp>
                        <p:nvSpPr>
                          <p:cNvPr id="48" name="TextBox 24"/>
                          <p:cNvSpPr txBox="1"/>
                          <p:nvPr/>
                        </p:nvSpPr>
                        <p:spPr>
                          <a:xfrm>
                            <a:off x="-204060" y="1481676"/>
                            <a:ext cx="830323" cy="19574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r>
                              <a:rPr lang="en-US" sz="1200" dirty="0" smtClean="0">
                                <a:latin typeface="Arial" pitchFamily="34" charset="0"/>
                                <a:cs typeface="Arial" pitchFamily="34" charset="0"/>
                              </a:rPr>
                              <a:t>BAX</a:t>
                            </a:r>
                            <a:endParaRPr lang="en-IN" sz="1200" dirty="0"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9" name="TextBox 25"/>
                          <p:cNvSpPr txBox="1"/>
                          <p:nvPr/>
                        </p:nvSpPr>
                        <p:spPr>
                          <a:xfrm>
                            <a:off x="-458531" y="1727897"/>
                            <a:ext cx="1233050" cy="19574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r>
                              <a:rPr lang="en-US" sz="1200" dirty="0" smtClean="0">
                                <a:latin typeface="Arial" pitchFamily="34" charset="0"/>
                                <a:cs typeface="Arial" pitchFamily="34" charset="0"/>
                              </a:rPr>
                              <a:t>GAPDH</a:t>
                            </a:r>
                            <a:endParaRPr lang="en-IN" sz="1200" dirty="0"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0" name="TextBox 26"/>
                          <p:cNvSpPr txBox="1"/>
                          <p:nvPr/>
                        </p:nvSpPr>
                        <p:spPr>
                          <a:xfrm>
                            <a:off x="1416934" y="685800"/>
                            <a:ext cx="4079341" cy="58723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r>
                              <a:rPr lang="en-US" sz="1600" dirty="0" smtClean="0">
                                <a:latin typeface="Arial" pitchFamily="34" charset="0"/>
                                <a:cs typeface="Arial" pitchFamily="34" charset="0"/>
                              </a:rPr>
                              <a:t>MDA-MB-468</a:t>
                            </a:r>
                            <a:r>
                              <a:rPr lang="de-DE" sz="1600" baseline="30000" dirty="0" smtClean="0">
                                <a:latin typeface="Arial" pitchFamily="34" charset="0"/>
                                <a:cs typeface="Arial" pitchFamily="34" charset="0"/>
                              </a:rPr>
                              <a:t>r</a:t>
                            </a:r>
                            <a:r>
                              <a:rPr lang="de-DE" sz="1600" dirty="0" smtClean="0">
                                <a:latin typeface="Arial" pitchFamily="34" charset="0"/>
                                <a:cs typeface="Arial" pitchFamily="34" charset="0"/>
                              </a:rPr>
                              <a:t>5-FU</a:t>
                            </a:r>
                            <a:endParaRPr lang="en-IN" sz="1600" dirty="0" smtClean="0">
                              <a:latin typeface="Arial" pitchFamily="34" charset="0"/>
                              <a:cs typeface="Arial" pitchFamily="34" charset="0"/>
                            </a:endParaRPr>
                          </a:p>
                          <a:p>
                            <a:endParaRPr lang="en-IN" sz="1600" dirty="0" smtClean="0">
                              <a:latin typeface="Arial" pitchFamily="34" charset="0"/>
                              <a:cs typeface="Arial" pitchFamily="34" charset="0"/>
                            </a:endParaRPr>
                          </a:p>
                          <a:p>
                            <a:endParaRPr lang="en-IN" sz="1600" dirty="0"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37" name="Straight Connector 36"/>
                      <p:cNvCxnSpPr/>
                      <p:nvPr/>
                    </p:nvCxnSpPr>
                    <p:spPr>
                      <a:xfrm>
                        <a:off x="4648760" y="1047399"/>
                        <a:ext cx="4175700" cy="1122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pic>
                <p:nvPicPr>
                  <p:cNvPr id="33" name="Picture 32"/>
                  <p:cNvPicPr preferRelativeResize="0">
                    <a:picLocks noChangeArrowheads="1"/>
                  </p:cNvPicPr>
                  <p:nvPr/>
                </p:nvPicPr>
                <p:blipFill>
                  <a:blip r:embed="rId3">
                    <a:lum bright="6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48759" y="2044023"/>
                    <a:ext cx="4249046" cy="203519"/>
                  </a:xfrm>
                  <a:prstGeom prst="rect">
                    <a:avLst/>
                  </a:prstGeom>
                  <a:noFill/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</p:pic>
            </p:grpSp>
            <p:pic>
              <p:nvPicPr>
                <p:cNvPr id="31" name="Picture 30"/>
                <p:cNvPicPr preferRelativeResize="0">
                  <a:picLocks noChangeArrowheads="1"/>
                </p:cNvPicPr>
                <p:nvPr/>
              </p:nvPicPr>
              <p:blipFill>
                <a:blip r:embed="rId4">
                  <a:lum bright="-4000"/>
                </a:blip>
                <a:srcRect/>
                <a:stretch>
                  <a:fillRect/>
                </a:stretch>
              </p:blipFill>
              <p:spPr bwMode="auto">
                <a:xfrm flipH="1">
                  <a:off x="4648759" y="1792225"/>
                  <a:ext cx="4249046" cy="203519"/>
                </a:xfrm>
                <a:prstGeom prst="rect">
                  <a:avLst/>
                </a:prstGeom>
                <a:noFill/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</p:grpSp>
          <p:cxnSp>
            <p:nvCxnSpPr>
              <p:cNvPr id="29" name="Straight Connector 28"/>
              <p:cNvCxnSpPr/>
              <p:nvPr/>
            </p:nvCxnSpPr>
            <p:spPr>
              <a:xfrm>
                <a:off x="7863897" y="1681139"/>
                <a:ext cx="1927246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4" name="Straight Connector 53"/>
            <p:cNvCxnSpPr/>
            <p:nvPr/>
          </p:nvCxnSpPr>
          <p:spPr>
            <a:xfrm>
              <a:off x="2749979" y="2438400"/>
              <a:ext cx="1143000" cy="22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14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