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797675" cy="987425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48"/>
    <p:restoredTop sz="84557" autoAdjust="0"/>
  </p:normalViewPr>
  <p:slideViewPr>
    <p:cSldViewPr snapToGrid="0">
      <p:cViewPr varScale="1">
        <p:scale>
          <a:sx n="71" d="100"/>
          <a:sy n="71" d="100"/>
        </p:scale>
        <p:origin x="2776" y="1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ericlam/Documents/Chart%20in%20Microsoft%20Office%20PowerPoint%20EWL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ericlam/Documents/Chart%20in%20Microsoft%20Office%20PowerPoint%20EWL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9280885343877496E-2"/>
          <c:y val="6.5081842042471902E-2"/>
          <c:w val="0.86705783272418002"/>
          <c:h val="0.815079455977093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'N3 (Run2)'!$C$55:$V$55</c:f>
                <c:numCache>
                  <c:formatCode>General</c:formatCode>
                  <c:ptCount val="20"/>
                  <c:pt idx="0">
                    <c:v>1.64537958651579E-2</c:v>
                  </c:pt>
                  <c:pt idx="1">
                    <c:v>8.0314767673835497E-2</c:v>
                  </c:pt>
                  <c:pt idx="2">
                    <c:v>9.1161048746162196E-2</c:v>
                  </c:pt>
                  <c:pt idx="3">
                    <c:v>0.12347455467653699</c:v>
                  </c:pt>
                  <c:pt idx="4">
                    <c:v>0.12928718227376901</c:v>
                  </c:pt>
                  <c:pt idx="5">
                    <c:v>0.15853630394397999</c:v>
                  </c:pt>
                  <c:pt idx="6">
                    <c:v>4.5646040027159399E-2</c:v>
                  </c:pt>
                  <c:pt idx="7">
                    <c:v>0.16383246077361299</c:v>
                  </c:pt>
                  <c:pt idx="8">
                    <c:v>0.113536870953661</c:v>
                  </c:pt>
                  <c:pt idx="9">
                    <c:v>0.125563567210039</c:v>
                  </c:pt>
                  <c:pt idx="10">
                    <c:v>0.22806672672863301</c:v>
                  </c:pt>
                  <c:pt idx="11">
                    <c:v>0.19279569866882801</c:v>
                  </c:pt>
                  <c:pt idx="12">
                    <c:v>0.24910556528712799</c:v>
                  </c:pt>
                  <c:pt idx="13">
                    <c:v>0.24144404088586599</c:v>
                  </c:pt>
                  <c:pt idx="14">
                    <c:v>7.0685177964947499E-2</c:v>
                  </c:pt>
                  <c:pt idx="15">
                    <c:v>0.30696238843881202</c:v>
                  </c:pt>
                  <c:pt idx="16">
                    <c:v>0.16963053708352799</c:v>
                  </c:pt>
                  <c:pt idx="17">
                    <c:v>0.11290787566384899</c:v>
                  </c:pt>
                  <c:pt idx="19">
                    <c:v>9.6111615857174204E-2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numRef>
              <c:f>'N3 (Run2)'!$C$32:$K$32</c:f>
              <c:numCache>
                <c:formatCode>General</c:formatCode>
                <c:ptCount val="9"/>
                <c:pt idx="0">
                  <c:v>0</c:v>
                </c:pt>
                <c:pt idx="1">
                  <c:v>6</c:v>
                </c:pt>
                <c:pt idx="2">
                  <c:v>24</c:v>
                </c:pt>
                <c:pt idx="3">
                  <c:v>0</c:v>
                </c:pt>
                <c:pt idx="4">
                  <c:v>6</c:v>
                </c:pt>
                <c:pt idx="5">
                  <c:v>24</c:v>
                </c:pt>
                <c:pt idx="6">
                  <c:v>0</c:v>
                </c:pt>
                <c:pt idx="7">
                  <c:v>6</c:v>
                </c:pt>
                <c:pt idx="8">
                  <c:v>24</c:v>
                </c:pt>
              </c:numCache>
            </c:numRef>
          </c:cat>
          <c:val>
            <c:numRef>
              <c:f>'N3 (Run2)'!$C$54:$K$54</c:f>
              <c:numCache>
                <c:formatCode>General</c:formatCode>
                <c:ptCount val="9"/>
                <c:pt idx="0">
                  <c:v>0.83433771707125404</c:v>
                </c:pt>
                <c:pt idx="1">
                  <c:v>0.89912168773972501</c:v>
                </c:pt>
                <c:pt idx="2">
                  <c:v>0.96187101994048396</c:v>
                </c:pt>
                <c:pt idx="3">
                  <c:v>1.1738671063422279</c:v>
                </c:pt>
                <c:pt idx="4">
                  <c:v>1.3138875166780419</c:v>
                </c:pt>
                <c:pt idx="5">
                  <c:v>1.4019177875939759</c:v>
                </c:pt>
                <c:pt idx="6">
                  <c:v>0.95926011107687204</c:v>
                </c:pt>
                <c:pt idx="7">
                  <c:v>1.091578251553972</c:v>
                </c:pt>
                <c:pt idx="8">
                  <c:v>0.93257167352571901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91-314E-956F-4C3D73124A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axId val="790126848"/>
        <c:axId val="790256160"/>
      </c:barChart>
      <c:catAx>
        <c:axId val="790126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90256160"/>
        <c:crosses val="autoZero"/>
        <c:auto val="1"/>
        <c:lblAlgn val="ctr"/>
        <c:lblOffset val="100"/>
        <c:noMultiLvlLbl val="0"/>
      </c:catAx>
      <c:valAx>
        <c:axId val="790256160"/>
        <c:scaling>
          <c:orientation val="minMax"/>
          <c:max val="3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90126848"/>
        <c:crosses val="autoZero"/>
        <c:crossBetween val="between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925013563249"/>
          <c:y val="3.7637795275590497E-2"/>
          <c:w val="0.85310664379243095"/>
          <c:h val="0.80914106011138798"/>
        </c:manualLayout>
      </c:layout>
      <c:barChart>
        <c:barDir val="col"/>
        <c:grouping val="clustered"/>
        <c:varyColors val="0"/>
        <c:ser>
          <c:idx val="0"/>
          <c:order val="0"/>
          <c:tx>
            <c:v>FOXK2</c:v>
          </c:tx>
          <c:spPr>
            <a:solidFill>
              <a:schemeClr val="tx1"/>
            </a:solidFill>
            <a:ln w="25400"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'Last experiment (N4) Run2'!$AA$36:$AI$36</c:f>
                <c:numCache>
                  <c:formatCode>General</c:formatCode>
                  <c:ptCount val="9"/>
                  <c:pt idx="0">
                    <c:v>1.5438800066204199E-2</c:v>
                  </c:pt>
                  <c:pt idx="1">
                    <c:v>1.2045728559246301E-2</c:v>
                  </c:pt>
                  <c:pt idx="2">
                    <c:v>1.1848117641255301E-2</c:v>
                  </c:pt>
                  <c:pt idx="3">
                    <c:v>3.5560181424601899E-2</c:v>
                  </c:pt>
                  <c:pt idx="4">
                    <c:v>0.241197173769641</c:v>
                  </c:pt>
                  <c:pt idx="5">
                    <c:v>0.143920338840132</c:v>
                  </c:pt>
                  <c:pt idx="6">
                    <c:v>0.29293492734259802</c:v>
                  </c:pt>
                  <c:pt idx="7">
                    <c:v>0.304796222791898</c:v>
                  </c:pt>
                  <c:pt idx="8">
                    <c:v>0.39288627265736098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numRef>
              <c:f>'Last experiment (N4) Run2'!$AA$5:$AI$5</c:f>
              <c:numCache>
                <c:formatCode>General</c:formatCode>
                <c:ptCount val="9"/>
                <c:pt idx="0">
                  <c:v>0</c:v>
                </c:pt>
                <c:pt idx="1">
                  <c:v>6</c:v>
                </c:pt>
                <c:pt idx="2">
                  <c:v>24</c:v>
                </c:pt>
                <c:pt idx="3">
                  <c:v>0</c:v>
                </c:pt>
                <c:pt idx="4">
                  <c:v>6</c:v>
                </c:pt>
                <c:pt idx="5">
                  <c:v>24</c:v>
                </c:pt>
                <c:pt idx="6">
                  <c:v>0</c:v>
                </c:pt>
                <c:pt idx="7">
                  <c:v>6</c:v>
                </c:pt>
                <c:pt idx="8">
                  <c:v>24</c:v>
                </c:pt>
              </c:numCache>
            </c:numRef>
          </c:cat>
          <c:val>
            <c:numRef>
              <c:f>'Last experiment (N4) Run2'!$AA$35:$AI$35</c:f>
              <c:numCache>
                <c:formatCode>General</c:formatCode>
                <c:ptCount val="9"/>
                <c:pt idx="0">
                  <c:v>0.123968564067168</c:v>
                </c:pt>
                <c:pt idx="1">
                  <c:v>9.5386325389774498E-2</c:v>
                </c:pt>
                <c:pt idx="2">
                  <c:v>7.87517188987127E-2</c:v>
                </c:pt>
                <c:pt idx="3">
                  <c:v>0.78290062838767205</c:v>
                </c:pt>
                <c:pt idx="4">
                  <c:v>1.2966806745200301</c:v>
                </c:pt>
                <c:pt idx="5">
                  <c:v>1.6757544180573629</c:v>
                </c:pt>
                <c:pt idx="6">
                  <c:v>2.8562850336178789</c:v>
                </c:pt>
                <c:pt idx="7">
                  <c:v>2.806606278065523</c:v>
                </c:pt>
                <c:pt idx="8">
                  <c:v>1.70224334964444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18-F44A-91A8-E3B7ADFFA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40277712"/>
        <c:axId val="662509232"/>
      </c:barChart>
      <c:catAx>
        <c:axId val="740277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662509232"/>
        <c:crosses val="autoZero"/>
        <c:auto val="1"/>
        <c:lblAlgn val="ctr"/>
        <c:lblOffset val="100"/>
        <c:noMultiLvlLbl val="0"/>
      </c:catAx>
      <c:valAx>
        <c:axId val="662509232"/>
        <c:scaling>
          <c:orientation val="minMax"/>
        </c:scaling>
        <c:delete val="0"/>
        <c:axPos val="l"/>
        <c:majorGridlines>
          <c:spPr>
            <a:ln w="3175">
              <a:noFill/>
              <a:prstDash val="solid"/>
            </a:ln>
          </c:spPr>
        </c:majorGridlines>
        <c:numFmt formatCode="#,##0.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740277712"/>
        <c:crosses val="autoZero"/>
        <c:crossBetween val="between"/>
      </c:valAx>
      <c:spPr>
        <a:solidFill>
          <a:schemeClr val="bg1"/>
        </a:solidFill>
        <a:ln w="12700"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chemeClr val="bg1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C0DD9-B081-4915-BF42-DE02D104BDD7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009775" y="741363"/>
            <a:ext cx="2778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4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51C35-5E23-4DF1-BE8B-37DA2C535E3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5879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Figure 4.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Overexpression of a SUMO-mutant form of FOXK2 partially impairs FOXK2-mediated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FOXO3a </a:t>
            </a:r>
            <a:r>
              <a:rPr lang="pt-BR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regulation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altLang="en-US" dirty="0">
                <a:latin typeface="Arial" charset="0"/>
              </a:rPr>
              <a:t>MCF-7 cells were transfected with </a:t>
            </a:r>
            <a:r>
              <a:rPr lang="en-GB" dirty="0"/>
              <a:t>the empty vector (pCMV5) wild-type FOXK2 and SUMO-mutant FOXK2 vector (K527/633R) and </a:t>
            </a:r>
            <a:r>
              <a:rPr lang="en-GB" altLang="en-US" dirty="0">
                <a:latin typeface="Arial" charset="0"/>
              </a:rPr>
              <a:t>collected for analysis FOXO3a expression by western blot </a:t>
            </a:r>
            <a:r>
              <a:rPr lang="en-GB" altLang="en-US" b="1" dirty="0">
                <a:latin typeface="Arial" charset="0"/>
              </a:rPr>
              <a:t>(a) </a:t>
            </a:r>
            <a:r>
              <a:rPr lang="en-GB" altLang="en-US" b="0" dirty="0">
                <a:latin typeface="Arial" charset="0"/>
              </a:rPr>
              <a:t>and </a:t>
            </a:r>
            <a:r>
              <a:rPr lang="en-GB" altLang="en-US" b="0" dirty="0" err="1">
                <a:latin typeface="Arial" charset="0"/>
              </a:rPr>
              <a:t>qRT</a:t>
            </a:r>
            <a:r>
              <a:rPr lang="en-GB" altLang="en-US" b="0" dirty="0">
                <a:latin typeface="Arial" charset="0"/>
              </a:rPr>
              <a:t>-PCR </a:t>
            </a:r>
            <a:r>
              <a:rPr lang="en-GB" altLang="en-US" b="1" dirty="0">
                <a:latin typeface="Arial" charset="0"/>
              </a:rPr>
              <a:t>(b). </a:t>
            </a:r>
            <a:r>
              <a:rPr lang="en-GB" altLang="en-US" b="0" dirty="0">
                <a:latin typeface="Arial" charset="0"/>
              </a:rPr>
              <a:t>Following transfection </a:t>
            </a:r>
            <a:r>
              <a:rPr lang="en-GB" b="0" dirty="0"/>
              <a:t>with </a:t>
            </a:r>
            <a:r>
              <a:rPr lang="en-GB" dirty="0"/>
              <a:t>the empty vector (pCMV5) wild-type FOXK2 and SUMO-mutant FOXK2 vector (K527/633R),</a:t>
            </a:r>
            <a:r>
              <a:rPr lang="en-GB" baseline="0" dirty="0"/>
              <a:t> </a:t>
            </a:r>
            <a:r>
              <a:rPr lang="en-GB" dirty="0"/>
              <a:t>MDA-MB-231 cells were treated with 10nM paclitaxel for the indicated times and subjected to western blot analysis, where FOXO3a </a:t>
            </a:r>
            <a:r>
              <a:rPr lang="en-GB" altLang="en-US" dirty="0">
                <a:latin typeface="Arial" charset="0"/>
              </a:rPr>
              <a:t>levels were determined by Western blot </a:t>
            </a:r>
            <a:r>
              <a:rPr lang="en-GB" altLang="en-US" b="1" dirty="0">
                <a:latin typeface="Arial" charset="0"/>
              </a:rPr>
              <a:t>(c)</a:t>
            </a:r>
            <a:r>
              <a:rPr lang="en-GB" altLang="en-US" dirty="0">
                <a:latin typeface="Arial" charset="0"/>
              </a:rPr>
              <a:t> and </a:t>
            </a:r>
            <a:r>
              <a:rPr lang="en-GB" altLang="en-US" dirty="0" err="1">
                <a:latin typeface="Arial" charset="0"/>
              </a:rPr>
              <a:t>qRT</a:t>
            </a:r>
            <a:r>
              <a:rPr lang="en-GB" altLang="en-US" dirty="0">
                <a:latin typeface="Arial" charset="0"/>
              </a:rPr>
              <a:t>-PCT </a:t>
            </a:r>
            <a:r>
              <a:rPr lang="en-GB" altLang="en-US" b="1" dirty="0">
                <a:latin typeface="Arial" charset="0"/>
              </a:rPr>
              <a:t>(d) </a:t>
            </a:r>
            <a:r>
              <a:rPr lang="en-GB" altLang="en-US" dirty="0">
                <a:latin typeface="Arial" charset="0"/>
              </a:rPr>
              <a:t>.</a:t>
            </a:r>
            <a:r>
              <a:rPr lang="en-GB" altLang="en-US" dirty="0"/>
              <a:t> Bars represent average ± </a:t>
            </a:r>
            <a:r>
              <a:rPr lang="en-GB" altLang="en-US" dirty="0" err="1"/>
              <a:t>s.d.</a:t>
            </a:r>
            <a:r>
              <a:rPr lang="en-GB" altLang="en-US" dirty="0"/>
              <a:t> of three independent experiments.</a:t>
            </a:r>
            <a:r>
              <a:rPr lang="en-GB" dirty="0"/>
              <a:t> Statistical significance was determined by Student’s t-test (* </a:t>
            </a:r>
            <a:r>
              <a:rPr lang="en-GB" i="1" dirty="0"/>
              <a:t>p</a:t>
            </a:r>
            <a:r>
              <a:rPr lang="en-GB" dirty="0"/>
              <a:t>≤0.05, **</a:t>
            </a:r>
            <a:r>
              <a:rPr lang="en-GB" i="1" dirty="0"/>
              <a:t>p</a:t>
            </a:r>
            <a:r>
              <a:rPr lang="en-GB" dirty="0"/>
              <a:t>≤0.01, ***</a:t>
            </a:r>
            <a:r>
              <a:rPr lang="en-GB" i="1" dirty="0"/>
              <a:t>p</a:t>
            </a:r>
            <a:r>
              <a:rPr lang="en-GB" dirty="0"/>
              <a:t>≤0.001, significant). </a:t>
            </a:r>
            <a:r>
              <a:rPr lang="en-GB" altLang="en-US" b="1" dirty="0">
                <a:latin typeface="Arial" charset="0"/>
              </a:rPr>
              <a:t>(e) </a:t>
            </a:r>
            <a:r>
              <a:rPr lang="en-GB" dirty="0"/>
              <a:t>MCF-7 transfected with the empty vector (pCMV5), wild-type FOXK2 and SUMO-mutant FOXK2 vector (K527/633R) were harvested for chromatin </a:t>
            </a:r>
            <a:r>
              <a:rPr lang="en-GB" dirty="0" err="1"/>
              <a:t>immunoprecipitation</a:t>
            </a:r>
            <a:r>
              <a:rPr lang="en-GB" dirty="0"/>
              <a:t> assays using the </a:t>
            </a:r>
            <a:r>
              <a:rPr lang="en-GB" dirty="0" err="1"/>
              <a:t>IgG</a:t>
            </a:r>
            <a:r>
              <a:rPr lang="en-GB" dirty="0"/>
              <a:t> as negative control and anti-FOXK2 antibody. After reversal of cross-linking, the </a:t>
            </a:r>
            <a:r>
              <a:rPr lang="en-GB" dirty="0" err="1"/>
              <a:t>coimmunoprecipitated</a:t>
            </a:r>
            <a:r>
              <a:rPr lang="en-GB" dirty="0"/>
              <a:t> DNA was amplified by </a:t>
            </a:r>
            <a:r>
              <a:rPr lang="en-GB" dirty="0" err="1"/>
              <a:t>qRT</a:t>
            </a:r>
            <a:r>
              <a:rPr lang="en-GB" dirty="0"/>
              <a:t>-PCR, using primers amplifying the FOXK2 binding-site containing region in FOXO3a promoter.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64FE557-909F-41CA-A696-88C1FEA87EC5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6603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927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170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7231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616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66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690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6257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8441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2416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5908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506F4-3FA8-4ABB-AB59-C5A39D4C3AD8}" type="datetimeFigureOut">
              <a:rPr lang="pt-BR" smtClean="0"/>
              <a:t>31/01/18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5DABD-6F87-4DE0-A406-E2F0F1F684EB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650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/>
          <p:cNvSpPr txBox="1"/>
          <p:nvPr/>
        </p:nvSpPr>
        <p:spPr>
          <a:xfrm>
            <a:off x="4815334" y="8835294"/>
            <a:ext cx="2095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Nestel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Moraes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Figure S2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908028" y="4477771"/>
            <a:ext cx="3295814" cy="2953008"/>
            <a:chOff x="1290987" y="1758448"/>
            <a:chExt cx="3295814" cy="2953008"/>
          </a:xfrm>
        </p:grpSpPr>
        <p:graphicFrame>
          <p:nvGraphicFramePr>
            <p:cNvPr id="106" name="Chart 10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0287897"/>
                </p:ext>
              </p:extLst>
            </p:nvPr>
          </p:nvGraphicFramePr>
          <p:xfrm>
            <a:off x="1596968" y="1758448"/>
            <a:ext cx="2989833" cy="24169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9" name="TextBox 17"/>
            <p:cNvSpPr txBox="1">
              <a:spLocks noChangeArrowheads="1"/>
            </p:cNvSpPr>
            <p:nvPr/>
          </p:nvSpPr>
          <p:spPr bwMode="auto">
            <a:xfrm rot="16200000">
              <a:off x="679121" y="2812963"/>
              <a:ext cx="150073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1200" dirty="0">
                  <a:latin typeface="Arial" charset="0"/>
                </a:rPr>
                <a:t>FOXO3/L19 mRNA</a:t>
              </a:r>
            </a:p>
          </p:txBody>
        </p:sp>
        <p:sp>
          <p:nvSpPr>
            <p:cNvPr id="110" name="TextBox 8"/>
            <p:cNvSpPr txBox="1">
              <a:spLocks noChangeArrowheads="1"/>
            </p:cNvSpPr>
            <p:nvPr/>
          </p:nvSpPr>
          <p:spPr bwMode="auto">
            <a:xfrm>
              <a:off x="2439868" y="4435231"/>
              <a:ext cx="18002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sz="1200">
                  <a:latin typeface="Arial" charset="0"/>
                </a:rPr>
                <a:t>h; Paclitaxel (10 nM)</a:t>
              </a:r>
            </a:p>
          </p:txBody>
        </p:sp>
        <p:sp>
          <p:nvSpPr>
            <p:cNvPr id="111" name="TextBox 10"/>
            <p:cNvSpPr txBox="1">
              <a:spLocks noChangeArrowheads="1"/>
            </p:cNvSpPr>
            <p:nvPr/>
          </p:nvSpPr>
          <p:spPr bwMode="auto">
            <a:xfrm>
              <a:off x="2065906" y="4185999"/>
              <a:ext cx="6953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sz="1200">
                  <a:latin typeface="Arial" charset="0"/>
                </a:rPr>
                <a:t>pCMV5</a:t>
              </a:r>
            </a:p>
          </p:txBody>
        </p:sp>
        <p:sp>
          <p:nvSpPr>
            <p:cNvPr id="112" name="TextBox 30"/>
            <p:cNvSpPr txBox="1">
              <a:spLocks noChangeArrowheads="1"/>
            </p:cNvSpPr>
            <p:nvPr/>
          </p:nvSpPr>
          <p:spPr bwMode="auto">
            <a:xfrm>
              <a:off x="2885056" y="4185999"/>
              <a:ext cx="6889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1200" dirty="0">
                  <a:latin typeface="Arial" charset="0"/>
                </a:rPr>
                <a:t>FOXK2</a:t>
              </a:r>
            </a:p>
          </p:txBody>
        </p:sp>
        <p:sp>
          <p:nvSpPr>
            <p:cNvPr id="113" name="TextBox 34"/>
            <p:cNvSpPr txBox="1">
              <a:spLocks noChangeArrowheads="1"/>
            </p:cNvSpPr>
            <p:nvPr/>
          </p:nvSpPr>
          <p:spPr bwMode="auto">
            <a:xfrm>
              <a:off x="3631181" y="4179649"/>
              <a:ext cx="9509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1200">
                  <a:latin typeface="Arial" charset="0"/>
                </a:rPr>
                <a:t>K527/633R</a:t>
              </a:r>
            </a:p>
          </p:txBody>
        </p:sp>
        <p:cxnSp>
          <p:nvCxnSpPr>
            <p:cNvPr id="115" name="Straight Connector 66"/>
            <p:cNvCxnSpPr/>
            <p:nvPr/>
          </p:nvCxnSpPr>
          <p:spPr>
            <a:xfrm>
              <a:off x="2137344" y="4179649"/>
              <a:ext cx="50482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67"/>
            <p:cNvCxnSpPr/>
            <p:nvPr/>
          </p:nvCxnSpPr>
          <p:spPr>
            <a:xfrm>
              <a:off x="2999356" y="4179649"/>
              <a:ext cx="55721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68"/>
            <p:cNvCxnSpPr/>
            <p:nvPr/>
          </p:nvCxnSpPr>
          <p:spPr>
            <a:xfrm>
              <a:off x="3831206" y="4179649"/>
              <a:ext cx="5349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18" name="Group 8"/>
            <p:cNvGrpSpPr>
              <a:grpSpLocks/>
            </p:cNvGrpSpPr>
            <p:nvPr/>
          </p:nvGrpSpPr>
          <p:grpSpPr bwMode="auto">
            <a:xfrm>
              <a:off x="3533136" y="2281519"/>
              <a:ext cx="815975" cy="46037"/>
              <a:chOff x="6165304" y="6296029"/>
              <a:chExt cx="1687512" cy="40163"/>
            </a:xfrm>
          </p:grpSpPr>
          <p:cxnSp>
            <p:nvCxnSpPr>
              <p:cNvPr id="120" name="Straight Connector 121"/>
              <p:cNvCxnSpPr/>
              <p:nvPr/>
            </p:nvCxnSpPr>
            <p:spPr>
              <a:xfrm>
                <a:off x="6165304" y="6296029"/>
                <a:ext cx="16875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2"/>
              <p:cNvCxnSpPr/>
              <p:nvPr/>
            </p:nvCxnSpPr>
            <p:spPr>
              <a:xfrm>
                <a:off x="6165304" y="6300183"/>
                <a:ext cx="0" cy="3600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3"/>
              <p:cNvCxnSpPr/>
              <p:nvPr/>
            </p:nvCxnSpPr>
            <p:spPr>
              <a:xfrm>
                <a:off x="7852816" y="6300183"/>
                <a:ext cx="0" cy="3600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Group 8"/>
            <p:cNvGrpSpPr>
              <a:grpSpLocks/>
            </p:cNvGrpSpPr>
            <p:nvPr/>
          </p:nvGrpSpPr>
          <p:grpSpPr bwMode="auto">
            <a:xfrm>
              <a:off x="3260087" y="2541847"/>
              <a:ext cx="814387" cy="46037"/>
              <a:chOff x="6165304" y="6296029"/>
              <a:chExt cx="1687512" cy="40163"/>
            </a:xfrm>
          </p:grpSpPr>
          <p:cxnSp>
            <p:nvCxnSpPr>
              <p:cNvPr id="124" name="Straight Connector 134"/>
              <p:cNvCxnSpPr/>
              <p:nvPr/>
            </p:nvCxnSpPr>
            <p:spPr>
              <a:xfrm>
                <a:off x="6165304" y="6296029"/>
                <a:ext cx="16875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35"/>
              <p:cNvCxnSpPr/>
              <p:nvPr/>
            </p:nvCxnSpPr>
            <p:spPr>
              <a:xfrm>
                <a:off x="6165304" y="6300183"/>
                <a:ext cx="0" cy="3600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36"/>
              <p:cNvCxnSpPr/>
              <p:nvPr/>
            </p:nvCxnSpPr>
            <p:spPr>
              <a:xfrm>
                <a:off x="7852816" y="6300183"/>
                <a:ext cx="0" cy="3600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Group 8"/>
            <p:cNvGrpSpPr>
              <a:grpSpLocks/>
            </p:cNvGrpSpPr>
            <p:nvPr/>
          </p:nvGrpSpPr>
          <p:grpSpPr bwMode="auto">
            <a:xfrm>
              <a:off x="2966398" y="2757749"/>
              <a:ext cx="814388" cy="44450"/>
              <a:chOff x="6165304" y="6296029"/>
              <a:chExt cx="1687512" cy="40163"/>
            </a:xfrm>
          </p:grpSpPr>
          <p:cxnSp>
            <p:nvCxnSpPr>
              <p:cNvPr id="138" name="Straight Connector 138"/>
              <p:cNvCxnSpPr/>
              <p:nvPr/>
            </p:nvCxnSpPr>
            <p:spPr>
              <a:xfrm>
                <a:off x="6165304" y="6296029"/>
                <a:ext cx="16875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6165304" y="6300333"/>
                <a:ext cx="0" cy="3585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>
                <a:off x="7852816" y="6300333"/>
                <a:ext cx="0" cy="3585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43" name="TextBox 12"/>
            <p:cNvSpPr txBox="1">
              <a:spLocks noChangeArrowheads="1"/>
            </p:cNvSpPr>
            <p:nvPr/>
          </p:nvSpPr>
          <p:spPr bwMode="auto">
            <a:xfrm>
              <a:off x="3301361" y="2556135"/>
              <a:ext cx="26481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sz="1600">
                  <a:latin typeface="Arial" charset="0"/>
                </a:rPr>
                <a:t>*</a:t>
              </a:r>
            </a:p>
          </p:txBody>
        </p:sp>
        <p:sp>
          <p:nvSpPr>
            <p:cNvPr id="144" name="TextBox 12"/>
            <p:cNvSpPr txBox="1">
              <a:spLocks noChangeArrowheads="1"/>
            </p:cNvSpPr>
            <p:nvPr/>
          </p:nvSpPr>
          <p:spPr bwMode="auto">
            <a:xfrm>
              <a:off x="3549412" y="2310933"/>
              <a:ext cx="33374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sz="1100">
                  <a:latin typeface="Arial" charset="0"/>
                </a:rPr>
                <a:t>ns</a:t>
              </a:r>
              <a:endParaRPr lang="en-GB" altLang="en-US" sz="1100" dirty="0">
                <a:latin typeface="Arial" charset="0"/>
              </a:endParaRPr>
            </a:p>
          </p:txBody>
        </p:sp>
        <p:sp>
          <p:nvSpPr>
            <p:cNvPr id="145" name="TextBox 12"/>
            <p:cNvSpPr txBox="1">
              <a:spLocks noChangeArrowheads="1"/>
            </p:cNvSpPr>
            <p:nvPr/>
          </p:nvSpPr>
          <p:spPr bwMode="auto">
            <a:xfrm>
              <a:off x="3829998" y="2067205"/>
              <a:ext cx="26481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sz="1600">
                  <a:latin typeface="Arial" charset="0"/>
                </a:rPr>
                <a:t>*</a:t>
              </a:r>
            </a:p>
          </p:txBody>
        </p:sp>
        <p:grpSp>
          <p:nvGrpSpPr>
            <p:cNvPr id="176" name="Group 8"/>
            <p:cNvGrpSpPr>
              <a:grpSpLocks/>
            </p:cNvGrpSpPr>
            <p:nvPr/>
          </p:nvGrpSpPr>
          <p:grpSpPr bwMode="auto">
            <a:xfrm>
              <a:off x="2132947" y="2752981"/>
              <a:ext cx="814388" cy="44450"/>
              <a:chOff x="6165304" y="6296029"/>
              <a:chExt cx="1687512" cy="40163"/>
            </a:xfrm>
          </p:grpSpPr>
          <p:cxnSp>
            <p:nvCxnSpPr>
              <p:cNvPr id="177" name="Straight Connector 138"/>
              <p:cNvCxnSpPr/>
              <p:nvPr/>
            </p:nvCxnSpPr>
            <p:spPr>
              <a:xfrm>
                <a:off x="6165304" y="6296029"/>
                <a:ext cx="16875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6165304" y="6300333"/>
                <a:ext cx="0" cy="3585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7852816" y="6300333"/>
                <a:ext cx="0" cy="3585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0" name="TextBox 12"/>
            <p:cNvSpPr txBox="1">
              <a:spLocks noChangeArrowheads="1"/>
            </p:cNvSpPr>
            <p:nvPr/>
          </p:nvSpPr>
          <p:spPr bwMode="auto">
            <a:xfrm>
              <a:off x="2525074" y="2551372"/>
              <a:ext cx="26481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sz="1600">
                  <a:latin typeface="Arial" charset="0"/>
                </a:rPr>
                <a:t>*</a:t>
              </a:r>
            </a:p>
          </p:txBody>
        </p:sp>
        <p:grpSp>
          <p:nvGrpSpPr>
            <p:cNvPr id="181" name="Group 8"/>
            <p:cNvGrpSpPr>
              <a:grpSpLocks/>
            </p:cNvGrpSpPr>
            <p:nvPr/>
          </p:nvGrpSpPr>
          <p:grpSpPr bwMode="auto">
            <a:xfrm>
              <a:off x="2428227" y="2548188"/>
              <a:ext cx="814388" cy="44450"/>
              <a:chOff x="6165304" y="6296029"/>
              <a:chExt cx="1687512" cy="40163"/>
            </a:xfrm>
          </p:grpSpPr>
          <p:cxnSp>
            <p:nvCxnSpPr>
              <p:cNvPr id="182" name="Straight Connector 138"/>
              <p:cNvCxnSpPr/>
              <p:nvPr/>
            </p:nvCxnSpPr>
            <p:spPr>
              <a:xfrm>
                <a:off x="6165304" y="6296029"/>
                <a:ext cx="16875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6165304" y="6300333"/>
                <a:ext cx="0" cy="3585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7852816" y="6300333"/>
                <a:ext cx="0" cy="3585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5" name="Group 8"/>
            <p:cNvGrpSpPr>
              <a:grpSpLocks/>
            </p:cNvGrpSpPr>
            <p:nvPr/>
          </p:nvGrpSpPr>
          <p:grpSpPr bwMode="auto">
            <a:xfrm>
              <a:off x="2694931" y="2300532"/>
              <a:ext cx="814388" cy="44450"/>
              <a:chOff x="6165304" y="6296029"/>
              <a:chExt cx="1687512" cy="40163"/>
            </a:xfrm>
          </p:grpSpPr>
          <p:cxnSp>
            <p:nvCxnSpPr>
              <p:cNvPr id="186" name="Straight Connector 138"/>
              <p:cNvCxnSpPr/>
              <p:nvPr/>
            </p:nvCxnSpPr>
            <p:spPr>
              <a:xfrm>
                <a:off x="6165304" y="6296029"/>
                <a:ext cx="168751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>
                <a:off x="6165304" y="6300333"/>
                <a:ext cx="0" cy="3585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7852816" y="6300333"/>
                <a:ext cx="0" cy="3585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9" name="TextBox 12"/>
            <p:cNvSpPr txBox="1">
              <a:spLocks noChangeArrowheads="1"/>
            </p:cNvSpPr>
            <p:nvPr/>
          </p:nvSpPr>
          <p:spPr bwMode="auto">
            <a:xfrm>
              <a:off x="2806066" y="2318008"/>
              <a:ext cx="26481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sz="1600">
                  <a:latin typeface="Arial" charset="0"/>
                </a:rPr>
                <a:t>*</a:t>
              </a:r>
            </a:p>
          </p:txBody>
        </p:sp>
        <p:sp>
          <p:nvSpPr>
            <p:cNvPr id="190" name="TextBox 12"/>
            <p:cNvSpPr txBox="1">
              <a:spLocks noChangeArrowheads="1"/>
            </p:cNvSpPr>
            <p:nvPr/>
          </p:nvSpPr>
          <p:spPr bwMode="auto">
            <a:xfrm>
              <a:off x="3067996" y="2076727"/>
              <a:ext cx="26481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sz="1600">
                  <a:latin typeface="Arial" charset="0"/>
                </a:rPr>
                <a:t>*</a:t>
              </a:r>
            </a:p>
          </p:txBody>
        </p:sp>
        <p:grpSp>
          <p:nvGrpSpPr>
            <p:cNvPr id="207" name="Group 206"/>
            <p:cNvGrpSpPr/>
            <p:nvPr/>
          </p:nvGrpSpPr>
          <p:grpSpPr>
            <a:xfrm>
              <a:off x="2038867" y="1902884"/>
              <a:ext cx="2300301" cy="260745"/>
              <a:chOff x="4110595" y="2818136"/>
              <a:chExt cx="2300301" cy="260745"/>
            </a:xfrm>
          </p:grpSpPr>
          <p:grpSp>
            <p:nvGrpSpPr>
              <p:cNvPr id="208" name="Group 8"/>
              <p:cNvGrpSpPr>
                <a:grpSpLocks/>
              </p:cNvGrpSpPr>
              <p:nvPr/>
            </p:nvGrpSpPr>
            <p:grpSpPr bwMode="auto">
              <a:xfrm>
                <a:off x="4395141" y="2906170"/>
                <a:ext cx="1717880" cy="70102"/>
                <a:chOff x="6165304" y="6296029"/>
                <a:chExt cx="1687512" cy="40163"/>
              </a:xfrm>
            </p:grpSpPr>
            <p:cxnSp>
              <p:nvCxnSpPr>
                <p:cNvPr id="212" name="Straight Connector 134"/>
                <p:cNvCxnSpPr/>
                <p:nvPr/>
              </p:nvCxnSpPr>
              <p:spPr>
                <a:xfrm>
                  <a:off x="6165304" y="6296029"/>
                  <a:ext cx="16875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135"/>
                <p:cNvCxnSpPr/>
                <p:nvPr/>
              </p:nvCxnSpPr>
              <p:spPr>
                <a:xfrm>
                  <a:off x="6165304" y="6300183"/>
                  <a:ext cx="0" cy="36009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136"/>
                <p:cNvCxnSpPr/>
                <p:nvPr/>
              </p:nvCxnSpPr>
              <p:spPr>
                <a:xfrm>
                  <a:off x="7852816" y="6300183"/>
                  <a:ext cx="0" cy="36009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9" name="TextBox 12"/>
              <p:cNvSpPr txBox="1">
                <a:spLocks noChangeArrowheads="1"/>
              </p:cNvSpPr>
              <p:nvPr/>
            </p:nvSpPr>
            <p:spPr bwMode="auto">
              <a:xfrm>
                <a:off x="5141682" y="2818136"/>
                <a:ext cx="382664" cy="260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altLang="en-US" sz="1100" dirty="0">
                    <a:latin typeface="Arial" charset="0"/>
                  </a:rPr>
                  <a:t>ns</a:t>
                </a:r>
              </a:p>
            </p:txBody>
          </p:sp>
          <p:cxnSp>
            <p:nvCxnSpPr>
              <p:cNvPr id="210" name="Straight Connector 209"/>
              <p:cNvCxnSpPr/>
              <p:nvPr/>
            </p:nvCxnSpPr>
            <p:spPr>
              <a:xfrm>
                <a:off x="5686996" y="2987178"/>
                <a:ext cx="7239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4110595" y="2982410"/>
                <a:ext cx="7239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/>
          <p:cNvGrpSpPr/>
          <p:nvPr/>
        </p:nvGrpSpPr>
        <p:grpSpPr>
          <a:xfrm>
            <a:off x="1935367" y="816962"/>
            <a:ext cx="3315531" cy="2993540"/>
            <a:chOff x="1327322" y="5014382"/>
            <a:chExt cx="3315531" cy="2993540"/>
          </a:xfrm>
        </p:grpSpPr>
        <p:graphicFrame>
          <p:nvGraphicFramePr>
            <p:cNvPr id="215" name="Chart 2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57441051"/>
                </p:ext>
              </p:extLst>
            </p:nvPr>
          </p:nvGraphicFramePr>
          <p:xfrm>
            <a:off x="1721853" y="5014382"/>
            <a:ext cx="2921000" cy="23154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16" name="TextBox 17"/>
            <p:cNvSpPr txBox="1">
              <a:spLocks noChangeArrowheads="1"/>
            </p:cNvSpPr>
            <p:nvPr/>
          </p:nvSpPr>
          <p:spPr bwMode="auto">
            <a:xfrm rot="16200000">
              <a:off x="724273" y="6024146"/>
              <a:ext cx="14830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1200" dirty="0">
                  <a:latin typeface="Arial" charset="0"/>
                </a:rPr>
                <a:t>FOXK2/L19 mRNA</a:t>
              </a:r>
            </a:p>
          </p:txBody>
        </p:sp>
        <p:sp>
          <p:nvSpPr>
            <p:cNvPr id="217" name="TextBox 8"/>
            <p:cNvSpPr txBox="1">
              <a:spLocks noChangeArrowheads="1"/>
            </p:cNvSpPr>
            <p:nvPr/>
          </p:nvSpPr>
          <p:spPr bwMode="auto">
            <a:xfrm>
              <a:off x="2525009" y="7731697"/>
              <a:ext cx="18002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sz="1200">
                  <a:latin typeface="Arial" charset="0"/>
                </a:rPr>
                <a:t>h; Paclitaxel (10 </a:t>
              </a:r>
              <a:r>
                <a:rPr lang="en-GB" altLang="en-US" sz="1200" dirty="0" err="1">
                  <a:latin typeface="Arial" charset="0"/>
                </a:rPr>
                <a:t>nM</a:t>
              </a:r>
              <a:r>
                <a:rPr lang="en-GB" altLang="en-US" sz="1200" dirty="0">
                  <a:latin typeface="Arial" charset="0"/>
                </a:rPr>
                <a:t>)</a:t>
              </a:r>
            </a:p>
          </p:txBody>
        </p:sp>
        <p:sp>
          <p:nvSpPr>
            <p:cNvPr id="218" name="TextBox 10"/>
            <p:cNvSpPr txBox="1">
              <a:spLocks noChangeArrowheads="1"/>
            </p:cNvSpPr>
            <p:nvPr/>
          </p:nvSpPr>
          <p:spPr bwMode="auto">
            <a:xfrm>
              <a:off x="2079609" y="7453885"/>
              <a:ext cx="6953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sz="1200">
                  <a:latin typeface="Arial" charset="0"/>
                </a:rPr>
                <a:t>pCMV5</a:t>
              </a:r>
            </a:p>
          </p:txBody>
        </p:sp>
        <p:sp>
          <p:nvSpPr>
            <p:cNvPr id="219" name="TextBox 30"/>
            <p:cNvSpPr txBox="1">
              <a:spLocks noChangeArrowheads="1"/>
            </p:cNvSpPr>
            <p:nvPr/>
          </p:nvSpPr>
          <p:spPr bwMode="auto">
            <a:xfrm>
              <a:off x="2898759" y="7453885"/>
              <a:ext cx="6889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1200" dirty="0">
                  <a:latin typeface="Arial" charset="0"/>
                </a:rPr>
                <a:t>FOXK2</a:t>
              </a:r>
            </a:p>
          </p:txBody>
        </p:sp>
        <p:sp>
          <p:nvSpPr>
            <p:cNvPr id="220" name="TextBox 34"/>
            <p:cNvSpPr txBox="1">
              <a:spLocks noChangeArrowheads="1"/>
            </p:cNvSpPr>
            <p:nvPr/>
          </p:nvSpPr>
          <p:spPr bwMode="auto">
            <a:xfrm>
              <a:off x="3644884" y="7447535"/>
              <a:ext cx="9509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en-US" sz="1200">
                  <a:latin typeface="Arial" charset="0"/>
                </a:rPr>
                <a:t>K527/633R</a:t>
              </a:r>
            </a:p>
          </p:txBody>
        </p:sp>
        <p:cxnSp>
          <p:nvCxnSpPr>
            <p:cNvPr id="221" name="Straight Connector 66"/>
            <p:cNvCxnSpPr/>
            <p:nvPr/>
          </p:nvCxnSpPr>
          <p:spPr>
            <a:xfrm>
              <a:off x="2151047" y="7447535"/>
              <a:ext cx="50482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2" name="Straight Connector 67"/>
            <p:cNvCxnSpPr/>
            <p:nvPr/>
          </p:nvCxnSpPr>
          <p:spPr>
            <a:xfrm>
              <a:off x="3013059" y="7447535"/>
              <a:ext cx="55721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3" name="Straight Connector 68"/>
            <p:cNvCxnSpPr/>
            <p:nvPr/>
          </p:nvCxnSpPr>
          <p:spPr>
            <a:xfrm>
              <a:off x="3844909" y="7447535"/>
              <a:ext cx="5349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3" name="TextBox 79"/>
          <p:cNvSpPr txBox="1"/>
          <p:nvPr/>
        </p:nvSpPr>
        <p:spPr>
          <a:xfrm>
            <a:off x="1136667" y="31661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5" name="TextBox 79"/>
          <p:cNvSpPr txBox="1"/>
          <p:nvPr/>
        </p:nvSpPr>
        <p:spPr>
          <a:xfrm>
            <a:off x="1181034" y="3936187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64AEC0-3FAF-5A4F-8AD2-47B66FFF456B}"/>
              </a:ext>
            </a:extLst>
          </p:cNvPr>
          <p:cNvSpPr txBox="1"/>
          <p:nvPr/>
        </p:nvSpPr>
        <p:spPr>
          <a:xfrm>
            <a:off x="3222568" y="539187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5615A8-E80B-B141-A5A5-4950137A7E87}"/>
              </a:ext>
            </a:extLst>
          </p:cNvPr>
          <p:cNvSpPr txBox="1"/>
          <p:nvPr/>
        </p:nvSpPr>
        <p:spPr>
          <a:xfrm>
            <a:off x="3202888" y="4211481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3366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3209</TotalTime>
  <Words>48</Words>
  <Application>Microsoft Macintosh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PowerPoint Presentation</vt:lpstr>
    </vt:vector>
  </TitlesOfParts>
  <Company>INCA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Gabriela Nestal de Moraes</dc:creator>
  <cp:lastModifiedBy>Lam, Eric W</cp:lastModifiedBy>
  <cp:revision>93</cp:revision>
  <cp:lastPrinted>2017-01-17T11:28:59Z</cp:lastPrinted>
  <dcterms:created xsi:type="dcterms:W3CDTF">2016-11-04T14:34:04Z</dcterms:created>
  <dcterms:modified xsi:type="dcterms:W3CDTF">2018-01-31T09:35:28Z</dcterms:modified>
</cp:coreProperties>
</file>