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7BA5E-21A8-4624-9ED1-EE8FDF09D42D}" type="datetimeFigureOut">
              <a:rPr lang="en-US" smtClean="0"/>
              <a:t>3/20/2017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DCBCB-251A-409E-8081-ADC89806F5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95060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7BA5E-21A8-4624-9ED1-EE8FDF09D42D}" type="datetimeFigureOut">
              <a:rPr lang="en-US" smtClean="0"/>
              <a:t>3/20/2017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DCBCB-251A-409E-8081-ADC89806F5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66248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7BA5E-21A8-4624-9ED1-EE8FDF09D42D}" type="datetimeFigureOut">
              <a:rPr lang="en-US" smtClean="0"/>
              <a:t>3/20/2017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DCBCB-251A-409E-8081-ADC89806F5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22759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7BA5E-21A8-4624-9ED1-EE8FDF09D42D}" type="datetimeFigureOut">
              <a:rPr lang="en-US" smtClean="0"/>
              <a:t>3/20/2017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DCBCB-251A-409E-8081-ADC89806F5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95052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7BA5E-21A8-4624-9ED1-EE8FDF09D42D}" type="datetimeFigureOut">
              <a:rPr lang="en-US" smtClean="0"/>
              <a:t>3/20/2017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DCBCB-251A-409E-8081-ADC89806F5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95334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7BA5E-21A8-4624-9ED1-EE8FDF09D42D}" type="datetimeFigureOut">
              <a:rPr lang="en-US" smtClean="0"/>
              <a:t>3/20/2017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DCBCB-251A-409E-8081-ADC89806F5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01129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7BA5E-21A8-4624-9ED1-EE8FDF09D42D}" type="datetimeFigureOut">
              <a:rPr lang="en-US" smtClean="0"/>
              <a:t>3/20/2017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DCBCB-251A-409E-8081-ADC89806F5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50020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7BA5E-21A8-4624-9ED1-EE8FDF09D42D}" type="datetimeFigureOut">
              <a:rPr lang="en-US" smtClean="0"/>
              <a:t>3/20/2017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DCBCB-251A-409E-8081-ADC89806F5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17729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7BA5E-21A8-4624-9ED1-EE8FDF09D42D}" type="datetimeFigureOut">
              <a:rPr lang="en-US" smtClean="0"/>
              <a:t>3/20/2017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DCBCB-251A-409E-8081-ADC89806F5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04317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7BA5E-21A8-4624-9ED1-EE8FDF09D42D}" type="datetimeFigureOut">
              <a:rPr lang="en-US" smtClean="0"/>
              <a:t>3/20/2017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DCBCB-251A-409E-8081-ADC89806F5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48894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7BA5E-21A8-4624-9ED1-EE8FDF09D42D}" type="datetimeFigureOut">
              <a:rPr lang="en-US" smtClean="0"/>
              <a:t>3/20/2017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DCBCB-251A-409E-8081-ADC89806F5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30606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77BA5E-21A8-4624-9ED1-EE8FDF09D42D}" type="datetimeFigureOut">
              <a:rPr lang="en-US" smtClean="0"/>
              <a:t>3/20/2017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7DCBCB-251A-409E-8081-ADC89806F5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12221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285" y="1093886"/>
            <a:ext cx="5832391" cy="3769137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2052" y="1093886"/>
            <a:ext cx="6049947" cy="377432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653045" y="4932606"/>
            <a:ext cx="9530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prstClr val="black"/>
                </a:solidFill>
              </a:rPr>
              <a:t>A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8549429" y="4944411"/>
            <a:ext cx="9530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prstClr val="black"/>
                </a:solidFill>
              </a:rPr>
              <a:t>B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411912" y="5799077"/>
            <a:ext cx="60905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prstClr val="black"/>
                </a:solidFill>
              </a:rPr>
              <a:t>Supplementary Figure </a:t>
            </a:r>
            <a:r>
              <a:rPr lang="en-US" b="1" dirty="0" smtClean="0">
                <a:solidFill>
                  <a:prstClr val="black"/>
                </a:solidFill>
              </a:rPr>
              <a:t>4. </a:t>
            </a:r>
            <a:r>
              <a:rPr lang="en-US" b="1" dirty="0">
                <a:solidFill>
                  <a:prstClr val="black"/>
                </a:solidFill>
              </a:rPr>
              <a:t>Stool </a:t>
            </a:r>
            <a:r>
              <a:rPr lang="en-US" b="1" i="1" dirty="0">
                <a:solidFill>
                  <a:prstClr val="black"/>
                </a:solidFill>
              </a:rPr>
              <a:t>C. difficile </a:t>
            </a:r>
            <a:r>
              <a:rPr lang="en-US" b="1" dirty="0">
                <a:solidFill>
                  <a:prstClr val="black"/>
                </a:solidFill>
              </a:rPr>
              <a:t>Burden</a:t>
            </a:r>
          </a:p>
        </p:txBody>
      </p:sp>
    </p:spTree>
    <p:extLst>
      <p:ext uri="{BB962C8B-B14F-4D97-AF65-F5344CB8AC3E}">
        <p14:creationId xmlns:p14="http://schemas.microsoft.com/office/powerpoint/2010/main" val="22502354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Supplementary Figure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Stool </a:t>
            </a:r>
            <a:r>
              <a:rPr lang="en-US" b="1" i="1" dirty="0">
                <a:latin typeface="Arial" panose="020B0604020202020204" pitchFamily="34" charset="0"/>
                <a:cs typeface="Arial" panose="020B0604020202020204" pitchFamily="34" charset="0"/>
              </a:rPr>
              <a:t>C. difficile 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Burden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Stool samples from day 1 to 4 were used to measure infection burden. Stool </a:t>
            </a:r>
            <a:r>
              <a:rPr lang="en-US" i="1" dirty="0"/>
              <a:t>C. difficile </a:t>
            </a:r>
            <a:r>
              <a:rPr lang="en-US" dirty="0"/>
              <a:t>burden measured using </a:t>
            </a:r>
            <a:r>
              <a:rPr lang="en-US" dirty="0" smtClean="0"/>
              <a:t>qPCR of Toxin B gene (</a:t>
            </a:r>
            <a:r>
              <a:rPr lang="en-US" i="1" dirty="0" err="1" smtClean="0"/>
              <a:t>tcdB</a:t>
            </a:r>
            <a:r>
              <a:rPr lang="en-US" dirty="0" smtClean="0"/>
              <a:t>) </a:t>
            </a:r>
            <a:r>
              <a:rPr lang="en-US" b="1" dirty="0" smtClean="0"/>
              <a:t>(A)</a:t>
            </a:r>
            <a:r>
              <a:rPr lang="en-US" dirty="0" smtClean="0"/>
              <a:t> </a:t>
            </a:r>
            <a:r>
              <a:rPr lang="en-US" dirty="0"/>
              <a:t>was not different between young and aged mice at day 1, 2, and 3 post infection. At day 4 infection burden became significantly higher in aged </a:t>
            </a:r>
            <a:r>
              <a:rPr lang="en-US" dirty="0" smtClean="0"/>
              <a:t>mice. Toxin A&amp;B </a:t>
            </a:r>
            <a:r>
              <a:rPr lang="en-US" dirty="0"/>
              <a:t>ELISA </a:t>
            </a:r>
            <a:r>
              <a:rPr lang="en-US" b="1" dirty="0" smtClean="0"/>
              <a:t>(B) </a:t>
            </a:r>
            <a:r>
              <a:rPr lang="en-US" dirty="0" smtClean="0"/>
              <a:t>did </a:t>
            </a:r>
            <a:r>
              <a:rPr lang="en-US" dirty="0"/>
              <a:t>not reveal any difference between young and aged mice from day 1 to 4 post </a:t>
            </a:r>
            <a:r>
              <a:rPr lang="en-US" dirty="0" smtClean="0"/>
              <a:t>infection.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47528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107</Words>
  <Application>Microsoft Office PowerPoint</Application>
  <PresentationFormat>Widescreen</PresentationFormat>
  <Paragraphs>5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Supplementary Figure 4. Stool C. difficile Burden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Jae Hyun Shin</dc:creator>
  <cp:lastModifiedBy>Jae Hyun Shin</cp:lastModifiedBy>
  <cp:revision>1</cp:revision>
  <dcterms:created xsi:type="dcterms:W3CDTF">2017-03-21T03:26:52Z</dcterms:created>
  <dcterms:modified xsi:type="dcterms:W3CDTF">2017-03-21T03:27:01Z</dcterms:modified>
</cp:coreProperties>
</file>