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7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presProps" Target="presProps.xml"/>
   <Relationship Id="rId6" Type="http://schemas.openxmlformats.org/officeDocument/2006/relationships/viewProps" Target="viewProps.xml"/>
   <Relationship Id="rId7" Type="http://schemas.openxmlformats.org/officeDocument/2006/relationships/theme" Target="theme/theme1.xml"/>
   <Relationship Id="rId8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1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71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4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6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4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6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1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6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9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4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4520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437C8-9F7A-436B-B882-4C5DA5AC9ABE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5B3ED-FD81-4AE1-8A33-B9F24C19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8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microsoft.com/office/2007/relationships/hdphoto" Target="../media/hdphoto1.wdp"/>
   <Relationship Id="rId4" Type="http://schemas.openxmlformats.org/officeDocument/2006/relationships/image" Target="../media/image2.png"/>
   <Relationship Id="rId5" Type="http://schemas.openxmlformats.org/officeDocument/2006/relationships/image" Target="../media/image3.png"/>
   <Relationship Id="rId6" Type="http://schemas.microsoft.com/office/2007/relationships/hdphoto" Target="../media/hdphoto2.wdp"/>
   <Relationship Id="rId7" Type="http://schemas.openxmlformats.org/officeDocument/2006/relationships/image" Target="../media/image4.png"/>
   <Relationship Id="rId8" Type="http://schemas.openxmlformats.org/officeDocument/2006/relationships/image" Target="../media/image5.png"/>
   <Relationship Id="rId9" Type="http://schemas.openxmlformats.org/officeDocument/2006/relationships/image" Target="../media/image6.pn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microsoft.com/office/2007/relationships/hdphoto" Target="../media/hdphoto6.wdp"/>
   <Relationship Id="rId11" Type="http://schemas.openxmlformats.org/officeDocument/2006/relationships/image" Target="../media/image12.jpeg"/>
   <Relationship Id="rId12" Type="http://schemas.microsoft.com/office/2007/relationships/hdphoto" Target="../media/hdphoto7.wdp"/>
   <Relationship Id="rId13" Type="http://schemas.openxmlformats.org/officeDocument/2006/relationships/image" Target="../media/image13.jpeg"/>
   <Relationship Id="rId14" Type="http://schemas.microsoft.com/office/2007/relationships/hdphoto" Target="../media/hdphoto8.wdp"/>
   <Relationship Id="rId15" Type="http://schemas.openxmlformats.org/officeDocument/2006/relationships/image" Target="../media/image14.jpeg"/>
   <Relationship Id="rId16" Type="http://schemas.microsoft.com/office/2007/relationships/hdphoto" Target="../media/hdphoto9.wdp"/>
   <Relationship Id="rId17" Type="http://schemas.openxmlformats.org/officeDocument/2006/relationships/image" Target="../media/image15.jpeg"/>
   <Relationship Id="rId18" Type="http://schemas.microsoft.com/office/2007/relationships/hdphoto" Target="../media/hdphoto10.wdp"/>
   <Relationship Id="rId19" Type="http://schemas.openxmlformats.org/officeDocument/2006/relationships/image" Target="../media/image16.emf"/>
   <Relationship Id="rId2" Type="http://schemas.openxmlformats.org/officeDocument/2006/relationships/image" Target="../media/image7.jpeg"/>
   <Relationship Id="rId3" Type="http://schemas.openxmlformats.org/officeDocument/2006/relationships/image" Target="../media/image8.jpeg"/>
   <Relationship Id="rId4" Type="http://schemas.microsoft.com/office/2007/relationships/hdphoto" Target="../media/hdphoto3.wdp"/>
   <Relationship Id="rId5" Type="http://schemas.openxmlformats.org/officeDocument/2006/relationships/image" Target="../media/image9.jpeg"/>
   <Relationship Id="rId6" Type="http://schemas.microsoft.com/office/2007/relationships/hdphoto" Target="../media/hdphoto4.wdp"/>
   <Relationship Id="rId7" Type="http://schemas.openxmlformats.org/officeDocument/2006/relationships/image" Target="../media/image10.jpeg"/>
   <Relationship Id="rId8" Type="http://schemas.microsoft.com/office/2007/relationships/hdphoto" Target="../media/hdphoto5.wdp"/>
   <Relationship Id="rId9" Type="http://schemas.openxmlformats.org/officeDocument/2006/relationships/image" Target="../media/image1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13266"/>
            <a:ext cx="6029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Suppl.  Fig 1. – please see supplementary video files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6323" y="609600"/>
            <a:ext cx="5604398" cy="2971800"/>
            <a:chOff x="498464" y="674009"/>
            <a:chExt cx="7252904" cy="3640816"/>
          </a:xfrm>
        </p:grpSpPr>
        <p:grpSp>
          <p:nvGrpSpPr>
            <p:cNvPr id="2" name="Group 1"/>
            <p:cNvGrpSpPr/>
            <p:nvPr/>
          </p:nvGrpSpPr>
          <p:grpSpPr>
            <a:xfrm>
              <a:off x="4162425" y="2487398"/>
              <a:ext cx="3588943" cy="1827345"/>
              <a:chOff x="4643761" y="2209800"/>
              <a:chExt cx="3588943" cy="176670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200" y="2209800"/>
                <a:ext cx="3584504" cy="1766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4643761" y="2210620"/>
                <a:ext cx="1069502" cy="328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GFP 400</a:t>
                </a:r>
                <a:endParaRPr lang="en-US" sz="12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39" y="2478602"/>
              <a:ext cx="3584565" cy="1836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27037" y="2454882"/>
              <a:ext cx="1056176" cy="339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GFP 200</a:t>
              </a:r>
              <a:endParaRPr lang="en-US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683534"/>
              <a:ext cx="3579417" cy="1778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200525" y="687714"/>
              <a:ext cx="1031403" cy="339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GFP 100</a:t>
              </a:r>
              <a:endParaRPr lang="en-US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74009"/>
              <a:ext cx="3589004" cy="178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98464" y="684183"/>
              <a:ext cx="533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NV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5807" y="76593"/>
            <a:ext cx="1425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Fig.2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87160" y="5016581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µl/ml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20679" y="5026106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µl/ml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69386" y="6264077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µl/ml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7298" y="628186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µl/ml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2400" y="3581400"/>
            <a:ext cx="4525393" cy="1633432"/>
            <a:chOff x="152400" y="3581400"/>
            <a:chExt cx="4525393" cy="1633432"/>
          </a:xfrm>
        </p:grpSpPr>
        <p:grpSp>
          <p:nvGrpSpPr>
            <p:cNvPr id="12" name="Group 11"/>
            <p:cNvGrpSpPr/>
            <p:nvPr/>
          </p:nvGrpSpPr>
          <p:grpSpPr>
            <a:xfrm>
              <a:off x="152400" y="3581400"/>
              <a:ext cx="3980776" cy="1633432"/>
              <a:chOff x="39567" y="945820"/>
              <a:chExt cx="3980776" cy="16334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39567" y="945820"/>
                <a:ext cx="4369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9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76201" y="1123514"/>
                <a:ext cx="3944142" cy="1455738"/>
                <a:chOff x="76201" y="1123514"/>
                <a:chExt cx="3944142" cy="1455738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000" y="1123514"/>
                  <a:ext cx="3639343" cy="1455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76201" y="2110584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15</a:t>
                  </a:r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6201" y="1732084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25</a:t>
                  </a:r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341002" y="1571613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Wt</a:t>
                  </a:r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2843645" y="1597968"/>
                  <a:ext cx="81395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C16A</a:t>
                  </a:r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805875" y="2252451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112402" y="2250295"/>
                  <a:ext cx="419100" cy="279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505528" y="2256060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856616" y="2265296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843645" y="2288395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200400" y="2294160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514600" y="2290550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590637" y="2290550"/>
                  <a:ext cx="381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Left Brace 27"/>
                <p:cNvSpPr/>
                <p:nvPr/>
              </p:nvSpPr>
              <p:spPr>
                <a:xfrm rot="5400000">
                  <a:off x="1360141" y="1311944"/>
                  <a:ext cx="304800" cy="1196281"/>
                </a:xfrm>
                <a:prstGeom prst="leftBrac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Left Brace 28"/>
                <p:cNvSpPr/>
                <p:nvPr/>
              </p:nvSpPr>
              <p:spPr>
                <a:xfrm rot="5400000">
                  <a:off x="3086100" y="1333500"/>
                  <a:ext cx="304800" cy="1295400"/>
                </a:xfrm>
                <a:prstGeom prst="leftBrac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0" name="TextBox 49"/>
            <p:cNvSpPr txBox="1"/>
            <p:nvPr/>
          </p:nvSpPr>
          <p:spPr>
            <a:xfrm>
              <a:off x="4073093" y="4795805"/>
              <a:ext cx="604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RhoA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400" y="5214832"/>
            <a:ext cx="4491019" cy="1240998"/>
            <a:chOff x="186774" y="5214832"/>
            <a:chExt cx="4491019" cy="1240998"/>
          </a:xfrm>
        </p:grpSpPr>
        <p:grpSp>
          <p:nvGrpSpPr>
            <p:cNvPr id="30" name="Group 29"/>
            <p:cNvGrpSpPr/>
            <p:nvPr/>
          </p:nvGrpSpPr>
          <p:grpSpPr>
            <a:xfrm>
              <a:off x="186774" y="5214832"/>
              <a:ext cx="3906781" cy="1240998"/>
              <a:chOff x="138014" y="3565195"/>
              <a:chExt cx="3808588" cy="1240998"/>
            </a:xfrm>
          </p:grpSpPr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739" y="3810000"/>
                <a:ext cx="3491863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152401" y="4575361"/>
                <a:ext cx="36075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64391" y="4121360"/>
                <a:ext cx="36075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341002" y="4518074"/>
                <a:ext cx="381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744185" y="4514314"/>
                <a:ext cx="381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101060" y="4484463"/>
                <a:ext cx="381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457814" y="4484799"/>
                <a:ext cx="381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89390" y="3893044"/>
                <a:ext cx="75833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C20A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943771" y="3881736"/>
                <a:ext cx="98288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C16/20A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Left Brace 39"/>
              <p:cNvSpPr/>
              <p:nvPr/>
            </p:nvSpPr>
            <p:spPr>
              <a:xfrm rot="5400000">
                <a:off x="1582437" y="3857248"/>
                <a:ext cx="304804" cy="825774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Left Brace 40"/>
              <p:cNvSpPr/>
              <p:nvPr/>
            </p:nvSpPr>
            <p:spPr>
              <a:xfrm rot="5400000">
                <a:off x="3282810" y="3818313"/>
                <a:ext cx="304804" cy="825774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38014" y="3565195"/>
                <a:ext cx="4369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9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372721" y="4492230"/>
                <a:ext cx="81631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endogenous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32180" y="4536719"/>
                <a:ext cx="81631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endogenous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4073093" y="5946862"/>
              <a:ext cx="604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RhoA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96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07" y="76593"/>
            <a:ext cx="1568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Suppl. Fig. 3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0045" y="503958"/>
            <a:ext cx="5041555" cy="3610842"/>
            <a:chOff x="-11758" y="340692"/>
            <a:chExt cx="6693266" cy="5093400"/>
          </a:xfrm>
        </p:grpSpPr>
        <p:sp>
          <p:nvSpPr>
            <p:cNvPr id="6" name="TextBox 5"/>
            <p:cNvSpPr txBox="1"/>
            <p:nvPr/>
          </p:nvSpPr>
          <p:spPr>
            <a:xfrm>
              <a:off x="851297" y="354128"/>
              <a:ext cx="1174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US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-150166" y="1279977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283727" y="2696437"/>
              <a:ext cx="952550" cy="40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C16A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250232" y="4308909"/>
              <a:ext cx="952895" cy="40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C20A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2" name="Picture 4" descr="H:\Podocytes in vitro\SV40PODO_MainDATA\RhoA transfections\Motility-RhoAConstruct_Wt\control4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32" y="691425"/>
              <a:ext cx="2051800" cy="1537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H:\Podocytes in vitro\SV40PODO_MainDATA\RhoA transfections\Motility-RhoAConstruct_Wt\Aaph25_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6000" contras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647" y="672477"/>
              <a:ext cx="2092975" cy="1568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:\Podocytes in vitro\SV40PODO_MainDATA\RhoA transfections\Motility-RhoAConstruct_Wt\Aaph10_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7000" contrast="2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500" y="698691"/>
              <a:ext cx="2057400" cy="1541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H:\Podocytes in vitro\SV40PODO_MainDATA\RhoA transfections\Motility_RhoAConstruct_C16\control_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9000" contras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13" y="2268191"/>
              <a:ext cx="2070766" cy="1551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:\Podocytes in vitro\SV40PODO_MainDATA\RhoA transfections\Motility_RhoAConstruct_C16\Aaph_10_5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0990" y="2277986"/>
              <a:ext cx="2082400" cy="1560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H:\Podocytes in vitro\SV40PODO_MainDATA\RhoA transfections\Motility_RhoAConstruct_C16\Aaph_25_6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768" y="2274849"/>
              <a:ext cx="2078854" cy="1557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:\Podocytes in vitro\SV40PODO_MainDATA\RhoA transfections\Motility_RhoAConstruct_C20\Longshots\control5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2000" contras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13" y="3856042"/>
              <a:ext cx="2085188" cy="1562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H:\Podocytes in vitro\SV40PODO_MainDATA\RhoA transfections\Motility_RhoAConstruct_C20\Longshots\aaph25_5.jp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9243" y="3858908"/>
              <a:ext cx="2102265" cy="157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:\Podocytes in vitro\SV40PODO_MainDATA\RhoA transfections\Motility_RhoAConstruct_C20\Longshots\aaph10_1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6731" y="3864433"/>
              <a:ext cx="2057400" cy="1541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821248" y="677036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031570" y="672375"/>
              <a:ext cx="0" cy="15424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20444" y="2258239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30766" y="2276106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22722" y="3858439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42569" y="3869956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82954" y="698691"/>
              <a:ext cx="4686" cy="153010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203760" y="698691"/>
              <a:ext cx="0" cy="1528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900286" y="2275995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203760" y="2287512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900286" y="3883483"/>
              <a:ext cx="0" cy="15355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197915" y="3883483"/>
              <a:ext cx="5845" cy="152800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006785" y="667511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283625" y="675853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998684" y="2258239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285049" y="2276106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008209" y="3867317"/>
              <a:ext cx="0" cy="15517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294574" y="3866134"/>
              <a:ext cx="0" cy="1545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2634924" y="351151"/>
              <a:ext cx="1900976" cy="43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1400" b="1" i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0.8 µ</a:t>
              </a:r>
              <a:r>
                <a:rPr lang="en-US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mol</a:t>
              </a:r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/min</a:t>
              </a:r>
              <a:endParaRPr lang="en-US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21444" y="340692"/>
              <a:ext cx="1908240" cy="43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1400" b="1" i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 µ</a:t>
              </a:r>
              <a:r>
                <a:rPr lang="en-US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mol</a:t>
              </a:r>
              <a:r>
                <a:rPr 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/min</a:t>
              </a:r>
              <a:endParaRPr lang="en-US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623" y="757753"/>
            <a:ext cx="4070547" cy="2505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50932" y="2701829"/>
            <a:ext cx="465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10X</a:t>
            </a:r>
            <a:endParaRPr 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8706" y="3856995"/>
            <a:ext cx="465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10X</a:t>
            </a:r>
            <a:endParaRPr 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8705" y="1570993"/>
            <a:ext cx="465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10X</a:t>
            </a:r>
            <a:endParaRPr 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236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72</Words>
  <Application>Microsoft Office PowerPoint</Application>
  <PresentationFormat>On-screen Show (4:3)</PresentationFormat>
  <Paragraphs>46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